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38372bb7d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38372bb7d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38372bb7d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38372bb7d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38372bb7dd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38372bb7d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38372bb7d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38372bb7d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38372bb7d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38372bb7d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38372bb7d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38372bb7d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38372bb7d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38372bb7d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38372bb7d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38372bb7d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38372bb7dd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38372bb7dd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38372bb7dd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38372bb7dd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38372bb7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38372bb7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38372bb7dd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38372bb7dd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38372bb7dd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38372bb7dd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38372bb7d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38372bb7d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38372bb7d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38372bb7d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38372bb7d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38372bb7d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38372bb7d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38372bb7d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38372bb7d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38372bb7d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38372bb7d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38372bb7d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38372bb7d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38372bb7d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La historia de la 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Definici</a:t>
            </a:r>
            <a:r>
              <a:rPr lang="es-419"/>
              <a:t>ón del conocimiento</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419" sz="1400">
                <a:solidFill>
                  <a:schemeClr val="dk1"/>
                </a:solidFill>
              </a:rPr>
              <a:t>Según el diccionario de la lengua inglesa </a:t>
            </a:r>
            <a:r>
              <a:rPr i="1" lang="es-419" sz="1400">
                <a:solidFill>
                  <a:schemeClr val="dk1"/>
                </a:solidFill>
              </a:rPr>
              <a:t>Webster</a:t>
            </a:r>
            <a:r>
              <a:rPr lang="es-419" sz="1400">
                <a:solidFill>
                  <a:schemeClr val="dk1"/>
                </a:solidFill>
              </a:rPr>
              <a:t>, los siguientes son los significados de </a:t>
            </a:r>
            <a:r>
              <a:rPr i="1" lang="es-419" sz="1400">
                <a:solidFill>
                  <a:schemeClr val="dk1"/>
                </a:solidFill>
              </a:rPr>
              <a:t>conocimiento</a:t>
            </a:r>
            <a:r>
              <a:rPr lang="es-419" sz="1400">
                <a:solidFill>
                  <a:schemeClr val="dk1"/>
                </a:solidFill>
              </a:rPr>
              <a:t>:</a:t>
            </a:r>
            <a:endParaRPr sz="1400">
              <a:solidFill>
                <a:schemeClr val="dk1"/>
              </a:solidFill>
            </a:endParaRPr>
          </a:p>
          <a:p>
            <a:pPr indent="-317500" lvl="0" marL="457200" rtl="0" algn="l">
              <a:spcBef>
                <a:spcPts val="1200"/>
              </a:spcBef>
              <a:spcAft>
                <a:spcPts val="0"/>
              </a:spcAft>
              <a:buClr>
                <a:schemeClr val="dk1"/>
              </a:buClr>
              <a:buSzPts val="1400"/>
              <a:buAutoNum type="arabicPeriod"/>
            </a:pPr>
            <a:r>
              <a:rPr lang="es-419" sz="1400">
                <a:solidFill>
                  <a:schemeClr val="dk1"/>
                </a:solidFill>
              </a:rPr>
              <a:t>El acto o estado de conocer; percepción clara de un hecho, verdad o deber; aprehensión certera; cognición familiar; cognición.</a:t>
            </a:r>
            <a:br>
              <a:rPr lang="es-419" sz="1400">
                <a:solidFill>
                  <a:schemeClr val="dk1"/>
                </a:solidFill>
              </a:rPr>
            </a:br>
            <a:r>
              <a:rPr i="1" lang="es-419" sz="1400">
                <a:solidFill>
                  <a:schemeClr val="dk1"/>
                </a:solidFill>
              </a:rPr>
              <a:t>El conocimiento, que es el grado más alto de las facultades especulativas, consiste en la percepción de la verdad de proposiciones afirmativas o negativas.</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s-419" sz="1400">
                <a:solidFill>
                  <a:schemeClr val="dk1"/>
                </a:solidFill>
              </a:rPr>
              <a:t>Aquello que es o puede ser conocido; el objeto de un acto de conocer; una cognición—utilizado principalmente en plural.</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s-419" sz="1400">
                <a:solidFill>
                  <a:schemeClr val="dk1"/>
                </a:solidFill>
              </a:rPr>
              <a:t>Aquello que se adquiere y se conserva mediante el conocimiento; instrucción; familiaridad; iluminación; aprendizaje; erudición; sabiduría. </a:t>
            </a:r>
            <a:endParaRPr sz="1400">
              <a:solidFill>
                <a:schemeClr val="dk1"/>
              </a:solidFill>
            </a:endParaRPr>
          </a:p>
          <a:p>
            <a:pPr indent="0" lvl="0" marL="0" rtl="0" algn="l">
              <a:spcBef>
                <a:spcPts val="1200"/>
              </a:spcBef>
              <a:spcAft>
                <a:spcPts val="1200"/>
              </a:spcAft>
              <a:buNone/>
            </a:pPr>
            <a:r>
              <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Objetivos de la representaci</a:t>
            </a:r>
            <a:r>
              <a:rPr lang="es-419"/>
              <a:t>ón del conomiento</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s-419"/>
              <a:t>El objetivo de la representación del conocimiento </a:t>
            </a:r>
            <a:r>
              <a:rPr b="1" lang="es-419"/>
              <a:t>es expresar el conocimiento en la computadora para que los programas de IA puedan usarlo para realizar razonamiento e inferencias utilizando esto de manera eficiente</a:t>
            </a:r>
            <a:r>
              <a:rPr lang="es-419"/>
              <a:t>. El conocimiento se representa utilizando cierto lenguaje de representación, por ejemplo, un predicado como el lenguaje. El lenguaje tiene dos componentes importantes en él.</a:t>
            </a:r>
            <a:endParaRPr/>
          </a:p>
          <a:p>
            <a:pPr indent="-334327" lvl="0" marL="457200" rtl="0" algn="l">
              <a:spcBef>
                <a:spcPts val="1200"/>
              </a:spcBef>
              <a:spcAft>
                <a:spcPts val="0"/>
              </a:spcAft>
              <a:buSzPct val="100000"/>
              <a:buChar char="●"/>
            </a:pPr>
            <a:r>
              <a:rPr b="1" lang="es-419"/>
              <a:t>Sintaxis</a:t>
            </a:r>
            <a:r>
              <a:rPr lang="es-419"/>
              <a:t>: El sistema de un lenguaje define los métodos que usamos, los que nosotros o la máquina pueden distinguir las estructuras correctas de incorrectas, es decir, hace posible identificar las oraciones estructuralmente válidas. </a:t>
            </a:r>
            <a:endParaRPr/>
          </a:p>
          <a:p>
            <a:pPr indent="-334327" lvl="0" marL="457200" rtl="0" algn="l">
              <a:spcBef>
                <a:spcPts val="0"/>
              </a:spcBef>
              <a:spcAft>
                <a:spcPts val="0"/>
              </a:spcAft>
              <a:buSzPct val="100000"/>
              <a:buChar char="●"/>
            </a:pPr>
            <a:r>
              <a:rPr b="1" lang="es-419"/>
              <a:t>Semántica</a:t>
            </a:r>
            <a:r>
              <a:rPr lang="es-419"/>
              <a:t>: La semántica de un idioma define el mundo o los hechos en el mundo del dominio preocupado. Y, por lo tanto, define el significado de la oración, en referencia, al mundo.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Requisitos de una representación del conocimiento</a:t>
            </a:r>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419"/>
              <a:t>Un buen sistema de representación de conocimiento para cualquier dominio en particular debe poseer las siguientes propiedades. </a:t>
            </a:r>
            <a:endParaRPr/>
          </a:p>
          <a:p>
            <a:pPr indent="-317182" lvl="0" marL="457200" rtl="0" algn="l">
              <a:spcBef>
                <a:spcPts val="1200"/>
              </a:spcBef>
              <a:spcAft>
                <a:spcPts val="0"/>
              </a:spcAft>
              <a:buSzPct val="100000"/>
              <a:buChar char="●"/>
            </a:pPr>
            <a:r>
              <a:rPr b="1" lang="es-419"/>
              <a:t>Adecuación de representación:</a:t>
            </a:r>
            <a:r>
              <a:rPr lang="es-419"/>
              <a:t> El sistema de representación debería poder representar todo tipo de conocimiento necesario en el sistema en cuestión basado en la IA.</a:t>
            </a:r>
            <a:endParaRPr/>
          </a:p>
          <a:p>
            <a:pPr indent="-317182" lvl="0" marL="457200" rtl="0" algn="l">
              <a:spcBef>
                <a:spcPts val="0"/>
              </a:spcBef>
              <a:spcAft>
                <a:spcPts val="0"/>
              </a:spcAft>
              <a:buSzPct val="100000"/>
              <a:buChar char="●"/>
            </a:pPr>
            <a:r>
              <a:rPr b="1" lang="es-419"/>
              <a:t>Adecuación de inferencia:</a:t>
            </a:r>
            <a:r>
              <a:rPr lang="es-419"/>
              <a:t> La representación debe ser tal que todo lo que pueda ser inferible manipulando las estructuras de conocimiento dadas debe ser inferida por el sistema, cuando sea necesario. </a:t>
            </a:r>
            <a:endParaRPr/>
          </a:p>
          <a:p>
            <a:pPr indent="-317182" lvl="0" marL="457200" rtl="0" algn="l">
              <a:spcBef>
                <a:spcPts val="0"/>
              </a:spcBef>
              <a:spcAft>
                <a:spcPts val="0"/>
              </a:spcAft>
              <a:buSzPct val="100000"/>
              <a:buChar char="●"/>
            </a:pPr>
            <a:r>
              <a:rPr b="1" lang="es-419"/>
              <a:t>Eficiencia de inferencia</a:t>
            </a:r>
            <a:r>
              <a:rPr lang="es-419"/>
              <a:t> Las estructuras de conocimiento en la representación están tan organizadas que la atención del sistema, en forma de deducciones, navega en tal dirección que puede alcanzar la meta rápidamente. </a:t>
            </a:r>
            <a:endParaRPr/>
          </a:p>
          <a:p>
            <a:pPr indent="-317182" lvl="0" marL="457200" rtl="0" algn="l">
              <a:spcBef>
                <a:spcPts val="0"/>
              </a:spcBef>
              <a:spcAft>
                <a:spcPts val="0"/>
              </a:spcAft>
              <a:buSzPct val="100000"/>
              <a:buChar char="●"/>
            </a:pPr>
            <a:r>
              <a:rPr b="1" lang="es-419"/>
              <a:t>Adquisición eficiente:</a:t>
            </a:r>
            <a:r>
              <a:rPr lang="es-419"/>
              <a:t> Debería poder adquirir la nueva información de manera automática y eficiente, cuando sea necesario, y también actualizar el conocimiento regularmente. Además, debe haber una disposición de que el ingeniero de conocimiento pueda actualizar la información en el sistema.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Aspectos pr</a:t>
            </a:r>
            <a:r>
              <a:rPr lang="es-419"/>
              <a:t>ácticos de la representación</a:t>
            </a:r>
            <a:endParaRPr/>
          </a:p>
        </p:txBody>
      </p:sp>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Char char="●"/>
            </a:pPr>
            <a:r>
              <a:rPr lang="es-419"/>
              <a:t>Las representaciones deben completarse, de modo que todo debe representarse, se puede representar fácilmente.</a:t>
            </a:r>
            <a:endParaRPr/>
          </a:p>
          <a:p>
            <a:pPr indent="-317182" lvl="0" marL="457200" rtl="0" algn="l">
              <a:spcBef>
                <a:spcPts val="0"/>
              </a:spcBef>
              <a:spcAft>
                <a:spcPts val="0"/>
              </a:spcAft>
              <a:buSzPct val="100000"/>
              <a:buChar char="●"/>
            </a:pPr>
            <a:r>
              <a:rPr lang="es-419"/>
              <a:t>Las representaciones deben ser simples y claras, para que uno pueda comprender fácilmente lo que está siendo comunicado por la representación. </a:t>
            </a:r>
            <a:endParaRPr/>
          </a:p>
          <a:p>
            <a:pPr indent="-317182" lvl="0" marL="457200" rtl="0" algn="l">
              <a:spcBef>
                <a:spcPts val="0"/>
              </a:spcBef>
              <a:spcAft>
                <a:spcPts val="0"/>
              </a:spcAft>
              <a:buSzPct val="100000"/>
              <a:buChar char="●"/>
            </a:pPr>
            <a:r>
              <a:rPr lang="es-419"/>
              <a:t>Los objetos importantes y sus relaciones deben ser explícitos y accesibles, para que sea fácil ver lo que está sucediendo y cómo los componentes del conocimiento interactúan entre sí.</a:t>
            </a:r>
            <a:endParaRPr/>
          </a:p>
          <a:p>
            <a:pPr indent="-317182" lvl="0" marL="457200" rtl="0" algn="l">
              <a:spcBef>
                <a:spcPts val="0"/>
              </a:spcBef>
              <a:spcAft>
                <a:spcPts val="0"/>
              </a:spcAft>
              <a:buSzPct val="100000"/>
              <a:buChar char="●"/>
            </a:pPr>
            <a:r>
              <a:rPr lang="es-419"/>
              <a:t>El detalle irrelevante del conocimiento debe suprimirse en la representación, para que no introduzcan complicaciones. Sin embargo, cuando es necesario, estos todavía están disponibles. </a:t>
            </a:r>
            <a:endParaRPr/>
          </a:p>
          <a:p>
            <a:pPr indent="-317182" lvl="0" marL="457200" rtl="0" algn="l">
              <a:spcBef>
                <a:spcPts val="0"/>
              </a:spcBef>
              <a:spcAft>
                <a:spcPts val="0"/>
              </a:spcAft>
              <a:buSzPct val="100000"/>
              <a:buChar char="●"/>
            </a:pPr>
            <a:r>
              <a:rPr lang="es-419"/>
              <a:t>La representación debe ser concisa, de modo que la información pueda almacenarse, recuperarse y manipularse rápidamente. </a:t>
            </a:r>
            <a:endParaRPr/>
          </a:p>
          <a:p>
            <a:pPr indent="-317182" lvl="0" marL="457200" rtl="0" algn="l">
              <a:spcBef>
                <a:spcPts val="0"/>
              </a:spcBef>
              <a:spcAft>
                <a:spcPts val="0"/>
              </a:spcAft>
              <a:buSzPct val="100000"/>
              <a:buChar char="●"/>
            </a:pPr>
            <a:r>
              <a:rPr lang="es-419"/>
              <a:t>La representación debe ser tal que el sistema general sea rápido. </a:t>
            </a:r>
            <a:endParaRPr/>
          </a:p>
          <a:p>
            <a:pPr indent="-317182" lvl="0" marL="457200" rtl="0" algn="l">
              <a:spcBef>
                <a:spcPts val="0"/>
              </a:spcBef>
              <a:spcAft>
                <a:spcPts val="0"/>
              </a:spcAft>
              <a:buSzPct val="100000"/>
              <a:buChar char="●"/>
            </a:pPr>
            <a:r>
              <a:rPr lang="es-419"/>
              <a:t>Deben ser computables e implementables con los procedimientos de computación estándar.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Componentes de una representaci</a:t>
            </a:r>
            <a:r>
              <a:rPr lang="es-419"/>
              <a:t>ón</a:t>
            </a:r>
            <a:endParaRPr/>
          </a:p>
        </p:txBody>
      </p:sp>
      <p:sp>
        <p:nvSpPr>
          <p:cNvPr id="132" name="Google Shape;13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s-419"/>
              <a:t>Para llevar a cabo el análisis de cualquier sistema de representación, es útil dividir toda la representación en componentes más pequeños (más pequeños), que están en la forma más fundamental. En consecuencia, los componentes de una representación de IA se dividen en los cuatro componentes fundamentales: </a:t>
            </a:r>
            <a:endParaRPr/>
          </a:p>
          <a:p>
            <a:pPr indent="-317182" lvl="0" marL="457200" rtl="0" algn="l">
              <a:spcBef>
                <a:spcPts val="1200"/>
              </a:spcBef>
              <a:spcAft>
                <a:spcPts val="0"/>
              </a:spcAft>
              <a:buSzPct val="100000"/>
              <a:buAutoNum type="arabicPeriod"/>
            </a:pPr>
            <a:r>
              <a:rPr b="1" lang="es-419"/>
              <a:t>Componentes léxicos</a:t>
            </a:r>
            <a:r>
              <a:rPr lang="es-419"/>
              <a:t> Los componentes léxicos de la representación del conocimiento son los símbolos y palabras del vocabulario utilizados para la representación.</a:t>
            </a:r>
            <a:endParaRPr/>
          </a:p>
          <a:p>
            <a:pPr indent="-317182" lvl="0" marL="457200" rtl="0" algn="l">
              <a:spcBef>
                <a:spcPts val="0"/>
              </a:spcBef>
              <a:spcAft>
                <a:spcPts val="0"/>
              </a:spcAft>
              <a:buSzPct val="100000"/>
              <a:buAutoNum type="arabicPeriod"/>
            </a:pPr>
            <a:r>
              <a:rPr b="1" lang="es-419"/>
              <a:t>Componentes sintácticos/estructurales</a:t>
            </a:r>
            <a:r>
              <a:rPr lang="es-419"/>
              <a:t> Describe cómo los símbolos se pueden organizar sistemáticamente para crear oraciones significativas. Estas estructuras son la gramática del lenguaje utilizado para la representación. </a:t>
            </a:r>
            <a:endParaRPr/>
          </a:p>
          <a:p>
            <a:pPr indent="-317182" lvl="0" marL="457200" rtl="0" algn="l">
              <a:spcBef>
                <a:spcPts val="0"/>
              </a:spcBef>
              <a:spcAft>
                <a:spcPts val="0"/>
              </a:spcAft>
              <a:buSzPct val="100000"/>
              <a:buAutoNum type="arabicPeriod"/>
            </a:pPr>
            <a:r>
              <a:rPr b="1" lang="es-419"/>
              <a:t>Los componentes semánticos</a:t>
            </a:r>
            <a:r>
              <a:rPr lang="es-419"/>
              <a:t> Ayudan a asociar el significado del mundo real a objetos y entidades. </a:t>
            </a:r>
            <a:endParaRPr/>
          </a:p>
          <a:p>
            <a:pPr indent="-317182" lvl="0" marL="457200" rtl="0" algn="l">
              <a:spcBef>
                <a:spcPts val="0"/>
              </a:spcBef>
              <a:spcAft>
                <a:spcPts val="0"/>
              </a:spcAft>
              <a:buSzPct val="100000"/>
              <a:buAutoNum type="arabicPeriod"/>
            </a:pPr>
            <a:r>
              <a:rPr b="1" lang="es-419"/>
              <a:t>Componentes de procedimiento</a:t>
            </a:r>
            <a:r>
              <a:rPr lang="es-419"/>
              <a:t> Estos procedimientos se utilizan para crear y modificar las representaciones, y también para responder las preguntas utilizando estos procedimientos.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419" sz="2420"/>
              <a:t>Representación del conocimiento utilizando lenguaje natural</a:t>
            </a:r>
            <a:endParaRPr sz="2420"/>
          </a:p>
        </p:txBody>
      </p:sp>
      <p:sp>
        <p:nvSpPr>
          <p:cNvPr id="138" name="Google Shape;13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419"/>
              <a:t>Los humanos somos seres inteligentes, que utilizan el conocimiento representado en forma de lenguaje natural (como inglés, hindi, chino, etc.), actualizamos ese conocimiento (es decir, adquisición), y hacemos el razonamiento e inferencias utilizando esto representación. Por supuesto, hay muchos otros tipos de representación de conocimiento e inferencia con los humanos, que no están basados ​​en simbólicos, como los adquiridos a través del olor, el tacto, el oído y el sabor. Por lo tanto, ¿por qué no usar el lenguaje natural para la representación del conocimiento para las máquinas también? Las siguientes son las compensaciones para la representación utilizando el lenguaje natural.</a:t>
            </a:r>
            <a:endParaRPr/>
          </a:p>
          <a:p>
            <a:pPr indent="0" lvl="0" marL="0" rtl="0" algn="l">
              <a:spcBef>
                <a:spcPts val="1200"/>
              </a:spcBef>
              <a:spcAft>
                <a:spcPts val="0"/>
              </a:spcAft>
              <a:buNone/>
            </a:pPr>
            <a:r>
              <a:rPr b="1" lang="es-419"/>
              <a:t>Ventajas</a:t>
            </a:r>
            <a:endParaRPr/>
          </a:p>
          <a:p>
            <a:pPr indent="-317182" lvl="0" marL="457200" rtl="0" algn="l">
              <a:spcBef>
                <a:spcPts val="1200"/>
              </a:spcBef>
              <a:spcAft>
                <a:spcPts val="0"/>
              </a:spcAft>
              <a:buSzPct val="100000"/>
              <a:buChar char="●"/>
            </a:pPr>
            <a:r>
              <a:rPr lang="es-419"/>
              <a:t>El lenguaje natural es fuerte para la expresividad, usando el cual podemos representar casi todo (situaciones del mundo real, imágenes, símbolos, ideas, emociones) y podemos llevar a cabo el razonamiento usando eso.</a:t>
            </a:r>
            <a:endParaRPr/>
          </a:p>
          <a:p>
            <a:pPr indent="-317182" lvl="0" marL="457200" rtl="0" algn="l">
              <a:spcBef>
                <a:spcPts val="0"/>
              </a:spcBef>
              <a:spcAft>
                <a:spcPts val="0"/>
              </a:spcAft>
              <a:buSzPct val="100000"/>
              <a:buChar char="●"/>
            </a:pPr>
            <a:r>
              <a:rPr lang="es-419"/>
              <a:t>Es la fuente más utilizada para la representación del conocimiento de los humanos, por ejemplo, ¿podemos enumerar el nombre de los libros de texto no escritos en lenguaje natural? ¡Es difícil responder!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419" sz="2420"/>
              <a:t>Representación del conocimiento utilizando lenguaje natural</a:t>
            </a:r>
            <a:endParaRPr sz="2420"/>
          </a:p>
        </p:txBody>
      </p:sp>
      <p:sp>
        <p:nvSpPr>
          <p:cNvPr id="144" name="Google Shape;14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s-419"/>
              <a:t>Desventajas</a:t>
            </a:r>
            <a:r>
              <a:rPr lang="es-419"/>
              <a:t> a pesar de los puntos fuertes a favor de la representación basada en el lenguaje natural, existen serias dificultades para realizar dicha representación para las máquinas, debido a las siguientes razones: </a:t>
            </a:r>
            <a:endParaRPr/>
          </a:p>
          <a:p>
            <a:pPr indent="-334327" lvl="0" marL="457200" rtl="0" algn="l">
              <a:spcBef>
                <a:spcPts val="1200"/>
              </a:spcBef>
              <a:spcAft>
                <a:spcPts val="0"/>
              </a:spcAft>
              <a:buSzPct val="100000"/>
              <a:buChar char="●"/>
            </a:pPr>
            <a:r>
              <a:rPr lang="es-419"/>
              <a:t>La sintaxis y la semántica del lenguaje natural son muy complejos, que no son tan fáciles de comprender. Por lo tanto, se vuelve desafiante y arriesgado si se depende únicamente de las máquinas. </a:t>
            </a:r>
            <a:endParaRPr/>
          </a:p>
          <a:p>
            <a:pPr indent="-334327" lvl="0" marL="457200" rtl="0" algn="l">
              <a:spcBef>
                <a:spcPts val="0"/>
              </a:spcBef>
              <a:spcAft>
                <a:spcPts val="0"/>
              </a:spcAft>
              <a:buSzPct val="100000"/>
              <a:buChar char="●"/>
            </a:pPr>
            <a:r>
              <a:rPr lang="es-419"/>
              <a:t>Falta la uniformidad en la representación: las oraciones que llevan el significado idéntico pueden representarse en muchas sintaxis (estructuras) diferentes. </a:t>
            </a:r>
            <a:endParaRPr/>
          </a:p>
          <a:p>
            <a:pPr indent="-334327" lvl="0" marL="457200" rtl="0" algn="l">
              <a:spcBef>
                <a:spcPts val="0"/>
              </a:spcBef>
              <a:spcAft>
                <a:spcPts val="0"/>
              </a:spcAft>
              <a:buSzPct val="100000"/>
              <a:buChar char="●"/>
            </a:pPr>
            <a:r>
              <a:rPr lang="es-419"/>
              <a:t>Hay mucha ambigüedad en el lenguaje natural, una oración/palabra puede tener muchos significados diferentes, y los significados dependen del contexto. Por lo tanto, es demasiado riesgoso probarlas para máquinas, a menos que las máquinas tengan inteligencia a la par con el humano.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Resumen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419" sz="2420"/>
              <a:t>Resumen</a:t>
            </a:r>
            <a:endParaRPr sz="2420"/>
          </a:p>
        </p:txBody>
      </p:sp>
      <p:sp>
        <p:nvSpPr>
          <p:cNvPr id="155" name="Google Shape;15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419"/>
              <a:t>La inteligencia se define como: inteligencia = percibir + analizar + reaccionar</a:t>
            </a:r>
            <a:endParaRPr/>
          </a:p>
          <a:p>
            <a:pPr indent="0" lvl="0" marL="0" rtl="0" algn="l">
              <a:spcBef>
                <a:spcPts val="1200"/>
              </a:spcBef>
              <a:spcAft>
                <a:spcPts val="0"/>
              </a:spcAft>
              <a:buNone/>
            </a:pPr>
            <a:r>
              <a:rPr lang="es-419"/>
              <a:t>La IA tiene sus objetivos interrelacionados para las áreas científicas, así como de ingeniería. </a:t>
            </a:r>
            <a:endParaRPr/>
          </a:p>
          <a:p>
            <a:pPr indent="0" lvl="0" marL="0" rtl="0" algn="l">
              <a:spcBef>
                <a:spcPts val="1200"/>
              </a:spcBef>
              <a:spcAft>
                <a:spcPts val="0"/>
              </a:spcAft>
              <a:buNone/>
            </a:pPr>
            <a:r>
              <a:rPr lang="es-419"/>
              <a:t>Los fundamentos de la IA están en varias disciplinas históricas, que incluyen filosofía, lógica, cálculo, psicología, ciencia cognitiva, neurociencia, biología y evolución. </a:t>
            </a:r>
            <a:endParaRPr/>
          </a:p>
          <a:p>
            <a:pPr indent="0" lvl="0" marL="0" rtl="0" algn="l">
              <a:spcBef>
                <a:spcPts val="1200"/>
              </a:spcBef>
              <a:spcAft>
                <a:spcPts val="0"/>
              </a:spcAft>
              <a:buNone/>
            </a:pPr>
            <a:r>
              <a:rPr lang="es-419"/>
              <a:t>Los principales subcampos de IA ahora incluyen: redes neuronales, aprendizaje automático, computación evocativa, reconocimiento de voz, traducción de texto a voz, lógica difusa, algoritmos genéticos, sistemas de visión y robótica, sistemas expertos, procesamiento del lenguaje natural y procesamiento de lenguaje natural y procesamiento de lenguaje natural, y planificación. Muchos de estos dominios tienen dependencia y están interesados, por ejemplo, la red neuronal es una de las técnicas para el aprendizaje automático. </a:t>
            </a:r>
            <a:endParaRPr/>
          </a:p>
          <a:p>
            <a:pPr indent="0" lvl="0" marL="0" rtl="0" algn="l">
              <a:spcBef>
                <a:spcPts val="1200"/>
              </a:spcBef>
              <a:spcAft>
                <a:spcPts val="1200"/>
              </a:spcAft>
              <a:buClr>
                <a:schemeClr val="dk1"/>
              </a:buClr>
              <a:buSzPct val="61111"/>
              <a:buFont typeface="Arial"/>
              <a:buNone/>
            </a:pPr>
            <a:r>
              <a:rPr lang="es-419"/>
              <a:t>Las técnicas comunes utilizadas en estos subcampos son: representación del conocimiento, búsqueda y manipulaciones de información.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419" sz="2420"/>
              <a:t>Resumen</a:t>
            </a:r>
            <a:endParaRPr sz="2420"/>
          </a:p>
        </p:txBody>
      </p:sp>
      <p:sp>
        <p:nvSpPr>
          <p:cNvPr id="161" name="Google Shape;16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s-419"/>
              <a:t>El cerebro y la evolución humanos también son las áreas de modelado de IA. </a:t>
            </a:r>
            <a:endParaRPr/>
          </a:p>
          <a:p>
            <a:pPr indent="0" lvl="0" marL="0" rtl="0" algn="l">
              <a:spcBef>
                <a:spcPts val="1200"/>
              </a:spcBef>
              <a:spcAft>
                <a:spcPts val="0"/>
              </a:spcAft>
              <a:buNone/>
            </a:pPr>
            <a:r>
              <a:rPr lang="es-419"/>
              <a:t>El estudio de la lógica y las computadoras han demostrado que la inteligencia se encuentra en el sistema de símbolos físicos (PSS), una colección de patrones y procesos. </a:t>
            </a:r>
            <a:endParaRPr/>
          </a:p>
          <a:p>
            <a:pPr indent="0" lvl="0" marL="0" rtl="0" algn="l">
              <a:spcBef>
                <a:spcPts val="1200"/>
              </a:spcBef>
              <a:spcAft>
                <a:spcPts val="0"/>
              </a:spcAft>
              <a:buNone/>
            </a:pPr>
            <a:r>
              <a:rPr lang="es-419"/>
              <a:t>La PSSH (hipótesis del sistema de símbolos físicos) dice que para lograr la inteligencia, es suficiente tener tres cosas</a:t>
            </a:r>
            <a:endParaRPr/>
          </a:p>
          <a:p>
            <a:pPr indent="-325755" lvl="0" marL="457200" rtl="0" algn="l">
              <a:spcBef>
                <a:spcPts val="1200"/>
              </a:spcBef>
              <a:spcAft>
                <a:spcPts val="0"/>
              </a:spcAft>
              <a:buSzPct val="100000"/>
              <a:buAutoNum type="arabicPeriod"/>
            </a:pPr>
            <a:r>
              <a:rPr lang="es-419"/>
              <a:t>Un sistema de representación, mediante el cual cualquier cosa pueda ser representada.</a:t>
            </a:r>
            <a:endParaRPr/>
          </a:p>
          <a:p>
            <a:pPr indent="-325755" lvl="0" marL="457200" rtl="0" algn="l">
              <a:spcBef>
                <a:spcPts val="0"/>
              </a:spcBef>
              <a:spcAft>
                <a:spcPts val="0"/>
              </a:spcAft>
              <a:buSzPct val="100000"/>
              <a:buAutoNum type="arabicPeriod"/>
            </a:pPr>
            <a:r>
              <a:rPr lang="es-419"/>
              <a:t>Un sistema de manipulación, mediante el cual los símbolos pueden ser manipulados.</a:t>
            </a:r>
            <a:endParaRPr/>
          </a:p>
          <a:p>
            <a:pPr indent="-325755" lvl="0" marL="457200" rtl="0" algn="l">
              <a:spcBef>
                <a:spcPts val="0"/>
              </a:spcBef>
              <a:spcAft>
                <a:spcPts val="0"/>
              </a:spcAft>
              <a:buSzPct val="100000"/>
              <a:buAutoNum type="arabicPeriod"/>
            </a:pPr>
            <a:r>
              <a:rPr lang="es-419"/>
              <a:t>Un mecanismo de búsqueda, mediante el cual se pueda encontrar la solución.</a:t>
            </a:r>
            <a:endParaRPr/>
          </a:p>
          <a:p>
            <a:pPr indent="0" lvl="0" marL="0" rtl="0" algn="l">
              <a:spcBef>
                <a:spcPts val="1200"/>
              </a:spcBef>
              <a:spcAft>
                <a:spcPts val="1200"/>
              </a:spcAft>
              <a:buNone/>
            </a:pPr>
            <a:r>
              <a:rPr lang="es-419"/>
              <a:t>De hecho, para lo anterior, no es importante si el medio de almacenamiento es el cerebro humano (neuronas) o la memoria electrónica de los sistemas informáticos.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Hitos en el desarrollo de la IA</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308610" lvl="0" marL="457200" rtl="0" algn="l">
              <a:spcBef>
                <a:spcPts val="0"/>
              </a:spcBef>
              <a:spcAft>
                <a:spcPts val="0"/>
              </a:spcAft>
              <a:buSzPct val="100000"/>
              <a:buChar char="●"/>
            </a:pPr>
            <a:r>
              <a:rPr lang="es-419"/>
              <a:t>1931: </a:t>
            </a:r>
            <a:r>
              <a:rPr lang="es-419"/>
              <a:t>Gödel demuestra que en la lógica de predicados de primer orden todas las afirmaciones verdaderas son derivables. Por otro lado, en las lógicas de orden superior existen afirmaciones verdaderas que son indecidibles. Gödel demostró que la lógica de predicados extendida con los axiomas de la aritmética es incompleta.</a:t>
            </a:r>
            <a:endParaRPr/>
          </a:p>
          <a:p>
            <a:pPr indent="-308610" lvl="0" marL="457200" rtl="0" algn="l">
              <a:spcBef>
                <a:spcPts val="0"/>
              </a:spcBef>
              <a:spcAft>
                <a:spcPts val="0"/>
              </a:spcAft>
              <a:buSzPct val="100000"/>
              <a:buChar char="●"/>
            </a:pPr>
            <a:r>
              <a:rPr lang="es-419"/>
              <a:t>1937: Turing señala los límites de las máquinas inteligentes con el problema de la parada.</a:t>
            </a:r>
            <a:endParaRPr/>
          </a:p>
          <a:p>
            <a:pPr indent="-308610" lvl="0" marL="457200" rtl="0" algn="l">
              <a:spcBef>
                <a:spcPts val="0"/>
              </a:spcBef>
              <a:spcAft>
                <a:spcPts val="0"/>
              </a:spcAft>
              <a:buSzPct val="100000"/>
              <a:buChar char="●"/>
            </a:pPr>
            <a:r>
              <a:rPr lang="es-419"/>
              <a:t>1943: McCulloch y Pitts modelan las redes neuronales y establecen la conexión con la lógica proposicional.</a:t>
            </a:r>
            <a:endParaRPr/>
          </a:p>
          <a:p>
            <a:pPr indent="-308610" lvl="0" marL="457200" rtl="0" algn="l">
              <a:spcBef>
                <a:spcPts val="0"/>
              </a:spcBef>
              <a:spcAft>
                <a:spcPts val="0"/>
              </a:spcAft>
              <a:buSzPct val="100000"/>
              <a:buChar char="●"/>
            </a:pPr>
            <a:r>
              <a:rPr lang="es-419"/>
              <a:t>1950: Turing define la inteligencia de las máquinas con el Test de Turing y escribe sobre máquinas de aprendizaje y algoritmos genéticos.</a:t>
            </a:r>
            <a:endParaRPr/>
          </a:p>
          <a:p>
            <a:pPr indent="-308610" lvl="0" marL="457200" rtl="0" algn="l">
              <a:spcBef>
                <a:spcPts val="0"/>
              </a:spcBef>
              <a:spcAft>
                <a:spcPts val="0"/>
              </a:spcAft>
              <a:buSzPct val="100000"/>
              <a:buChar char="●"/>
            </a:pPr>
            <a:r>
              <a:rPr lang="es-419"/>
              <a:t>1951: Minsky desarrolla una máquina de redes neuronales. Con 3000 tubos de vacío, simula 40 neuronas.</a:t>
            </a:r>
            <a:endParaRPr/>
          </a:p>
          <a:p>
            <a:pPr indent="-308610" lvl="0" marL="457200" rtl="0" algn="l">
              <a:spcBef>
                <a:spcPts val="0"/>
              </a:spcBef>
              <a:spcAft>
                <a:spcPts val="0"/>
              </a:spcAft>
              <a:buSzPct val="100000"/>
              <a:buChar char="●"/>
            </a:pPr>
            <a:r>
              <a:rPr lang="es-419"/>
              <a:t>1955: Arthur Samuel (IBM) desarrolla un programa de damas con aprendizaje automático que juega mejor que su propio creador.</a:t>
            </a:r>
            <a:endParaRPr/>
          </a:p>
          <a:p>
            <a:pPr indent="-308610" lvl="0" marL="457200" rtl="0" algn="l">
              <a:spcBef>
                <a:spcPts val="0"/>
              </a:spcBef>
              <a:spcAft>
                <a:spcPts val="0"/>
              </a:spcAft>
              <a:buSzPct val="100000"/>
              <a:buChar char="●"/>
            </a:pPr>
            <a:r>
              <a:rPr lang="es-419"/>
              <a:t>1956: McCarthy organiza una conferencia en el Dartmouth College, donde se introduce por primera vez el término "Inteligencia Artificial".</a:t>
            </a:r>
            <a:endParaRPr/>
          </a:p>
          <a:p>
            <a:pPr indent="-308610" lvl="0" marL="457200" rtl="0" algn="l">
              <a:spcBef>
                <a:spcPts val="0"/>
              </a:spcBef>
              <a:spcAft>
                <a:spcPts val="0"/>
              </a:spcAft>
              <a:buSzPct val="100000"/>
              <a:buChar char="●"/>
            </a:pPr>
            <a:r>
              <a:rPr lang="es-419"/>
              <a:t>1956: Newell y Simon, de la Universidad Carnegie Mellon (CMU), presentan el *Logic Theorist*, el primer programa informático de procesamiento simbólico.</a:t>
            </a:r>
            <a:endParaRPr baseline="-25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419" sz="2420"/>
              <a:t>Resumen</a:t>
            </a:r>
            <a:endParaRPr sz="2420"/>
          </a:p>
        </p:txBody>
      </p:sp>
      <p:sp>
        <p:nvSpPr>
          <p:cNvPr id="167" name="Google Shape;16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1200"/>
              </a:spcBef>
              <a:spcAft>
                <a:spcPts val="0"/>
              </a:spcAft>
              <a:buNone/>
            </a:pPr>
            <a:r>
              <a:rPr lang="es-419"/>
              <a:t>Diferentes enfoques para la representación del conocimiento (KR) son:</a:t>
            </a:r>
            <a:endParaRPr/>
          </a:p>
          <a:p>
            <a:pPr indent="-317182" lvl="0" marL="457200" rtl="0" algn="l">
              <a:spcBef>
                <a:spcPts val="1200"/>
              </a:spcBef>
              <a:spcAft>
                <a:spcPts val="0"/>
              </a:spcAft>
              <a:buSzPct val="100000"/>
              <a:buAutoNum type="arabicPeriod"/>
            </a:pPr>
            <a:r>
              <a:rPr lang="es-419"/>
              <a:t>Lenguajes naturales versus bases de datos.</a:t>
            </a:r>
            <a:endParaRPr/>
          </a:p>
          <a:p>
            <a:pPr indent="-317182" lvl="0" marL="457200" rtl="0" algn="l">
              <a:spcBef>
                <a:spcPts val="0"/>
              </a:spcBef>
              <a:spcAft>
                <a:spcPts val="0"/>
              </a:spcAft>
              <a:buSzPct val="100000"/>
              <a:buAutoNum type="arabicPeriod"/>
            </a:pPr>
            <a:r>
              <a:rPr lang="es-419"/>
              <a:t>Representación basada en marcos versus redes semánticas.</a:t>
            </a:r>
            <a:endParaRPr/>
          </a:p>
          <a:p>
            <a:pPr indent="-317182" lvl="0" marL="457200" rtl="0" algn="l">
              <a:spcBef>
                <a:spcPts val="0"/>
              </a:spcBef>
              <a:spcAft>
                <a:spcPts val="0"/>
              </a:spcAft>
              <a:buSzPct val="100000"/>
              <a:buAutoNum type="arabicPeriod"/>
            </a:pPr>
            <a:r>
              <a:rPr lang="es-419"/>
              <a:t>Representación basada en lógica proposicional y lógica de predicados.</a:t>
            </a:r>
            <a:endParaRPr/>
          </a:p>
          <a:p>
            <a:pPr indent="-317182" lvl="0" marL="457200" rtl="0" algn="l">
              <a:spcBef>
                <a:spcPts val="0"/>
              </a:spcBef>
              <a:spcAft>
                <a:spcPts val="0"/>
              </a:spcAft>
              <a:buSzPct val="100000"/>
              <a:buAutoNum type="arabicPeriod"/>
            </a:pPr>
            <a:r>
              <a:rPr lang="es-419"/>
              <a:t>Representación basada en reglas.</a:t>
            </a:r>
            <a:endParaRPr/>
          </a:p>
          <a:p>
            <a:pPr indent="0" lvl="0" marL="0" rtl="0" algn="l">
              <a:spcBef>
                <a:spcPts val="1200"/>
              </a:spcBef>
              <a:spcAft>
                <a:spcPts val="0"/>
              </a:spcAft>
              <a:buClr>
                <a:schemeClr val="dk1"/>
              </a:buClr>
              <a:buSzPct val="61111"/>
              <a:buFont typeface="Arial"/>
              <a:buNone/>
            </a:pPr>
            <a:r>
              <a:rPr lang="es-419"/>
              <a:t>La representación del conocimiento ayuda a comprender el objeto o concepto en cuestión.</a:t>
            </a:r>
            <a:endParaRPr/>
          </a:p>
          <a:p>
            <a:pPr indent="0" lvl="0" marL="0" rtl="0" algn="l">
              <a:spcBef>
                <a:spcPts val="1200"/>
              </a:spcBef>
              <a:spcAft>
                <a:spcPts val="0"/>
              </a:spcAft>
              <a:buNone/>
            </a:pPr>
            <a:r>
              <a:rPr lang="es-419"/>
              <a:t>Algunas características de la representación del conocimiento (KR) son:</a:t>
            </a:r>
            <a:endParaRPr/>
          </a:p>
          <a:p>
            <a:pPr indent="-317182" lvl="0" marL="457200" rtl="0" algn="l">
              <a:spcBef>
                <a:spcPts val="1200"/>
              </a:spcBef>
              <a:spcAft>
                <a:spcPts val="0"/>
              </a:spcAft>
              <a:buSzPct val="100000"/>
              <a:buChar char="●"/>
            </a:pPr>
            <a:r>
              <a:rPr lang="es-419"/>
              <a:t>La KR tiene sintaxis y semántica.</a:t>
            </a:r>
            <a:endParaRPr/>
          </a:p>
          <a:p>
            <a:pPr indent="-317182" lvl="0" marL="457200" rtl="0" algn="l">
              <a:spcBef>
                <a:spcPts val="0"/>
              </a:spcBef>
              <a:spcAft>
                <a:spcPts val="0"/>
              </a:spcAft>
              <a:buSzPct val="100000"/>
              <a:buChar char="●"/>
            </a:pPr>
            <a:r>
              <a:rPr lang="es-419"/>
              <a:t>Los requisitos para la representación del conocimiento incluyen: adecuación de la representación e inferencia, y eficiencia en la inferencia y adquisición.</a:t>
            </a:r>
            <a:endParaRPr/>
          </a:p>
          <a:p>
            <a:pPr indent="-317182" lvl="0" marL="457200" rtl="0" algn="l">
              <a:spcBef>
                <a:spcPts val="0"/>
              </a:spcBef>
              <a:spcAft>
                <a:spcPts val="0"/>
              </a:spcAft>
              <a:buSzPct val="100000"/>
              <a:buChar char="●"/>
            </a:pPr>
            <a:r>
              <a:rPr lang="es-419"/>
              <a:t>Sus aspectos prácticos son: completitud, capacidad de cómputo y supresión de datos irrelevantes.</a:t>
            </a:r>
            <a:endParaRPr/>
          </a:p>
          <a:p>
            <a:pPr indent="-317182" lvl="0" marL="457200" rtl="0" algn="l">
              <a:spcBef>
                <a:spcPts val="0"/>
              </a:spcBef>
              <a:spcAft>
                <a:spcPts val="0"/>
              </a:spcAft>
              <a:buSzPct val="100000"/>
              <a:buChar char="●"/>
            </a:pPr>
            <a:r>
              <a:rPr lang="es-419"/>
              <a:t>Los componentes de la KR son: léxico, estructural, semántico y procedimental.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Ejercicios</a:t>
            </a:r>
            <a:endParaRPr/>
          </a:p>
        </p:txBody>
      </p:sp>
      <p:sp>
        <p:nvSpPr>
          <p:cNvPr id="173" name="Google Shape;173;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chemeClr val="dk1"/>
              </a:buClr>
              <a:buSzPts val="1500"/>
              <a:buAutoNum type="arabicPeriod"/>
            </a:pPr>
            <a:r>
              <a:rPr lang="es-419" sz="1500">
                <a:solidFill>
                  <a:schemeClr val="dk1"/>
                </a:solidFill>
              </a:rPr>
              <a:t>Intenta analizar tu propio comportamiento de aprendizaje y enumera los objetivos del aprendizaje en orden de dificultad.</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s-419" sz="1500">
                <a:solidFill>
                  <a:schemeClr val="dk1"/>
                </a:solidFill>
              </a:rPr>
              <a:t>Enumera los seres vivos—humano, perro, vaca, camello, elefante, gato, aves, insectos—según su nivel de inteligencia. Justifica tu argumento.</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s-419" sz="1500">
                <a:solidFill>
                  <a:schemeClr val="dk1"/>
                </a:solidFill>
              </a:rPr>
              <a:t>Sugiere un método para combinar un gran número de seres humanos en un grupo y formula un método/algoritmo para realizar trabajos en </a:t>
            </a:r>
            <a:r>
              <a:rPr i="1" lang="es-419" sz="1500">
                <a:solidFill>
                  <a:schemeClr val="dk1"/>
                </a:solidFill>
              </a:rPr>
              <a:t>pipeline</a:t>
            </a:r>
            <a:r>
              <a:rPr lang="es-419" sz="1500">
                <a:solidFill>
                  <a:schemeClr val="dk1"/>
                </a:solidFill>
              </a:rPr>
              <a:t> o cualquier tarea de cómputo rápido.</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s-419" sz="1500">
                <a:solidFill>
                  <a:schemeClr val="dk1"/>
                </a:solidFill>
              </a:rPr>
              <a:t>Basándote en tu razonamiento, explica la distinción entre conocimiento y creencia.</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s-419" sz="1500">
                <a:solidFill>
                  <a:schemeClr val="dk1"/>
                </a:solidFill>
              </a:rPr>
              <a:t>¿Cuáles son las principales ventajas de los humanos sobre las computadoras modernas?</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s-419" sz="1500">
                <a:solidFill>
                  <a:schemeClr val="dk1"/>
                </a:solidFill>
              </a:rPr>
              <a:t>Es una base científica aceptada que las características físicas de la vida se transfieren genéticamente. ¿Crees que la información y el conocimiento también se transfieren genéticamente? Justifica tu respuesta (sí/no).</a:t>
            </a:r>
            <a:endParaRPr sz="1500">
              <a:solidFill>
                <a:schemeClr val="dk1"/>
              </a:solidFill>
            </a:endParaRPr>
          </a:p>
          <a:p>
            <a:pPr indent="0" lvl="0" marL="457200" rtl="0" algn="l">
              <a:spcBef>
                <a:spcPts val="1200"/>
              </a:spcBef>
              <a:spcAft>
                <a:spcPts val="1200"/>
              </a:spcAft>
              <a:buNone/>
            </a:pPr>
            <a:r>
              <a:t/>
            </a:r>
            <a:endParaRPr sz="1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419"/>
              <a:t>Hitos en el desarrollo de la IA</a:t>
            </a:r>
            <a:endParaRPr/>
          </a:p>
          <a:p>
            <a:pPr indent="0" lvl="0" marL="0" rtl="0" algn="l">
              <a:spcBef>
                <a:spcPts val="0"/>
              </a:spcBef>
              <a:spcAft>
                <a:spcPts val="0"/>
              </a:spcAft>
              <a:buNone/>
            </a:pPr>
            <a:r>
              <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lnSpc>
                <a:spcPct val="105000"/>
              </a:lnSpc>
              <a:spcBef>
                <a:spcPts val="0"/>
              </a:spcBef>
              <a:spcAft>
                <a:spcPts val="0"/>
              </a:spcAft>
              <a:buSzPts val="1100"/>
              <a:buChar char="●"/>
            </a:pPr>
            <a:r>
              <a:rPr lang="es-419" sz="1100"/>
              <a:t>1958: McCarthy inventa en el MIT el lenguaje de alto nivel LISP. Escribe programas capaces de modificarse a sí mismos.</a:t>
            </a:r>
            <a:endParaRPr sz="1100"/>
          </a:p>
          <a:p>
            <a:pPr indent="-298450" lvl="0" marL="457200" rtl="0" algn="l">
              <a:lnSpc>
                <a:spcPct val="105000"/>
              </a:lnSpc>
              <a:spcBef>
                <a:spcPts val="0"/>
              </a:spcBef>
              <a:spcAft>
                <a:spcPts val="0"/>
              </a:spcAft>
              <a:buSzPts val="1100"/>
              <a:buChar char="●"/>
            </a:pPr>
            <a:r>
              <a:rPr lang="es-419" sz="1100"/>
              <a:t>1959: Gelernter (IBM) desarrolla el </a:t>
            </a:r>
            <a:r>
              <a:rPr i="1" lang="es-419" sz="1100"/>
              <a:t>Geometry Theorem Prover</a:t>
            </a:r>
            <a:r>
              <a:rPr lang="es-419" sz="1100"/>
              <a:t>.</a:t>
            </a:r>
            <a:endParaRPr sz="1100"/>
          </a:p>
          <a:p>
            <a:pPr indent="-298450" lvl="0" marL="457200" rtl="0" algn="l">
              <a:lnSpc>
                <a:spcPct val="105000"/>
              </a:lnSpc>
              <a:spcBef>
                <a:spcPts val="0"/>
              </a:spcBef>
              <a:spcAft>
                <a:spcPts val="0"/>
              </a:spcAft>
              <a:buSzPts val="1100"/>
              <a:buChar char="●"/>
            </a:pPr>
            <a:r>
              <a:rPr lang="es-419" sz="1100"/>
              <a:t>1961: El </a:t>
            </a:r>
            <a:r>
              <a:rPr i="1" lang="es-419" sz="1100"/>
              <a:t>General Problem Solver</a:t>
            </a:r>
            <a:r>
              <a:rPr lang="es-419" sz="1100"/>
              <a:t> de Newell y Simon imita el pensamiento humano.</a:t>
            </a:r>
            <a:endParaRPr sz="1100"/>
          </a:p>
          <a:p>
            <a:pPr indent="-298450" lvl="0" marL="457200" rtl="0" algn="l">
              <a:lnSpc>
                <a:spcPct val="105000"/>
              </a:lnSpc>
              <a:spcBef>
                <a:spcPts val="0"/>
              </a:spcBef>
              <a:spcAft>
                <a:spcPts val="0"/>
              </a:spcAft>
              <a:buSzPts val="1100"/>
              <a:buChar char="●"/>
            </a:pPr>
            <a:r>
              <a:rPr lang="es-419" sz="1100"/>
              <a:t>1963: McCarthy funda el Laboratorio de Inteligencia Artificial en la Universidad de Stanford.</a:t>
            </a:r>
            <a:endParaRPr sz="1100"/>
          </a:p>
          <a:p>
            <a:pPr indent="-298450" lvl="0" marL="457200" rtl="0" algn="l">
              <a:lnSpc>
                <a:spcPct val="105000"/>
              </a:lnSpc>
              <a:spcBef>
                <a:spcPts val="0"/>
              </a:spcBef>
              <a:spcAft>
                <a:spcPts val="0"/>
              </a:spcAft>
              <a:buSzPts val="1100"/>
              <a:buChar char="●"/>
            </a:pPr>
            <a:r>
              <a:rPr lang="es-419" sz="1100"/>
              <a:t>1965: </a:t>
            </a:r>
            <a:r>
              <a:rPr lang="es-419" sz="1100"/>
              <a:t>Robinson inventa el cálculo de resolución para la lógica de predicados.</a:t>
            </a:r>
            <a:endParaRPr sz="1100"/>
          </a:p>
          <a:p>
            <a:pPr indent="-298450" lvl="0" marL="457200" rtl="0" algn="l">
              <a:lnSpc>
                <a:spcPct val="105000"/>
              </a:lnSpc>
              <a:spcBef>
                <a:spcPts val="0"/>
              </a:spcBef>
              <a:spcAft>
                <a:spcPts val="0"/>
              </a:spcAft>
              <a:buSzPts val="1100"/>
              <a:buChar char="●"/>
            </a:pPr>
            <a:r>
              <a:rPr lang="es-419" sz="1100"/>
              <a:t>1966: El programa </a:t>
            </a:r>
            <a:r>
              <a:rPr i="1" lang="es-419" sz="1100"/>
              <a:t>Eliza</a:t>
            </a:r>
            <a:r>
              <a:rPr lang="es-419" sz="1100"/>
              <a:t> de Weizenbaum lleva a cabo diálogos con personas en lenguaje natural.</a:t>
            </a:r>
            <a:endParaRPr sz="1100"/>
          </a:p>
          <a:p>
            <a:pPr indent="-298450" lvl="0" marL="457200" rtl="0" algn="l">
              <a:lnSpc>
                <a:spcPct val="105000"/>
              </a:lnSpc>
              <a:spcBef>
                <a:spcPts val="0"/>
              </a:spcBef>
              <a:spcAft>
                <a:spcPts val="0"/>
              </a:spcAft>
              <a:buSzPts val="1100"/>
              <a:buChar char="●"/>
            </a:pPr>
            <a:r>
              <a:rPr lang="es-419" sz="1100"/>
              <a:t>1969: Minsky y Papert demuestran en su libro </a:t>
            </a:r>
            <a:r>
              <a:rPr i="1" lang="es-419" sz="1100"/>
              <a:t>Perceptrons</a:t>
            </a:r>
            <a:r>
              <a:rPr lang="es-419" sz="1100"/>
              <a:t> que el perceptrón, una red neuronal muy simple, solo puede representar funciones lineales.</a:t>
            </a:r>
            <a:endParaRPr sz="1100"/>
          </a:p>
          <a:p>
            <a:pPr indent="-298450" lvl="0" marL="457200" rtl="0" algn="l">
              <a:lnSpc>
                <a:spcPct val="105000"/>
              </a:lnSpc>
              <a:spcBef>
                <a:spcPts val="0"/>
              </a:spcBef>
              <a:spcAft>
                <a:spcPts val="0"/>
              </a:spcAft>
              <a:buSzPts val="1100"/>
              <a:buChar char="●"/>
            </a:pPr>
            <a:r>
              <a:rPr lang="es-419" sz="1100"/>
              <a:t>1972: El científico francés Alain Colmerauer inventa el lenguaje de programación lógica PROLOG.</a:t>
            </a:r>
            <a:endParaRPr sz="1100"/>
          </a:p>
          <a:p>
            <a:pPr indent="-298450" lvl="0" marL="457200" rtl="0" algn="l">
              <a:lnSpc>
                <a:spcPct val="105000"/>
              </a:lnSpc>
              <a:spcBef>
                <a:spcPts val="0"/>
              </a:spcBef>
              <a:spcAft>
                <a:spcPts val="0"/>
              </a:spcAft>
              <a:buSzPts val="1100"/>
              <a:buChar char="●"/>
            </a:pPr>
            <a:r>
              <a:rPr lang="es-419" sz="1100"/>
              <a:t>1972: El médico británico de Dombal desarrolla un sistema experto para el diagnóstico del dolor abdominal agudo. Sin embargo, pasa desapercibido en la comunidad principal de IA de la época.</a:t>
            </a:r>
            <a:endParaRPr sz="1100"/>
          </a:p>
          <a:p>
            <a:pPr indent="-298450" lvl="0" marL="457200" rtl="0" algn="l">
              <a:lnSpc>
                <a:spcPct val="105000"/>
              </a:lnSpc>
              <a:spcBef>
                <a:spcPts val="0"/>
              </a:spcBef>
              <a:spcAft>
                <a:spcPts val="0"/>
              </a:spcAft>
              <a:buSzPts val="1100"/>
              <a:buChar char="●"/>
            </a:pPr>
            <a:r>
              <a:rPr lang="es-419" sz="1100"/>
              <a:t>1973: Shortliffe y Buchanan desarrollan </a:t>
            </a:r>
            <a:r>
              <a:rPr i="1" lang="es-419" sz="1100"/>
              <a:t>MYCIN</a:t>
            </a:r>
            <a:r>
              <a:rPr lang="es-419" sz="1100"/>
              <a:t>, un sistema experto para el diagnóstico de enfermedades infecciosas, capaz de manejar la incertidumbre.</a:t>
            </a:r>
            <a:endParaRPr sz="1100"/>
          </a:p>
          <a:p>
            <a:pPr indent="-298450" lvl="0" marL="457200" rtl="0" algn="l">
              <a:lnSpc>
                <a:spcPct val="105000"/>
              </a:lnSpc>
              <a:spcBef>
                <a:spcPts val="0"/>
              </a:spcBef>
              <a:spcAft>
                <a:spcPts val="0"/>
              </a:spcAft>
              <a:buSzPts val="1100"/>
              <a:buChar char="●"/>
            </a:pPr>
            <a:r>
              <a:rPr lang="es-419" sz="1100"/>
              <a:t>1981: Japón inicia, a gran escala, el Proyecto de la Quinta Generación, con el objetivo de construir una poderosa máquina PROLOG.</a:t>
            </a:r>
            <a:endParaRPr sz="1100"/>
          </a:p>
          <a:p>
            <a:pPr indent="-298450" lvl="0" marL="457200" rtl="0" algn="l">
              <a:lnSpc>
                <a:spcPct val="105000"/>
              </a:lnSpc>
              <a:spcBef>
                <a:spcPts val="0"/>
              </a:spcBef>
              <a:spcAft>
                <a:spcPts val="0"/>
              </a:spcAft>
              <a:buSzPts val="1100"/>
              <a:buChar char="●"/>
            </a:pPr>
            <a:r>
              <a:rPr lang="es-419" sz="1100"/>
              <a:t>1982: R1, el sistema experto para la configuración de computadoras, ahorra a Digital Equipment Corporation 40 millones de dólares al año.</a:t>
            </a:r>
            <a:endParaRPr sz="1100"/>
          </a:p>
          <a:p>
            <a:pPr indent="-298450" lvl="0" marL="457200" rtl="0" algn="l">
              <a:spcBef>
                <a:spcPts val="0"/>
              </a:spcBef>
              <a:spcAft>
                <a:spcPts val="0"/>
              </a:spcAft>
              <a:buSzPts val="1100"/>
              <a:buChar char="●"/>
            </a:pPr>
            <a:r>
              <a:rPr lang="es-419" sz="1100"/>
              <a:t>1986: Renacimiento de las redes neuronales gracias, entre otros, a Rumelhart, Hinton y Sejnowski. El sistema </a:t>
            </a:r>
            <a:r>
              <a:rPr i="1" lang="es-419" sz="1100"/>
              <a:t>Nettalk</a:t>
            </a:r>
            <a:r>
              <a:rPr lang="es-419" sz="1100"/>
              <a:t> aprende a leer textos en voz alta.</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419"/>
              <a:t>Hitos en el desarrollo de la IA</a:t>
            </a:r>
            <a:endParaRPr/>
          </a:p>
          <a:p>
            <a:pPr indent="0" lvl="0" marL="0" rtl="0" algn="l">
              <a:spcBef>
                <a:spcPts val="0"/>
              </a:spcBef>
              <a:spcAft>
                <a:spcPts val="0"/>
              </a:spcAft>
              <a:buNone/>
            </a:pPr>
            <a:r>
              <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419" sz="1100"/>
              <a:t>1990: Pearl, Cheeseman, Whittaker y Spiegelhalter introducen la teoría de la probabilidad en la inteligencia artificial mediante las redes bayesianas. Los sistemas multiagente se vuelven populares.</a:t>
            </a:r>
            <a:endParaRPr sz="1100"/>
          </a:p>
          <a:p>
            <a:pPr indent="-298450" lvl="0" marL="457200" rtl="0" algn="l">
              <a:spcBef>
                <a:spcPts val="0"/>
              </a:spcBef>
              <a:spcAft>
                <a:spcPts val="0"/>
              </a:spcAft>
              <a:buSzPts val="1100"/>
              <a:buChar char="●"/>
            </a:pPr>
            <a:r>
              <a:rPr lang="es-419" sz="1100"/>
              <a:t>1992: El programa </a:t>
            </a:r>
            <a:r>
              <a:rPr i="1" lang="es-419" sz="1100"/>
              <a:t>TD-Gammon</a:t>
            </a:r>
            <a:r>
              <a:rPr lang="es-419" sz="1100"/>
              <a:t> de Tesauro demuestra las ventajas del aprendizaje por refuerzo.</a:t>
            </a:r>
            <a:endParaRPr sz="1100"/>
          </a:p>
          <a:p>
            <a:pPr indent="-298450" lvl="0" marL="457200" rtl="0" algn="l">
              <a:spcBef>
                <a:spcPts val="0"/>
              </a:spcBef>
              <a:spcAft>
                <a:spcPts val="0"/>
              </a:spcAft>
              <a:buSzPts val="1100"/>
              <a:buChar char="●"/>
            </a:pPr>
            <a:r>
              <a:rPr lang="es-419" sz="1100"/>
              <a:t>1993: Iniciativa global </a:t>
            </a:r>
            <a:r>
              <a:rPr i="1" lang="es-419" sz="1100"/>
              <a:t>RoboCup</a:t>
            </a:r>
            <a:r>
              <a:rPr lang="es-419" sz="1100"/>
              <a:t> para desarrollar robots autónomos que jueguen al fútbol.</a:t>
            </a:r>
            <a:endParaRPr sz="1100"/>
          </a:p>
          <a:p>
            <a:pPr indent="-298450" lvl="0" marL="457200" rtl="0" algn="l">
              <a:spcBef>
                <a:spcPts val="0"/>
              </a:spcBef>
              <a:spcAft>
                <a:spcPts val="0"/>
              </a:spcAft>
              <a:buSzPts val="1100"/>
              <a:buChar char="●"/>
            </a:pPr>
            <a:r>
              <a:rPr lang="es-419" sz="1100"/>
              <a:t>1995: A partir de la teoría del aprendizaje estadístico, Vapnik desarrolla las máquinas de soporte vectorial, que son de gran importancia en la actualidad.</a:t>
            </a:r>
            <a:endParaRPr sz="1100"/>
          </a:p>
          <a:p>
            <a:pPr indent="-298450" lvl="0" marL="457200" rtl="0" algn="l">
              <a:spcBef>
                <a:spcPts val="0"/>
              </a:spcBef>
              <a:spcAft>
                <a:spcPts val="0"/>
              </a:spcAft>
              <a:buSzPts val="1100"/>
              <a:buChar char="●"/>
            </a:pPr>
            <a:r>
              <a:rPr lang="es-419" sz="1100"/>
              <a:t>1997: La computadora de ajedrez Deep Blue de IBM derrota al campeón mundial de ajedrez Garry Kasparov.</a:t>
            </a:r>
            <a:endParaRPr sz="1100"/>
          </a:p>
          <a:p>
            <a:pPr indent="-298450" lvl="0" marL="457200" rtl="0" algn="l">
              <a:spcBef>
                <a:spcPts val="0"/>
              </a:spcBef>
              <a:spcAft>
                <a:spcPts val="0"/>
              </a:spcAft>
              <a:buSzPts val="1100"/>
              <a:buChar char="●"/>
            </a:pPr>
            <a:r>
              <a:rPr lang="es-419" sz="1100"/>
              <a:t>1997: Primera competencia internacional de </a:t>
            </a:r>
            <a:r>
              <a:rPr i="1" lang="es-419" sz="1100"/>
              <a:t>RoboCup</a:t>
            </a:r>
            <a:r>
              <a:rPr lang="es-419" sz="1100"/>
              <a:t> en Japón.</a:t>
            </a:r>
            <a:endParaRPr sz="1100"/>
          </a:p>
          <a:p>
            <a:pPr indent="-298450" lvl="0" marL="457200" rtl="0" algn="l">
              <a:spcBef>
                <a:spcPts val="0"/>
              </a:spcBef>
              <a:spcAft>
                <a:spcPts val="0"/>
              </a:spcAft>
              <a:buSzPts val="1100"/>
              <a:buChar char="●"/>
            </a:pPr>
            <a:r>
              <a:rPr lang="es-419" sz="1100"/>
              <a:t>2003: Los robots en </a:t>
            </a:r>
            <a:r>
              <a:rPr i="1" lang="es-419" sz="1100"/>
              <a:t>RoboCup</a:t>
            </a:r>
            <a:r>
              <a:rPr lang="es-419" sz="1100"/>
              <a:t> demuestran de manera impresionante lo que la inteligencia artificial y la robótica son capaces de lograr.</a:t>
            </a:r>
            <a:endParaRPr sz="1100"/>
          </a:p>
          <a:p>
            <a:pPr indent="-298450" lvl="0" marL="457200" rtl="0" algn="l">
              <a:spcBef>
                <a:spcPts val="0"/>
              </a:spcBef>
              <a:spcAft>
                <a:spcPts val="0"/>
              </a:spcAft>
              <a:buSzPts val="1100"/>
              <a:buChar char="●"/>
            </a:pPr>
            <a:r>
              <a:rPr lang="es-419" sz="1100"/>
              <a:t>2006: La robótica de servicios se convierte en un área de investigación clave en inteligencia artificial.</a:t>
            </a:r>
            <a:endParaRPr sz="1100"/>
          </a:p>
          <a:p>
            <a:pPr indent="-298450" lvl="0" marL="457200" rtl="0" algn="l">
              <a:spcBef>
                <a:spcPts val="0"/>
              </a:spcBef>
              <a:spcAft>
                <a:spcPts val="0"/>
              </a:spcAft>
              <a:buSzPts val="1100"/>
              <a:buChar char="●"/>
            </a:pPr>
            <a:r>
              <a:rPr lang="es-419" sz="1100"/>
              <a:t>2009: El primer coche autónomo de Google circula por la autopista de California.</a:t>
            </a:r>
            <a:endParaRPr sz="1100"/>
          </a:p>
          <a:p>
            <a:pPr indent="-298450" lvl="0" marL="457200" rtl="0" algn="l">
              <a:spcBef>
                <a:spcPts val="0"/>
              </a:spcBef>
              <a:spcAft>
                <a:spcPts val="0"/>
              </a:spcAft>
              <a:buSzPts val="1100"/>
              <a:buChar char="●"/>
            </a:pPr>
            <a:r>
              <a:rPr lang="es-419" sz="1100"/>
              <a:t>2010: Los robots autónomos comienzan a mejorar su comportamiento mediante el aprendizaje.</a:t>
            </a:r>
            <a:endParaRPr sz="1100"/>
          </a:p>
          <a:p>
            <a:pPr indent="-298450" lvl="0" marL="457200" rtl="0" algn="l">
              <a:spcBef>
                <a:spcPts val="0"/>
              </a:spcBef>
              <a:spcAft>
                <a:spcPts val="0"/>
              </a:spcAft>
              <a:buSzPts val="1100"/>
              <a:buChar char="●"/>
            </a:pPr>
            <a:r>
              <a:rPr lang="es-419" sz="1100"/>
              <a:t>2011: </a:t>
            </a:r>
            <a:r>
              <a:rPr i="1" lang="es-419" sz="1100"/>
              <a:t>Watson</a:t>
            </a:r>
            <a:r>
              <a:rPr lang="es-419" sz="1100"/>
              <a:t> de IBM vence a dos campeones humanos en el concurso televisivo </a:t>
            </a:r>
            <a:r>
              <a:rPr i="1" lang="es-419" sz="1100"/>
              <a:t>Jeopardy!</a:t>
            </a:r>
            <a:r>
              <a:rPr lang="es-419" sz="1100"/>
              <a:t>. </a:t>
            </a:r>
            <a:r>
              <a:rPr i="1" lang="es-419" sz="1100"/>
              <a:t>Watson</a:t>
            </a:r>
            <a:r>
              <a:rPr lang="es-419" sz="1100"/>
              <a:t> comprende el lenguaje natural y puede responder preguntas complejas con gran rapidez.</a:t>
            </a:r>
            <a:endParaRPr sz="1100"/>
          </a:p>
          <a:p>
            <a:pPr indent="-298450" lvl="0" marL="457200" rtl="0" algn="l">
              <a:spcBef>
                <a:spcPts val="0"/>
              </a:spcBef>
              <a:spcAft>
                <a:spcPts val="0"/>
              </a:spcAft>
              <a:buSzPts val="1100"/>
              <a:buChar char="●"/>
            </a:pPr>
            <a:r>
              <a:rPr lang="es-419" sz="1100"/>
              <a:t>2015: Daimler presenta el primer camión autónomo en la Autobahn.</a:t>
            </a:r>
            <a:endParaRPr sz="1100"/>
          </a:p>
          <a:p>
            <a:pPr indent="-298450" lvl="0" marL="457200" rtl="0" algn="l">
              <a:spcBef>
                <a:spcPts val="0"/>
              </a:spcBef>
              <a:spcAft>
                <a:spcPts val="0"/>
              </a:spcAft>
              <a:buSzPts val="1100"/>
              <a:buChar char="●"/>
            </a:pPr>
            <a:r>
              <a:rPr lang="es-419" sz="1100"/>
              <a:t>2015: Los coches autónomos de Google han recorrido más de un millón de millas y operan dentro de ciudades.</a:t>
            </a:r>
            <a:endParaRPr sz="1100"/>
          </a:p>
          <a:p>
            <a:pPr indent="-298450" lvl="0" marL="457200" rtl="0" algn="l">
              <a:spcBef>
                <a:spcPts val="0"/>
              </a:spcBef>
              <a:spcAft>
                <a:spcPts val="0"/>
              </a:spcAft>
              <a:buSzPts val="1100"/>
              <a:buChar char="●"/>
            </a:pPr>
            <a:r>
              <a:rPr lang="es-419" sz="1100"/>
              <a:t>2015: El deep learning permite una clasificación de imágenes de gran precisión.</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419"/>
              <a:t>Hitos en el desarrollo de la IA</a:t>
            </a:r>
            <a:endParaRPr/>
          </a:p>
          <a:p>
            <a:pPr indent="0" lvl="0" marL="0" rtl="0" algn="l">
              <a:spcBef>
                <a:spcPts val="0"/>
              </a:spcBef>
              <a:spcAft>
                <a:spcPts val="0"/>
              </a:spcAft>
              <a:buNone/>
            </a:pPr>
            <a:r>
              <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419" sz="1100"/>
              <a:t>2015: Las pinturas en el estilo de los antiguos maestros pueden generarse automáticamente con </a:t>
            </a:r>
            <a:r>
              <a:rPr i="1" lang="es-419" sz="1100"/>
              <a:t>deep learning</a:t>
            </a:r>
            <a:r>
              <a:rPr lang="es-419" sz="1100"/>
              <a:t>. ¡La IA se vuelve creativa!</a:t>
            </a:r>
            <a:endParaRPr sz="1100"/>
          </a:p>
          <a:p>
            <a:pPr indent="-298450" lvl="0" marL="457200" rtl="0" algn="l">
              <a:spcBef>
                <a:spcPts val="0"/>
              </a:spcBef>
              <a:spcAft>
                <a:spcPts val="0"/>
              </a:spcAft>
              <a:buSzPts val="1100"/>
              <a:buChar char="●"/>
            </a:pPr>
            <a:r>
              <a:rPr lang="es-419" sz="1100"/>
              <a:t>2016: El programa de Go </a:t>
            </a:r>
            <a:r>
              <a:rPr i="1" lang="es-419" sz="1100"/>
              <a:t>AlphaGo</a:t>
            </a:r>
            <a:r>
              <a:rPr lang="es-419" sz="1100"/>
              <a:t> de Google DeepMind vence al campeón europeo por 5:0 en enero y al coreano Lee Sedol, uno de los mejores jugadores de Go del mundo, por 4:1 en marzo. Las técnicas de </a:t>
            </a:r>
            <a:r>
              <a:rPr i="1" lang="es-419" sz="1100"/>
              <a:t>deep learning</a:t>
            </a:r>
            <a:r>
              <a:rPr lang="es-419" sz="1100"/>
              <a:t> aplicadas al reconocimiento de patrones, junto con el aprendizaje por refuerzo y la búsqueda en árbol de Monte Carlo, conducen a este éxito.</a:t>
            </a:r>
            <a:endParaRPr sz="1100"/>
          </a:p>
          <a:p>
            <a:pPr indent="-298450" lvl="0" marL="457200" rtl="0" algn="l">
              <a:spcBef>
                <a:spcPts val="0"/>
              </a:spcBef>
              <a:spcAft>
                <a:spcPts val="0"/>
              </a:spcAft>
              <a:buSzPts val="1100"/>
              <a:buChar char="●"/>
            </a:pPr>
            <a:r>
              <a:rPr lang="es-419" sz="1100"/>
              <a:t>2016: El programa AlphaGo de Google DeepMind venció al campeón mundial de Go, Lee Sedol, en una serie de partidas, demostrando la capacidad de la IA para dominar juegos complejos que requieren intuición y estrategia.</a:t>
            </a:r>
            <a:endParaRPr sz="1100"/>
          </a:p>
          <a:p>
            <a:pPr indent="-298450" lvl="0" marL="457200" rtl="0" algn="l">
              <a:spcBef>
                <a:spcPts val="0"/>
              </a:spcBef>
              <a:spcAft>
                <a:spcPts val="0"/>
              </a:spcAft>
              <a:buSzPts val="1100"/>
              <a:buChar char="●"/>
            </a:pPr>
            <a:r>
              <a:rPr lang="es-419" sz="1100"/>
              <a:t>2017: Investigadores de Google desarrollaron la arquitectura de transformadores, que revolucionó el procesamiento del lenguaje natural y sentó las bases para modelos de lenguaje avanzados como GPT.</a:t>
            </a:r>
            <a:endParaRPr sz="1100"/>
          </a:p>
          <a:p>
            <a:pPr indent="-298450" lvl="0" marL="457200" rtl="0" algn="l">
              <a:spcBef>
                <a:spcPts val="0"/>
              </a:spcBef>
              <a:spcAft>
                <a:spcPts val="0"/>
              </a:spcAft>
              <a:buSzPts val="1100"/>
              <a:buChar char="●"/>
            </a:pPr>
            <a:r>
              <a:rPr lang="es-419" sz="1100"/>
              <a:t>2018: OpenAI lanzó GPT-2, un modelo de lenguaje capaz de generar texto coherente y relevante, marcando un avance significativo en la generación de lenguaje natural por parte de máquinas.</a:t>
            </a:r>
            <a:endParaRPr sz="1100"/>
          </a:p>
          <a:p>
            <a:pPr indent="-298450" lvl="0" marL="457200" rtl="0" algn="l">
              <a:spcBef>
                <a:spcPts val="0"/>
              </a:spcBef>
              <a:spcAft>
                <a:spcPts val="0"/>
              </a:spcAft>
              <a:buSzPts val="1100"/>
              <a:buChar char="●"/>
            </a:pPr>
            <a:r>
              <a:rPr lang="es-419" sz="1100"/>
              <a:t>2020: DeepMind presentó AlphaFold, una IA capaz de predecir con precisión la estructura tridimensional de las proteínas, resolviendo un desafío científico de décadas y abriendo nuevas vías en la investigación biomédica.</a:t>
            </a:r>
            <a:endParaRPr sz="1100"/>
          </a:p>
          <a:p>
            <a:pPr indent="-298450" lvl="0" marL="457200" rtl="0" algn="l">
              <a:spcBef>
                <a:spcPts val="0"/>
              </a:spcBef>
              <a:spcAft>
                <a:spcPts val="0"/>
              </a:spcAft>
              <a:buSzPts val="1100"/>
              <a:buChar char="●"/>
            </a:pPr>
            <a:r>
              <a:rPr lang="es-419" sz="1100"/>
              <a:t>2022: OpenAI lanzó ChatGPT, un modelo de lenguaje que interactúa de manera conversacional, permitiendo a los usuarios obtener respuestas detalladas y contextuales en múltiples temas.</a:t>
            </a:r>
            <a:endParaRPr sz="1100"/>
          </a:p>
          <a:p>
            <a:pPr indent="-298450" lvl="0" marL="457200" rtl="0" algn="l">
              <a:spcBef>
                <a:spcPts val="0"/>
              </a:spcBef>
              <a:spcAft>
                <a:spcPts val="0"/>
              </a:spcAft>
              <a:buSzPts val="1100"/>
              <a:buChar char="●"/>
            </a:pPr>
            <a:r>
              <a:rPr lang="es-419" sz="1100"/>
              <a:t>2023: Google DeepMind presentó Gemini, un modelo de IA que superó a GPT-4 en diversos puntos de referencia, mostrando avances en la comprensión y generación de lenguaje natural.</a:t>
            </a:r>
            <a:endParaRPr sz="1100"/>
          </a:p>
          <a:p>
            <a:pPr indent="-298450" lvl="0" marL="457200" rtl="0" algn="l">
              <a:spcBef>
                <a:spcPts val="0"/>
              </a:spcBef>
              <a:spcAft>
                <a:spcPts val="0"/>
              </a:spcAft>
              <a:buSzPts val="1100"/>
              <a:buChar char="●"/>
            </a:pPr>
            <a:r>
              <a:rPr lang="es-419" sz="1100"/>
              <a:t>2024: Nvidia consolidó su posición como líder en hardware para IA, desarrollando GPUs avanzadas que impulsaron el rendimiento de modelos de aprendizaje profundo y ampliaron las aplicaciones de la IA en diversos sectores.</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8"/>
          <p:cNvPicPr preferRelativeResize="0"/>
          <p:nvPr/>
        </p:nvPicPr>
        <p:blipFill>
          <a:blip r:embed="rId3">
            <a:alphaModFix/>
          </a:blip>
          <a:stretch>
            <a:fillRect/>
          </a:stretch>
        </p:blipFill>
        <p:spPr>
          <a:xfrm>
            <a:off x="1237775" y="208825"/>
            <a:ext cx="6337087" cy="4310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Subcampos de la IA</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b="1" lang="es-419"/>
              <a:t>Procesamiento del habla</a:t>
            </a:r>
            <a:r>
              <a:rPr lang="es-419"/>
              <a:t>: Comprender el habla, generación de voz, diálogo máquina-usuario, interfaz hombre-máquina.  </a:t>
            </a:r>
            <a:endParaRPr/>
          </a:p>
          <a:p>
            <a:pPr indent="-325755" lvl="0" marL="457200" rtl="0" algn="l">
              <a:spcBef>
                <a:spcPts val="0"/>
              </a:spcBef>
              <a:spcAft>
                <a:spcPts val="0"/>
              </a:spcAft>
              <a:buSzPct val="100000"/>
              <a:buChar char="●"/>
            </a:pPr>
            <a:r>
              <a:rPr b="1" lang="es-419"/>
              <a:t>Procesamiento del lenguaje natural</a:t>
            </a:r>
            <a:r>
              <a:rPr lang="es-419"/>
              <a:t>: Recuperación de información, traducción automática, preguntas y respuestas, resumen de texto.  </a:t>
            </a:r>
            <a:endParaRPr/>
          </a:p>
          <a:p>
            <a:pPr indent="-325755" lvl="0" marL="457200" rtl="0" algn="l">
              <a:spcBef>
                <a:spcPts val="0"/>
              </a:spcBef>
              <a:spcAft>
                <a:spcPts val="0"/>
              </a:spcAft>
              <a:buSzPct val="100000"/>
              <a:buChar char="●"/>
            </a:pPr>
            <a:r>
              <a:rPr b="1" lang="es-419"/>
              <a:t>Planificación</a:t>
            </a:r>
            <a:r>
              <a:rPr lang="es-419"/>
              <a:t>: Programación de tareas, juegos.  </a:t>
            </a:r>
            <a:endParaRPr/>
          </a:p>
          <a:p>
            <a:pPr indent="-325755" lvl="0" marL="457200" rtl="0" algn="l">
              <a:spcBef>
                <a:spcPts val="0"/>
              </a:spcBef>
              <a:spcAft>
                <a:spcPts val="0"/>
              </a:spcAft>
              <a:buSzPct val="100000"/>
              <a:buChar char="●"/>
            </a:pPr>
            <a:r>
              <a:rPr b="1" lang="es-419"/>
              <a:t>Ingeniería y sistemas expertos</a:t>
            </a:r>
            <a:r>
              <a:rPr lang="es-419"/>
              <a:t>: Diagnóstico médico, sistemas de soporte de decisiones, sistemas de enseñanza.  </a:t>
            </a:r>
            <a:endParaRPr/>
          </a:p>
          <a:p>
            <a:pPr indent="-325755" lvl="0" marL="457200" rtl="0" algn="l">
              <a:spcBef>
                <a:spcPts val="0"/>
              </a:spcBef>
              <a:spcAft>
                <a:spcPts val="0"/>
              </a:spcAft>
              <a:buSzPct val="100000"/>
              <a:buChar char="●"/>
            </a:pPr>
            <a:r>
              <a:rPr b="1" lang="es-419"/>
              <a:t>Sistemas difusos</a:t>
            </a:r>
            <a:r>
              <a:rPr lang="es-419"/>
              <a:t>: Para controles difusos.  </a:t>
            </a:r>
            <a:endParaRPr/>
          </a:p>
          <a:p>
            <a:pPr indent="-325755" lvl="0" marL="457200" rtl="0" algn="l">
              <a:spcBef>
                <a:spcPts val="0"/>
              </a:spcBef>
              <a:spcAft>
                <a:spcPts val="0"/>
              </a:spcAft>
              <a:buSzPct val="100000"/>
              <a:buChar char="●"/>
            </a:pPr>
            <a:r>
              <a:rPr b="1" lang="es-419"/>
              <a:t>Modelos del cerebro y evolución</a:t>
            </a:r>
            <a:r>
              <a:rPr lang="es-419"/>
              <a:t>: Algoritmos genéticos, programación genética, modelado del cerebro, predicción de series temporales, clasificación.  </a:t>
            </a:r>
            <a:endParaRPr/>
          </a:p>
          <a:p>
            <a:pPr indent="-325755" lvl="0" marL="457200" rtl="0" algn="l">
              <a:spcBef>
                <a:spcPts val="0"/>
              </a:spcBef>
              <a:spcAft>
                <a:spcPts val="0"/>
              </a:spcAft>
              <a:buSzPct val="100000"/>
              <a:buChar char="●"/>
            </a:pPr>
            <a:r>
              <a:rPr b="1" lang="es-419"/>
              <a:t>Visión por computadora y robótica</a:t>
            </a:r>
            <a:r>
              <a:rPr lang="es-419"/>
              <a:t>: Reconocimiento de objetos, comprensión de imágenes, control inteligente, exploración autónoma.  </a:t>
            </a:r>
            <a:endParaRPr/>
          </a:p>
          <a:p>
            <a:pPr indent="-325755" lvl="0" marL="457200" rtl="0" algn="l">
              <a:spcBef>
                <a:spcPts val="0"/>
              </a:spcBef>
              <a:spcAft>
                <a:spcPts val="0"/>
              </a:spcAft>
              <a:buSzPct val="100000"/>
              <a:buChar char="●"/>
            </a:pPr>
            <a:r>
              <a:rPr b="1" lang="es-419"/>
              <a:t>Aprendizaje automático</a:t>
            </a:r>
            <a:r>
              <a:rPr lang="es-419"/>
              <a:t>: Aprendizaje de árboles de decisión, aprendizaje de espacio de versiones.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Representaci</a:t>
            </a:r>
            <a:r>
              <a:rPr lang="es-419"/>
              <a:t>ón del conocimiento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Representaciones del conocimiento</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s-419"/>
              <a:t>¿Cuál es el significado del conocimiento?  </a:t>
            </a:r>
            <a:endParaRPr/>
          </a:p>
          <a:p>
            <a:pPr indent="-317182" lvl="0" marL="457200" rtl="0" algn="l">
              <a:spcBef>
                <a:spcPts val="0"/>
              </a:spcBef>
              <a:spcAft>
                <a:spcPts val="0"/>
              </a:spcAft>
              <a:buSzPct val="100000"/>
              <a:buChar char="●"/>
            </a:pPr>
            <a:r>
              <a:rPr lang="es-419"/>
              <a:t>¿Cómo se puede representar el conocimiento en la máquina?  </a:t>
            </a:r>
            <a:endParaRPr/>
          </a:p>
          <a:p>
            <a:pPr indent="-317182" lvl="0" marL="457200" rtl="0" algn="l">
              <a:spcBef>
                <a:spcPts val="0"/>
              </a:spcBef>
              <a:spcAft>
                <a:spcPts val="0"/>
              </a:spcAft>
              <a:buSzPct val="100000"/>
              <a:buChar char="●"/>
            </a:pPr>
            <a:r>
              <a:rPr lang="es-419"/>
              <a:t>¿Cuáles son los requisitos para la representación del conocimiento, por ejemplo, estructuras, métodos, tamaño, etc.?  </a:t>
            </a:r>
            <a:endParaRPr/>
          </a:p>
          <a:p>
            <a:pPr indent="-317182" lvl="0" marL="457200" rtl="0" algn="l">
              <a:spcBef>
                <a:spcPts val="0"/>
              </a:spcBef>
              <a:spcAft>
                <a:spcPts val="0"/>
              </a:spcAft>
              <a:buSzPct val="100000"/>
              <a:buChar char="●"/>
            </a:pPr>
            <a:r>
              <a:rPr lang="es-419"/>
              <a:t>¿En qué se diferencian los aspectos prácticos y teóricos de la representación del conocimiento? </a:t>
            </a:r>
            <a:endParaRPr/>
          </a:p>
          <a:p>
            <a:pPr indent="-317182" lvl="0" marL="457200" rtl="0" algn="l">
              <a:spcBef>
                <a:spcPts val="0"/>
              </a:spcBef>
              <a:spcAft>
                <a:spcPts val="0"/>
              </a:spcAft>
              <a:buSzPct val="100000"/>
              <a:buChar char="●"/>
            </a:pPr>
            <a:r>
              <a:rPr lang="es-419"/>
              <a:t>¿Es posible representar el conocimiento utilizando el lenguaje natural? Si es así, ¿cómo se puede hacer?  </a:t>
            </a:r>
            <a:endParaRPr/>
          </a:p>
          <a:p>
            <a:pPr indent="-317182" lvl="0" marL="457200" rtl="0" algn="l">
              <a:spcBef>
                <a:spcPts val="0"/>
              </a:spcBef>
              <a:spcAft>
                <a:spcPts val="0"/>
              </a:spcAft>
              <a:buSzPct val="100000"/>
              <a:buChar char="●"/>
            </a:pPr>
            <a:r>
              <a:rPr lang="es-419"/>
              <a:t>¿Podemos considerar las bases de datos como una forma de representación del conocimiento?  </a:t>
            </a:r>
            <a:endParaRPr/>
          </a:p>
          <a:p>
            <a:pPr indent="-317182" lvl="0" marL="457200" rtl="0" algn="l">
              <a:spcBef>
                <a:spcPts val="0"/>
              </a:spcBef>
              <a:spcAft>
                <a:spcPts val="0"/>
              </a:spcAft>
              <a:buSzPct val="100000"/>
              <a:buChar char="●"/>
            </a:pPr>
            <a:r>
              <a:rPr lang="es-419"/>
              <a:t>¿Qué son las redes semánticas y qué son los marcos? ¿Cómo se puede representar el conocimiento utilizando estos enfoques?  </a:t>
            </a:r>
            <a:endParaRPr/>
          </a:p>
          <a:p>
            <a:pPr indent="-317182" lvl="0" marL="457200" rtl="0" algn="l">
              <a:spcBef>
                <a:spcPts val="0"/>
              </a:spcBef>
              <a:spcAft>
                <a:spcPts val="0"/>
              </a:spcAft>
              <a:buSzPct val="100000"/>
              <a:buChar char="●"/>
            </a:pPr>
            <a:r>
              <a:rPr lang="es-419"/>
              <a:t>¿Cómo se puede representar el conocimiento utilizando la lógica de predicados de primer orden (FOPL)?  </a:t>
            </a:r>
            <a:endParaRPr/>
          </a:p>
          <a:p>
            <a:pPr indent="-317182" lvl="0" marL="457200" rtl="0" algn="l">
              <a:spcBef>
                <a:spcPts val="0"/>
              </a:spcBef>
              <a:spcAft>
                <a:spcPts val="0"/>
              </a:spcAft>
              <a:buSzPct val="100000"/>
              <a:buChar char="●"/>
            </a:pPr>
            <a:r>
              <a:rPr lang="es-419"/>
              <a:t>¿Qué es un sistema basado en reglas?  </a:t>
            </a:r>
            <a:endParaRPr/>
          </a:p>
          <a:p>
            <a:pPr indent="-317182" lvl="0" marL="457200" rtl="0" algn="l">
              <a:spcBef>
                <a:spcPts val="0"/>
              </a:spcBef>
              <a:spcAft>
                <a:spcPts val="0"/>
              </a:spcAft>
              <a:buSzPct val="100000"/>
              <a:buChar char="●"/>
            </a:pPr>
            <a:r>
              <a:rPr lang="es-419"/>
              <a:t>¿Qué es un sistema experto?  </a:t>
            </a:r>
            <a:endParaRPr/>
          </a:p>
          <a:p>
            <a:pPr indent="-317182" lvl="0" marL="457200" rtl="0" algn="l">
              <a:spcBef>
                <a:spcPts val="0"/>
              </a:spcBef>
              <a:spcAft>
                <a:spcPts val="0"/>
              </a:spcAft>
              <a:buSzPct val="100000"/>
              <a:buChar char="●"/>
            </a:pPr>
            <a:r>
              <a:rPr lang="es-419"/>
              <a:t>De entre las muchas técnicas existentes, ¿cuál es la mejor técnica para la representación del conocimiento?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