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31f1b18cb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31f1b18cb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31f1b18cb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31f1b18cb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399f7b8489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399f7b8489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399f7b848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399f7b848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399f7b848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399f7b848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399f7b848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399f7b848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31f1b18cb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31f1b18cb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31f1b18cb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31f1b18cb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31f1b18cb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31f1b18cb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31f1b18cb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31f1b18cb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419"/>
              <a:t>Omnisciencia, aprendizaje y autonomía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165475" y="2210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Ejercicio: ¿REAS?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09" name="Google Shape;109;p22"/>
          <p:cNvPicPr preferRelativeResize="0"/>
          <p:nvPr/>
        </p:nvPicPr>
        <p:blipFill>
          <a:blip r:embed="rId3">
            <a:alphaModFix/>
          </a:blip>
          <a:stretch>
            <a:fillRect/>
          </a:stretch>
        </p:blipFill>
        <p:spPr>
          <a:xfrm>
            <a:off x="3102600" y="115775"/>
            <a:ext cx="5583474" cy="4762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s-419"/>
              <a:t>Especificación de los entornos</a:t>
            </a:r>
            <a:endParaRPr/>
          </a:p>
          <a:p>
            <a:pPr indent="0" lvl="0" marL="0" rtl="0" algn="l">
              <a:spcBef>
                <a:spcPts val="0"/>
              </a:spcBef>
              <a:spcAft>
                <a:spcPts val="0"/>
              </a:spcAft>
              <a:buNone/>
            </a:pPr>
            <a:r>
              <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De los ejemplos anteriores, </a:t>
            </a:r>
            <a:r>
              <a:rPr lang="es-419"/>
              <a:t>¿el entorno es real o virtual?. </a:t>
            </a:r>
            <a:endParaRPr/>
          </a:p>
          <a:p>
            <a:pPr indent="0" lvl="0" marL="0" rtl="0" algn="l">
              <a:spcBef>
                <a:spcPts val="1200"/>
              </a:spcBef>
              <a:spcAft>
                <a:spcPts val="0"/>
              </a:spcAft>
              <a:buNone/>
            </a:pPr>
            <a:r>
              <a:rPr lang="es-419"/>
              <a:t>De hecho, lo que importa no es la distinción entre un medio «real» y «artificial», sino la complejidad de la relación entre el comportamiento del agente, la secuencia de percepción generada por el medio y la medida de rendimiento. </a:t>
            </a:r>
            <a:endParaRPr/>
          </a:p>
          <a:p>
            <a:pPr indent="0" lvl="0" marL="0" rtl="0" algn="l">
              <a:spcBef>
                <a:spcPts val="1200"/>
              </a:spcBef>
              <a:spcAft>
                <a:spcPts val="0"/>
              </a:spcAft>
              <a:buNone/>
            </a:pPr>
            <a:r>
              <a:rPr lang="es-419"/>
              <a:t>Algunos entornos «reales» son de hecho bastante simple. Como un robot seleccionador de manzanas verdes</a:t>
            </a:r>
            <a:endParaRPr/>
          </a:p>
          <a:p>
            <a:pPr indent="0" lvl="0" marL="0" rtl="0" algn="l">
              <a:spcBef>
                <a:spcPts val="1200"/>
              </a:spcBef>
              <a:spcAft>
                <a:spcPts val="1200"/>
              </a:spcAft>
              <a:buNone/>
            </a:pPr>
            <a:r>
              <a:rPr lang="es-419"/>
              <a:t>En contraste, existen algunos agentes software (o robots software o softbots) en entornos ricos y prácticamente ilimitados.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Omnisciencia</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s-419"/>
              <a:t>Un agente </a:t>
            </a:r>
            <a:r>
              <a:rPr b="1" lang="es-419"/>
              <a:t>omnisciente </a:t>
            </a:r>
            <a:r>
              <a:rPr lang="es-419"/>
              <a:t>conoce el resultado de su acción y actúa de acuerdo con él; sin embargo, en realidad, la omnisciencia no es posible.</a:t>
            </a:r>
            <a:endParaRPr/>
          </a:p>
          <a:p>
            <a:pPr indent="0" lvl="0" marL="0" rtl="0" algn="l">
              <a:spcBef>
                <a:spcPts val="1200"/>
              </a:spcBef>
              <a:spcAft>
                <a:spcPts val="0"/>
              </a:spcAft>
              <a:buClr>
                <a:schemeClr val="dk1"/>
              </a:buClr>
              <a:buSzPts val="1100"/>
              <a:buFont typeface="Arial"/>
              <a:buNone/>
            </a:pPr>
            <a:r>
              <a:rPr i="1" lang="es-419"/>
              <a:t>Considerando el siguiente ejemplo: estoy paseando por los Campos Elíseos y veo un amigo al otro lado de la calle. No hay tráfico alrededor y no tengo ningún compromiso, entonces, actuando racionalmente, comenzaría a cruzar la calle. Al mismo tiempo, a 33,000 pies de altura, se desprende la puerta de un avión, y antes de que termine de cruzar al otro lado de la calle me encuentro aplastado.</a:t>
            </a:r>
            <a:endParaRPr i="1"/>
          </a:p>
          <a:p>
            <a:pPr indent="0" lvl="0" marL="0" rtl="0" algn="l">
              <a:spcBef>
                <a:spcPts val="1200"/>
              </a:spcBef>
              <a:spcAft>
                <a:spcPts val="1200"/>
              </a:spcAft>
              <a:buNone/>
            </a:pPr>
            <a:r>
              <a:rPr lang="es-419"/>
              <a:t>¿Fue irracional cruzar la calle?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Omnisciencia</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419"/>
              <a:t>Este ejemplo muestra que la racionalidad no es lo mismo que la perfección.</a:t>
            </a:r>
            <a:r>
              <a:rPr b="1" lang="es-419"/>
              <a:t> La racionalidad maximiza el rendimiento esperado, mientras la perfección maximiza el resultado real.</a:t>
            </a:r>
            <a:r>
              <a:rPr lang="es-419"/>
              <a:t> </a:t>
            </a:r>
            <a:endParaRPr/>
          </a:p>
          <a:p>
            <a:pPr indent="0" lvl="0" marL="0" rtl="0" algn="l">
              <a:spcBef>
                <a:spcPts val="1200"/>
              </a:spcBef>
              <a:spcAft>
                <a:spcPts val="0"/>
              </a:spcAft>
              <a:buNone/>
            </a:pPr>
            <a:r>
              <a:rPr lang="es-419"/>
              <a:t>Resulta imposible diseñar un agente que siempre lleve a cabo, de forma sucesiva, las mejores acciones después de un acontecimiento.</a:t>
            </a:r>
            <a:endParaRPr/>
          </a:p>
          <a:p>
            <a:pPr indent="0" lvl="0" marL="0" rtl="0" algn="l">
              <a:spcBef>
                <a:spcPts val="1200"/>
              </a:spcBef>
              <a:spcAft>
                <a:spcPts val="0"/>
              </a:spcAft>
              <a:buNone/>
            </a:pPr>
            <a:r>
              <a:rPr lang="es-419"/>
              <a:t>La definición </a:t>
            </a:r>
            <a:r>
              <a:rPr b="1" lang="es-419"/>
              <a:t>propuesta de racionalidad no requiere omnisciencia,</a:t>
            </a:r>
            <a:r>
              <a:rPr lang="es-419"/>
              <a:t> ya que la elección racional depende solo de la secuencia de percepción hasta la fecha. Es necesario asegurase de no haber permitido, por descuido, que el agente se dedique decididamente a llevar a cabo acciones poco inteligentes. </a:t>
            </a:r>
            <a:endParaRPr/>
          </a:p>
          <a:p>
            <a:pPr indent="0" lvl="0" marL="0" rtl="0" algn="l">
              <a:spcBef>
                <a:spcPts val="1200"/>
              </a:spcBef>
              <a:spcAft>
                <a:spcPts val="1200"/>
              </a:spcAft>
              <a:buClr>
                <a:schemeClr val="dk1"/>
              </a:buClr>
              <a:buSzPct val="61111"/>
              <a:buFont typeface="Arial"/>
              <a:buNone/>
            </a:pPr>
            <a:r>
              <a:rPr lang="es-419"/>
              <a:t>Llevar a cabo acciones con la intención de modificar percepciones futuras, se denomina </a:t>
            </a:r>
            <a:r>
              <a:rPr b="1" lang="es-419"/>
              <a:t>recopilación de información</a:t>
            </a:r>
            <a:r>
              <a:rPr lang="es-419"/>
              <a:t>, es una parte importante de la racionalidad. Un segundo ejemplo de recopilación de información lo proporciona </a:t>
            </a:r>
            <a:r>
              <a:rPr b="1" lang="es-419"/>
              <a:t>la exploración</a:t>
            </a:r>
            <a:r>
              <a:rPr lang="es-419"/>
              <a:t> que debe llevar a cabo el agente aspiradora en un medio inicialmente desconocido.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a:t>
            </a:r>
            <a:r>
              <a:rPr lang="es-419"/>
              <a:t>prendizaje</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419"/>
              <a:t>La definición propuesta implica que </a:t>
            </a:r>
            <a:r>
              <a:rPr b="1" lang="es-419"/>
              <a:t>el agente racional no solo recopile información, sino que aprenda lo máximo posible de lo que está percibiendo</a:t>
            </a:r>
            <a:r>
              <a:rPr lang="es-419"/>
              <a:t>. La configuración inicial del agente puede reflejar un conocimiento preliminar del entorno, pero a medida que el agente adquiere experiencia, este puede modificarse y aumentar. </a:t>
            </a:r>
            <a:endParaRPr/>
          </a:p>
          <a:p>
            <a:pPr indent="0" lvl="0" marL="0" rtl="0" algn="l">
              <a:spcBef>
                <a:spcPts val="1200"/>
              </a:spcBef>
              <a:spcAft>
                <a:spcPts val="0"/>
              </a:spcAft>
              <a:buNone/>
            </a:pPr>
            <a:r>
              <a:rPr lang="es-419"/>
              <a:t>Hay casos excepcionales en los que se conoce totalmente el entorno a priori. En estos casos, el agente no necesita percibir y aprender; simplemente actúa de forma correcta. Por supuesto, estos agentes son muy frágiles. </a:t>
            </a:r>
            <a:endParaRPr/>
          </a:p>
          <a:p>
            <a:pPr indent="0" lvl="0" marL="0" rtl="0" algn="l">
              <a:spcBef>
                <a:spcPts val="1200"/>
              </a:spcBef>
              <a:spcAft>
                <a:spcPts val="0"/>
              </a:spcAft>
              <a:buNone/>
            </a:pPr>
            <a:r>
              <a:rPr lang="es-419"/>
              <a:t>Los agentes con éxito dividen las tareas de calcular la función en tres períodos diferentes: </a:t>
            </a:r>
            <a:endParaRPr/>
          </a:p>
          <a:p>
            <a:pPr indent="-325755" lvl="0" marL="457200" rtl="0" algn="l">
              <a:spcBef>
                <a:spcPts val="1200"/>
              </a:spcBef>
              <a:spcAft>
                <a:spcPts val="0"/>
              </a:spcAft>
              <a:buSzPct val="100000"/>
              <a:buAutoNum type="arabicPeriod"/>
            </a:pPr>
            <a:r>
              <a:rPr lang="es-419"/>
              <a:t>Cuando se está diseñando el agente, los diseñadores realizan estos cálculos; </a:t>
            </a:r>
            <a:endParaRPr/>
          </a:p>
          <a:p>
            <a:pPr indent="-325755" lvl="0" marL="457200" rtl="0" algn="l">
              <a:spcBef>
                <a:spcPts val="0"/>
              </a:spcBef>
              <a:spcAft>
                <a:spcPts val="0"/>
              </a:spcAft>
              <a:buSzPct val="100000"/>
              <a:buAutoNum type="arabicPeriod"/>
            </a:pPr>
            <a:r>
              <a:rPr lang="es-419"/>
              <a:t>Cuando el agente está pensando en la siguiente operación, el agente realiza más cálculos</a:t>
            </a:r>
            <a:endParaRPr/>
          </a:p>
          <a:p>
            <a:pPr indent="-325755" lvl="0" marL="457200" rtl="0" algn="l">
              <a:spcBef>
                <a:spcPts val="0"/>
              </a:spcBef>
              <a:spcAft>
                <a:spcPts val="0"/>
              </a:spcAft>
              <a:buSzPct val="100000"/>
              <a:buAutoNum type="arabicPeriod"/>
            </a:pPr>
            <a:r>
              <a:rPr lang="es-419"/>
              <a:t>Cuando está aprendiendo de la experiencia, el agente lleva a cabo más cálculos para decidir cómo modificar su forma de comportarse.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Autonom</a:t>
            </a:r>
            <a:r>
              <a:rPr lang="es-419"/>
              <a:t>ía</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s-419"/>
              <a:t>Se dice que un agente </a:t>
            </a:r>
            <a:r>
              <a:rPr b="1" lang="es-419"/>
              <a:t>carece de autonomía</a:t>
            </a:r>
            <a:r>
              <a:rPr lang="es-419"/>
              <a:t> cuando se apoya más en el conocimiento inicial que le proporciona su diseñador que en sus propias percepciones. </a:t>
            </a:r>
            <a:endParaRPr/>
          </a:p>
          <a:p>
            <a:pPr indent="0" lvl="0" marL="0" rtl="0" algn="l">
              <a:spcBef>
                <a:spcPts val="1200"/>
              </a:spcBef>
              <a:spcAft>
                <a:spcPts val="0"/>
              </a:spcAft>
              <a:buNone/>
            </a:pPr>
            <a:r>
              <a:rPr lang="es-419"/>
              <a:t>Un agente racional</a:t>
            </a:r>
            <a:r>
              <a:rPr b="1" lang="es-419"/>
              <a:t> debe ser autónomo</a:t>
            </a:r>
            <a:r>
              <a:rPr lang="es-419"/>
              <a:t>, debe saber aprender a determinar cómo tiene que compensar el conocimiento incompleto o parcial inicial. Por ejemplo, el agente aspiradora que aprenda a prever dónde y cuándo aparecerá suciedad adicional lo hará mejor que otro que no aprenda. </a:t>
            </a:r>
            <a:endParaRPr/>
          </a:p>
          <a:p>
            <a:pPr indent="0" lvl="0" marL="0" rtl="0" algn="l">
              <a:spcBef>
                <a:spcPts val="1200"/>
              </a:spcBef>
              <a:spcAft>
                <a:spcPts val="0"/>
              </a:spcAft>
              <a:buNone/>
            </a:pPr>
            <a:r>
              <a:rPr lang="es-419"/>
              <a:t>En la práctica, pocas veces se necesita autonomía completa desde el comienzo: cuando el agente haya tenido poca o ninguna experiencia, tendrá que actuar de forma aleatoria a menos que el diseñador le haya proporcionado ayuda. </a:t>
            </a:r>
            <a:endParaRPr/>
          </a:p>
          <a:p>
            <a:pPr indent="0" lvl="0" marL="0" rtl="0" algn="l">
              <a:spcBef>
                <a:spcPts val="1200"/>
              </a:spcBef>
              <a:spcAft>
                <a:spcPts val="1200"/>
              </a:spcAft>
              <a:buNone/>
            </a:pPr>
            <a:r>
              <a:rPr lang="es-419"/>
              <a:t>Sería razonable proporcionar a los agentes un conocimiento inicial, así como de la capacidad de aprendizaje. Después de las suficientes experiencias interaccionando con el entorno, el comportamiento del agente racional será efectivamente independiente del conocimiento que poseía inicialmente. De ahí, que la incorporación del aprendizaje facilite el diseño de agentes racionales individuales que tendrán éxito en una gran cantidad de medios.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419"/>
              <a:t>Naturaleza del entorno</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Especificaci</a:t>
            </a:r>
            <a:r>
              <a:rPr lang="es-419"/>
              <a:t>ón de los entornos</a:t>
            </a:r>
            <a:endParaRPr/>
          </a:p>
        </p:txBody>
      </p:sp>
      <p:sp>
        <p:nvSpPr>
          <p:cNvPr id="89" name="Google Shape;8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a:t>Ahora que se tiene una definición de racionalidad, hay que centrarse en los entornos de trabajo, que son esencialmente los «problemas» para los que los agentes racionales son las «soluciones».</a:t>
            </a:r>
            <a:endParaRPr/>
          </a:p>
          <a:p>
            <a:pPr indent="0" lvl="0" marL="0" rtl="0" algn="l">
              <a:spcBef>
                <a:spcPts val="1200"/>
              </a:spcBef>
              <a:spcAft>
                <a:spcPts val="0"/>
              </a:spcAft>
              <a:buNone/>
            </a:pPr>
            <a:r>
              <a:rPr lang="es-419"/>
              <a:t>Para el agente aspiradora, hubo que especificar las medidas de rendimiento, el entorno, y los actuadores y sensores del agente. Todo ello forma lo que se llama el entorno de trabajo, para cuya denominación se utiliza el acrónimo </a:t>
            </a:r>
            <a:r>
              <a:rPr b="1" lang="es-419"/>
              <a:t>REAS</a:t>
            </a:r>
            <a:r>
              <a:rPr lang="es-419"/>
              <a:t> (Rendimiento, Entorno, Actuadores, Sensores). </a:t>
            </a:r>
            <a:endParaRPr/>
          </a:p>
          <a:p>
            <a:pPr indent="0" lvl="0" marL="0" rtl="0" algn="l">
              <a:spcBef>
                <a:spcPts val="1200"/>
              </a:spcBef>
              <a:spcAft>
                <a:spcPts val="1200"/>
              </a:spcAft>
              <a:buNone/>
            </a:pPr>
            <a:r>
              <a:rPr lang="es-419"/>
              <a:t>En el diseño de un agente, el primer paso debe ser siempre especificar el entorno de trabajo de la forma más completa posible.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Especificación de los entornos</a:t>
            </a:r>
            <a:endParaRPr/>
          </a:p>
        </p:txBody>
      </p:sp>
      <p:sp>
        <p:nvSpPr>
          <p:cNvPr id="95" name="Google Shape;9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419" sz="1500"/>
              <a:t>El mundo de la aspiradora fue un ejemplo simple; considérese ahora un problema más complejo: un taxista automático. </a:t>
            </a:r>
            <a:endParaRPr sz="1500"/>
          </a:p>
          <a:p>
            <a:pPr indent="0" lvl="0" marL="0" rtl="0" algn="l">
              <a:spcBef>
                <a:spcPts val="1200"/>
              </a:spcBef>
              <a:spcAft>
                <a:spcPts val="0"/>
              </a:spcAft>
              <a:buNone/>
            </a:pPr>
            <a:r>
              <a:rPr lang="es-419" sz="1500"/>
              <a:t>La tarea de conducir un automóvil, en su totalidad, es extremadamente complicada. No hay límite en cuanto al número de nuevas combinaciones de circunstancias que pueden surgir.</a:t>
            </a:r>
            <a:endParaRPr sz="1500"/>
          </a:p>
          <a:p>
            <a:pPr indent="0" lvl="0" marL="0" rtl="0" algn="l">
              <a:spcBef>
                <a:spcPts val="1200"/>
              </a:spcBef>
              <a:spcAft>
                <a:spcPts val="1200"/>
              </a:spcAft>
              <a:buNone/>
            </a:pPr>
            <a:r>
              <a:t/>
            </a:r>
            <a:endParaRPr sz="1500"/>
          </a:p>
        </p:txBody>
      </p:sp>
      <p:pic>
        <p:nvPicPr>
          <p:cNvPr id="96" name="Google Shape;96;p20"/>
          <p:cNvPicPr preferRelativeResize="0"/>
          <p:nvPr/>
        </p:nvPicPr>
        <p:blipFill>
          <a:blip r:embed="rId3">
            <a:alphaModFix/>
          </a:blip>
          <a:stretch>
            <a:fillRect/>
          </a:stretch>
        </p:blipFill>
        <p:spPr>
          <a:xfrm>
            <a:off x="383850" y="2571751"/>
            <a:ext cx="6921249" cy="2043875"/>
          </a:xfrm>
          <a:prstGeom prst="rect">
            <a:avLst/>
          </a:prstGeom>
          <a:noFill/>
          <a:ln>
            <a:noFill/>
          </a:ln>
        </p:spPr>
      </p:pic>
      <p:sp>
        <p:nvSpPr>
          <p:cNvPr id="97" name="Google Shape;97;p20"/>
          <p:cNvSpPr txBox="1"/>
          <p:nvPr/>
        </p:nvSpPr>
        <p:spPr>
          <a:xfrm>
            <a:off x="7665000" y="3154850"/>
            <a:ext cx="860400" cy="4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419" sz="1900">
                <a:solidFill>
                  <a:schemeClr val="dk2"/>
                </a:solidFill>
              </a:rPr>
              <a:t>REAS</a:t>
            </a:r>
            <a:endParaRPr b="1" sz="19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165475" y="2210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419"/>
              <a:t>Ejercicio: ¿REAS?</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pic>
        <p:nvPicPr>
          <p:cNvPr id="103" name="Google Shape;103;p21"/>
          <p:cNvPicPr preferRelativeResize="0"/>
          <p:nvPr/>
        </p:nvPicPr>
        <p:blipFill rotWithShape="1">
          <a:blip r:embed="rId3">
            <a:alphaModFix/>
          </a:blip>
          <a:srcRect b="0" l="0" r="79424" t="0"/>
          <a:stretch/>
        </p:blipFill>
        <p:spPr>
          <a:xfrm>
            <a:off x="3102600" y="115775"/>
            <a:ext cx="1148850" cy="4762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