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324b341ee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324b341ee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324b341ee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324b341ee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324b341ee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324b341ee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324b341ee6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324b341ee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324b341ee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324b341ee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324b341ee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324b341ee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324b341ee6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324b341ee6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324b341ee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324b341ee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324b341ee6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324b341ee6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324b341ee6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324b341ee6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31fd5b154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31fd5b154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3c183476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3c183476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31fd5b154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31fd5b154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324b341ee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324b341ee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324b341ee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324b341ee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324b341ee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324b341ee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324b341ee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324b341ee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324b341ee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324b341ee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324b341ee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324b341ee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419"/>
              <a:t>Propiedades de los entornos de trabajo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Ejercicio</a:t>
            </a:r>
            <a:endParaRPr/>
          </a:p>
        </p:txBody>
      </p:sp>
      <p:sp>
        <p:nvSpPr>
          <p:cNvPr id="108" name="Google Shape;108;p22"/>
          <p:cNvSpPr txBox="1"/>
          <p:nvPr>
            <p:ph idx="1" type="body"/>
          </p:nvPr>
        </p:nvSpPr>
        <p:spPr>
          <a:xfrm>
            <a:off x="2798575" y="1152475"/>
            <a:ext cx="6033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Determine si los entornos son:</a:t>
            </a:r>
            <a:endParaRPr/>
          </a:p>
          <a:p>
            <a:pPr indent="-342900" lvl="0" marL="457200" rtl="0" algn="l">
              <a:spcBef>
                <a:spcPts val="1200"/>
              </a:spcBef>
              <a:spcAft>
                <a:spcPts val="0"/>
              </a:spcAft>
              <a:buSzPts val="1800"/>
              <a:buChar char="●"/>
            </a:pPr>
            <a:r>
              <a:rPr lang="es-419"/>
              <a:t>Observable</a:t>
            </a:r>
            <a:endParaRPr/>
          </a:p>
          <a:p>
            <a:pPr indent="-342900" lvl="0" marL="457200" rtl="0" algn="l">
              <a:spcBef>
                <a:spcPts val="0"/>
              </a:spcBef>
              <a:spcAft>
                <a:spcPts val="0"/>
              </a:spcAft>
              <a:buSzPts val="1800"/>
              <a:buChar char="●"/>
            </a:pPr>
            <a:r>
              <a:rPr lang="es-419"/>
              <a:t>Determinista</a:t>
            </a:r>
            <a:endParaRPr/>
          </a:p>
          <a:p>
            <a:pPr indent="-342900" lvl="0" marL="457200" rtl="0" algn="l">
              <a:spcBef>
                <a:spcPts val="0"/>
              </a:spcBef>
              <a:spcAft>
                <a:spcPts val="0"/>
              </a:spcAft>
              <a:buSzPts val="1800"/>
              <a:buChar char="●"/>
            </a:pPr>
            <a:r>
              <a:rPr lang="es-419"/>
              <a:t>Epis</a:t>
            </a:r>
            <a:r>
              <a:rPr lang="es-419"/>
              <a:t>ódico </a:t>
            </a:r>
            <a:endParaRPr/>
          </a:p>
          <a:p>
            <a:pPr indent="-342900" lvl="0" marL="457200" rtl="0" algn="l">
              <a:spcBef>
                <a:spcPts val="0"/>
              </a:spcBef>
              <a:spcAft>
                <a:spcPts val="0"/>
              </a:spcAft>
              <a:buSzPts val="1800"/>
              <a:buChar char="●"/>
            </a:pPr>
            <a:r>
              <a:rPr lang="es-419"/>
              <a:t>Estático</a:t>
            </a:r>
            <a:endParaRPr/>
          </a:p>
          <a:p>
            <a:pPr indent="-342900" lvl="0" marL="457200" rtl="0" algn="l">
              <a:spcBef>
                <a:spcPts val="0"/>
              </a:spcBef>
              <a:spcAft>
                <a:spcPts val="0"/>
              </a:spcAft>
              <a:buSzPts val="1800"/>
              <a:buChar char="●"/>
            </a:pPr>
            <a:r>
              <a:rPr lang="es-419"/>
              <a:t>Discreto</a:t>
            </a:r>
            <a:endParaRPr/>
          </a:p>
          <a:p>
            <a:pPr indent="-342900" lvl="0" marL="457200" rtl="0" algn="l">
              <a:spcBef>
                <a:spcPts val="0"/>
              </a:spcBef>
              <a:spcAft>
                <a:spcPts val="0"/>
              </a:spcAft>
              <a:buSzPts val="1800"/>
              <a:buChar char="●"/>
            </a:pPr>
            <a:r>
              <a:rPr lang="es-419"/>
              <a:t>Multiagente</a:t>
            </a:r>
            <a:endParaRPr/>
          </a:p>
        </p:txBody>
      </p:sp>
      <p:pic>
        <p:nvPicPr>
          <p:cNvPr id="109" name="Google Shape;109;p22"/>
          <p:cNvPicPr preferRelativeResize="0"/>
          <p:nvPr/>
        </p:nvPicPr>
        <p:blipFill rotWithShape="1">
          <a:blip r:embed="rId3">
            <a:alphaModFix/>
          </a:blip>
          <a:srcRect b="0" l="0" r="74226" t="0"/>
          <a:stretch/>
        </p:blipFill>
        <p:spPr>
          <a:xfrm>
            <a:off x="198075" y="1152475"/>
            <a:ext cx="2236300" cy="3416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Ejercicio</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6" name="Google Shape;116;p23"/>
          <p:cNvPicPr preferRelativeResize="0"/>
          <p:nvPr/>
        </p:nvPicPr>
        <p:blipFill>
          <a:blip r:embed="rId3">
            <a:alphaModFix/>
          </a:blip>
          <a:stretch>
            <a:fillRect/>
          </a:stretch>
        </p:blipFill>
        <p:spPr>
          <a:xfrm>
            <a:off x="198075" y="1152475"/>
            <a:ext cx="8676571" cy="341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419"/>
              <a:t>Estructura de los agentes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Estructura de los agentes</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Hasta este momento se ha hablado de los agentes describiendo su conducta, la acción que se realiza después de una secuencia de percepciones dada. Ahora, se trata de </a:t>
            </a:r>
            <a:r>
              <a:rPr b="1" lang="es-419"/>
              <a:t>centrarse en el núcleo del problema</a:t>
            </a:r>
            <a:r>
              <a:rPr lang="es-419"/>
              <a:t> y hablar sobre cómo trabajan internamente. </a:t>
            </a:r>
            <a:endParaRPr/>
          </a:p>
          <a:p>
            <a:pPr indent="0" lvl="0" marL="0" rtl="0" algn="l">
              <a:spcBef>
                <a:spcPts val="1200"/>
              </a:spcBef>
              <a:spcAft>
                <a:spcPts val="0"/>
              </a:spcAft>
              <a:buNone/>
            </a:pPr>
            <a:r>
              <a:rPr lang="es-419"/>
              <a:t>El trabajo de </a:t>
            </a:r>
            <a:r>
              <a:rPr b="1" lang="es-419"/>
              <a:t>la IA es diseñar el programa del agente que implemente la función del agente que proyecta las percepciones en las acciones</a:t>
            </a:r>
            <a:r>
              <a:rPr lang="es-419"/>
              <a:t>. Se asume que este programa se ejecutará en algún tipo de computador con sensores físicos y actuadores, lo cual se conoce como arquitectura:</a:t>
            </a:r>
            <a:endParaRPr/>
          </a:p>
          <a:p>
            <a:pPr indent="0" lvl="0" marL="0" rtl="0" algn="ctr">
              <a:spcBef>
                <a:spcPts val="1200"/>
              </a:spcBef>
              <a:spcAft>
                <a:spcPts val="1200"/>
              </a:spcAft>
              <a:buNone/>
            </a:pPr>
            <a:r>
              <a:rPr i="1" lang="es-419"/>
              <a:t>Agente = arquitectura + programa</a:t>
            </a:r>
            <a:endParaRPr i="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Estructura de los agentes</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Obviamente, el programa que se elija tiene que ser apropiado para la arquitectura. Si el programa tiene que recomendar acciones como Caminar, la arquitectura tiene que tener piernas. La arquitectura puede ser un PC común, o puede ser un coche robotizado con varios computadores, cámaras, y otros sensores a bordo. </a:t>
            </a:r>
            <a:endParaRPr/>
          </a:p>
          <a:p>
            <a:pPr indent="0" lvl="0" marL="0" rtl="0" algn="l">
              <a:spcBef>
                <a:spcPts val="1200"/>
              </a:spcBef>
              <a:spcAft>
                <a:spcPts val="1200"/>
              </a:spcAft>
              <a:buNone/>
            </a:pPr>
            <a:r>
              <a:rPr lang="es-419"/>
              <a:t>En general, la arquitectura hace que las percepciones de los sensores estén disponibles para el programa, ejecuta los programas, y se encarga de que los actuadores pongan en marcha las acciones generadas.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Programas de los agentes</a:t>
            </a:r>
            <a:endParaRPr/>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Los programas de los agentes reciben las percepciones actuales como entradas de los sensores y devuelven una acción a los actuadores.</a:t>
            </a:r>
            <a:endParaRPr/>
          </a:p>
          <a:p>
            <a:pPr indent="0" lvl="0" marL="0" rtl="0" algn="l">
              <a:spcBef>
                <a:spcPts val="1200"/>
              </a:spcBef>
              <a:spcAft>
                <a:spcPts val="0"/>
              </a:spcAft>
              <a:buNone/>
            </a:pPr>
            <a:r>
              <a:rPr lang="es-419"/>
              <a:t>Hay que tener en cuenta la diferencia entre </a:t>
            </a:r>
            <a:r>
              <a:rPr b="1" lang="es-419"/>
              <a:t>los programas de los agentes, que toman la percepción actual como entrada, y la función del agente, que recibe la percepción histórica completa</a:t>
            </a:r>
            <a:r>
              <a:rPr lang="es-419"/>
              <a:t>. </a:t>
            </a:r>
            <a:endParaRPr/>
          </a:p>
          <a:p>
            <a:pPr indent="0" lvl="0" marL="0" rtl="0" algn="l">
              <a:spcBef>
                <a:spcPts val="1200"/>
              </a:spcBef>
              <a:spcAft>
                <a:spcPts val="1200"/>
              </a:spcAft>
              <a:buNone/>
            </a:pPr>
            <a:r>
              <a:rPr lang="es-419"/>
              <a:t>Los programas de los agentes reciben solo la percepción actual como entrada porque no hay nada más disponible en el entorno; </a:t>
            </a:r>
            <a:r>
              <a:rPr b="1" lang="es-419"/>
              <a:t>si las acciones del agente dependen de la secuencia completa de percepciones, el agente tendría que recordar las percepciones.</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Programas de los agentes</a:t>
            </a:r>
            <a:endParaRPr/>
          </a:p>
        </p:txBody>
      </p:sp>
      <p:sp>
        <p:nvSpPr>
          <p:cNvPr id="145" name="Google Shape;14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b="1" lang="es-419" sz="1600"/>
              <a:t>función</a:t>
            </a:r>
            <a:r>
              <a:rPr lang="es-419" sz="1600"/>
              <a:t> AGENTE-DIRIGIDO-MEDIANTE TABLA(</a:t>
            </a:r>
            <a:r>
              <a:rPr i="1" lang="es-419" sz="1600"/>
              <a:t>percepción</a:t>
            </a:r>
            <a:r>
              <a:rPr lang="es-419" sz="1600"/>
              <a:t>) </a:t>
            </a:r>
            <a:r>
              <a:rPr b="1" lang="es-419" sz="1600"/>
              <a:t>devuelve</a:t>
            </a:r>
            <a:r>
              <a:rPr lang="es-419" sz="1600"/>
              <a:t> una acción</a:t>
            </a:r>
            <a:endParaRPr sz="1600"/>
          </a:p>
          <a:p>
            <a:pPr indent="457200" lvl="0" marL="0" rtl="0" algn="l">
              <a:lnSpc>
                <a:spcPct val="105000"/>
              </a:lnSpc>
              <a:spcBef>
                <a:spcPts val="1200"/>
              </a:spcBef>
              <a:spcAft>
                <a:spcPts val="0"/>
              </a:spcAft>
              <a:buNone/>
            </a:pPr>
            <a:r>
              <a:rPr b="1" lang="es-419" sz="1600"/>
              <a:t>variables estáticas</a:t>
            </a:r>
            <a:r>
              <a:rPr lang="es-419" sz="1600"/>
              <a:t>: </a:t>
            </a:r>
            <a:r>
              <a:rPr i="1" lang="es-419" sz="1600"/>
              <a:t>percepciones</a:t>
            </a:r>
            <a:r>
              <a:rPr lang="es-419" sz="1600"/>
              <a:t>, una secuencia, vacía inicialmente</a:t>
            </a:r>
            <a:endParaRPr sz="1600"/>
          </a:p>
          <a:p>
            <a:pPr indent="0" lvl="0" marL="2286000" rtl="0" algn="l">
              <a:lnSpc>
                <a:spcPct val="105000"/>
              </a:lnSpc>
              <a:spcBef>
                <a:spcPts val="1200"/>
              </a:spcBef>
              <a:spcAft>
                <a:spcPts val="0"/>
              </a:spcAft>
              <a:buNone/>
            </a:pPr>
            <a:r>
              <a:rPr lang="es-419" sz="1600"/>
              <a:t>  </a:t>
            </a:r>
            <a:r>
              <a:rPr i="1" lang="es-419" sz="1600"/>
              <a:t>tabla</a:t>
            </a:r>
            <a:r>
              <a:rPr lang="es-419" sz="1600"/>
              <a:t>, una tabla de acciones, indexada por las secuencias de</a:t>
            </a:r>
            <a:endParaRPr sz="1600"/>
          </a:p>
          <a:p>
            <a:pPr indent="0" lvl="0" marL="2286000" rtl="0" algn="l">
              <a:lnSpc>
                <a:spcPct val="105000"/>
              </a:lnSpc>
              <a:spcBef>
                <a:spcPts val="1200"/>
              </a:spcBef>
              <a:spcAft>
                <a:spcPts val="0"/>
              </a:spcAft>
              <a:buNone/>
            </a:pPr>
            <a:r>
              <a:rPr lang="es-419" sz="1600"/>
              <a:t>  </a:t>
            </a:r>
            <a:r>
              <a:rPr i="1" lang="es-419" sz="1600"/>
              <a:t>percepciones</a:t>
            </a:r>
            <a:r>
              <a:rPr lang="es-419" sz="1600"/>
              <a:t>, totalmente definida inicialmente</a:t>
            </a:r>
            <a:endParaRPr sz="1600"/>
          </a:p>
          <a:p>
            <a:pPr indent="457200" lvl="0" marL="0" rtl="0" algn="l">
              <a:lnSpc>
                <a:spcPct val="105000"/>
              </a:lnSpc>
              <a:spcBef>
                <a:spcPts val="1200"/>
              </a:spcBef>
              <a:spcAft>
                <a:spcPts val="0"/>
              </a:spcAft>
              <a:buNone/>
            </a:pPr>
            <a:r>
              <a:rPr lang="es-419" sz="1600"/>
              <a:t>añadir la </a:t>
            </a:r>
            <a:r>
              <a:rPr i="1" lang="es-419" sz="1600"/>
              <a:t>percepción</a:t>
            </a:r>
            <a:r>
              <a:rPr lang="es-419" sz="1600"/>
              <a:t> al final de las </a:t>
            </a:r>
            <a:r>
              <a:rPr i="1" lang="es-419" sz="1600"/>
              <a:t>percepciones</a:t>
            </a:r>
            <a:endParaRPr i="1" sz="1600"/>
          </a:p>
          <a:p>
            <a:pPr indent="457200" lvl="0" marL="0" rtl="0" algn="l">
              <a:lnSpc>
                <a:spcPct val="105000"/>
              </a:lnSpc>
              <a:spcBef>
                <a:spcPts val="1200"/>
              </a:spcBef>
              <a:spcAft>
                <a:spcPts val="0"/>
              </a:spcAft>
              <a:buNone/>
            </a:pPr>
            <a:r>
              <a:rPr lang="es-419" sz="1600"/>
              <a:t>acción &lt;- CONSULTA(percepciones, tabla)</a:t>
            </a:r>
            <a:endParaRPr sz="1600"/>
          </a:p>
          <a:p>
            <a:pPr indent="457200" lvl="0" marL="0" rtl="0" algn="l">
              <a:lnSpc>
                <a:spcPct val="105000"/>
              </a:lnSpc>
              <a:spcBef>
                <a:spcPts val="1200"/>
              </a:spcBef>
              <a:spcAft>
                <a:spcPts val="1200"/>
              </a:spcAft>
              <a:buNone/>
            </a:pPr>
            <a:r>
              <a:rPr b="1" lang="es-419" sz="1600"/>
              <a:t>devolver</a:t>
            </a:r>
            <a:r>
              <a:rPr lang="es-419" sz="1600"/>
              <a:t> acción</a:t>
            </a:r>
            <a:endParaRPr sz="1600"/>
          </a:p>
        </p:txBody>
      </p:sp>
      <p:sp>
        <p:nvSpPr>
          <p:cNvPr id="146" name="Google Shape;146;p28"/>
          <p:cNvSpPr txBox="1"/>
          <p:nvPr/>
        </p:nvSpPr>
        <p:spPr>
          <a:xfrm>
            <a:off x="3402300" y="4088375"/>
            <a:ext cx="5291700" cy="4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chemeClr val="dk2"/>
                </a:solidFill>
              </a:rPr>
              <a:t>Analice el algoritmo</a:t>
            </a:r>
            <a:endParaRPr sz="1800">
              <a:solidFill>
                <a:schemeClr val="dk2"/>
              </a:solidFill>
            </a:endParaRPr>
          </a:p>
          <a:p>
            <a:pPr indent="0" lvl="0" marL="0" rtl="0" algn="l">
              <a:spcBef>
                <a:spcPts val="0"/>
              </a:spcBef>
              <a:spcAft>
                <a:spcPts val="0"/>
              </a:spcAft>
              <a:buNone/>
            </a:pPr>
            <a:r>
              <a:rPr lang="es-419" sz="1800">
                <a:solidFill>
                  <a:schemeClr val="dk2"/>
                </a:solidFill>
              </a:rPr>
              <a:t>¿Funcionaría siempre?</a:t>
            </a:r>
            <a:endParaRPr sz="18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Programas de los agentes</a:t>
            </a:r>
            <a:endParaRPr/>
          </a:p>
        </p:txBody>
      </p:sp>
      <p:sp>
        <p:nvSpPr>
          <p:cNvPr id="152" name="Google Shape;15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s-419"/>
              <a:t>L</a:t>
            </a:r>
            <a:r>
              <a:rPr lang="es-419"/>
              <a:t>a propuesta de dirección-mediante-tabla para la construcción de agentes</a:t>
            </a:r>
            <a:r>
              <a:rPr b="1" lang="es-419"/>
              <a:t> está condenada al fracaso.</a:t>
            </a:r>
            <a:r>
              <a:rPr lang="es-419"/>
              <a:t> Sea P el conjunto de posibles percepciones y T el tiempo de vida del agente (el número total de percepciones que recibirá). La tabla de búsqueda contendrá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419"/>
              <a:t>entradas. </a:t>
            </a:r>
            <a:endParaRPr/>
          </a:p>
          <a:p>
            <a:pPr indent="0" lvl="0" marL="0" rtl="0" algn="l">
              <a:spcBef>
                <a:spcPts val="1200"/>
              </a:spcBef>
              <a:spcAft>
                <a:spcPts val="0"/>
              </a:spcAft>
              <a:buNone/>
            </a:pPr>
            <a:r>
              <a:rPr lang="es-419"/>
              <a:t>Si consideramos ahora el </a:t>
            </a:r>
            <a:r>
              <a:rPr b="1" lang="es-419"/>
              <a:t>taxi automatizado:</a:t>
            </a:r>
            <a:r>
              <a:rPr lang="es-419"/>
              <a:t> la entrada visual de una cámara individual es de 27 megabytes por segundo (30 fotografías por segundo, 640  480 pixels con 24 bits de información de colores).  Lo cual genera </a:t>
            </a:r>
            <a:r>
              <a:rPr b="1" lang="es-419"/>
              <a:t>una tabla de búsqueda con más de 10</a:t>
            </a:r>
            <a:r>
              <a:rPr b="1" baseline="30000" lang="es-419"/>
              <a:t>250 000 000 000</a:t>
            </a:r>
            <a:r>
              <a:rPr b="1" lang="es-419"/>
              <a:t> entradas por hora</a:t>
            </a:r>
            <a:r>
              <a:rPr lang="es-419"/>
              <a:t> de conducción. </a:t>
            </a:r>
            <a:endParaRPr/>
          </a:p>
          <a:p>
            <a:pPr indent="0" lvl="0" marL="0" rtl="0" algn="l">
              <a:spcBef>
                <a:spcPts val="1200"/>
              </a:spcBef>
              <a:spcAft>
                <a:spcPts val="1200"/>
              </a:spcAft>
              <a:buNone/>
            </a:pPr>
            <a:r>
              <a:rPr lang="es-419"/>
              <a:t>Incluso la tabla de búsqueda del </a:t>
            </a:r>
            <a:r>
              <a:rPr b="1" lang="es-419"/>
              <a:t>ajedrez</a:t>
            </a:r>
            <a:r>
              <a:rPr lang="es-419"/>
              <a:t> (un fragmento del mundo real pequeño y obediente) tiene por lo menos, </a:t>
            </a:r>
            <a:r>
              <a:rPr b="1" lang="es-419"/>
              <a:t>10</a:t>
            </a:r>
            <a:r>
              <a:rPr b="1" baseline="30000" lang="es-419"/>
              <a:t>150</a:t>
            </a:r>
            <a:r>
              <a:rPr b="1" lang="es-419"/>
              <a:t> entradas.</a:t>
            </a:r>
            <a:endParaRPr b="1"/>
          </a:p>
        </p:txBody>
      </p:sp>
      <p:pic>
        <p:nvPicPr>
          <p:cNvPr id="153" name="Google Shape;153;p29"/>
          <p:cNvPicPr preferRelativeResize="0"/>
          <p:nvPr/>
        </p:nvPicPr>
        <p:blipFill>
          <a:blip r:embed="rId3">
            <a:alphaModFix/>
          </a:blip>
          <a:stretch>
            <a:fillRect/>
          </a:stretch>
        </p:blipFill>
        <p:spPr>
          <a:xfrm>
            <a:off x="4163875" y="1862985"/>
            <a:ext cx="816250" cy="708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Programas de los agentes</a:t>
            </a:r>
            <a:endParaRPr/>
          </a:p>
        </p:txBody>
      </p:sp>
      <p:sp>
        <p:nvSpPr>
          <p:cNvPr id="159" name="Google Shape;15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El tamaño exageradamente grande de estas tablas significa que </a:t>
            </a:r>
            <a:endParaRPr/>
          </a:p>
          <a:p>
            <a:pPr indent="-342900" lvl="0" marL="457200" rtl="0" algn="l">
              <a:spcBef>
                <a:spcPts val="1200"/>
              </a:spcBef>
              <a:spcAft>
                <a:spcPts val="0"/>
              </a:spcAft>
              <a:buSzPts val="1800"/>
              <a:buChar char="●"/>
            </a:pPr>
            <a:r>
              <a:rPr lang="es-419"/>
              <a:t>No hay agente físico en este universo que tenga el espacio su</a:t>
            </a:r>
            <a:r>
              <a:rPr lang="es-419"/>
              <a:t>fic</a:t>
            </a:r>
            <a:r>
              <a:rPr lang="es-419"/>
              <a:t>iente como para almacenar la tabla.</a:t>
            </a:r>
            <a:endParaRPr/>
          </a:p>
          <a:p>
            <a:pPr indent="-342900" lvl="0" marL="457200" rtl="0" algn="l">
              <a:spcBef>
                <a:spcPts val="0"/>
              </a:spcBef>
              <a:spcAft>
                <a:spcPts val="0"/>
              </a:spcAft>
              <a:buSzPts val="1800"/>
              <a:buChar char="●"/>
            </a:pPr>
            <a:r>
              <a:rPr lang="es-419"/>
              <a:t>El diseñador no tendrá tiempo para crear la tabla.</a:t>
            </a:r>
            <a:endParaRPr/>
          </a:p>
          <a:p>
            <a:pPr indent="-342900" lvl="0" marL="457200" rtl="0" algn="l">
              <a:spcBef>
                <a:spcPts val="0"/>
              </a:spcBef>
              <a:spcAft>
                <a:spcPts val="0"/>
              </a:spcAft>
              <a:buSzPts val="1800"/>
              <a:buChar char="●"/>
            </a:pPr>
            <a:r>
              <a:rPr lang="es-419"/>
              <a:t>Ningún agente podría aprender todas las entradas de la tabla a partir de su experiencia. </a:t>
            </a:r>
            <a:endParaRPr/>
          </a:p>
          <a:p>
            <a:pPr indent="-342900" lvl="0" marL="457200" rtl="0" algn="l">
              <a:spcBef>
                <a:spcPts val="0"/>
              </a:spcBef>
              <a:spcAft>
                <a:spcPts val="0"/>
              </a:spcAft>
              <a:buSzPts val="1800"/>
              <a:buChar char="●"/>
            </a:pPr>
            <a:r>
              <a:rPr lang="es-419"/>
              <a:t>Incluso si el entorno es lo suficientemente simple para generar una tabla de un tamaño razonable, el diseñador no tiene quien le asesore en la forma en la que rellenar la tabla.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Programas de los agentes</a:t>
            </a:r>
            <a:endParaRPr/>
          </a:p>
        </p:txBody>
      </p:sp>
      <p:sp>
        <p:nvSpPr>
          <p:cNvPr id="165" name="Google Shape;16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s-419"/>
              <a:t>A pesar de todo ello, el AGENTE-DIRIGIDO-MEDIANTE TABLA permite implementar la función deseada para el agente. </a:t>
            </a:r>
            <a:endParaRPr/>
          </a:p>
          <a:p>
            <a:pPr indent="0" lvl="0" marL="0" rtl="0" algn="l">
              <a:spcBef>
                <a:spcPts val="1200"/>
              </a:spcBef>
              <a:spcAft>
                <a:spcPts val="0"/>
              </a:spcAft>
              <a:buNone/>
            </a:pPr>
            <a:r>
              <a:rPr lang="es-419"/>
              <a:t>El</a:t>
            </a:r>
            <a:r>
              <a:rPr b="1" lang="es-419"/>
              <a:t> desafío clave de la IA es encontrar la forma de escribir programas, que en la medida de lo posible</a:t>
            </a:r>
            <a:r>
              <a:rPr lang="es-419"/>
              <a:t>, reproduzcan un comportamiento racional </a:t>
            </a:r>
            <a:r>
              <a:rPr b="1" lang="es-419"/>
              <a:t>a partir de una pequeña cantidad de código, </a:t>
            </a:r>
            <a:r>
              <a:rPr lang="es-419"/>
              <a:t>en lugar de una tabla con un gran número de entradas. </a:t>
            </a:r>
            <a:endParaRPr/>
          </a:p>
          <a:p>
            <a:pPr indent="0" lvl="0" marL="0" rtl="0" algn="l">
              <a:spcBef>
                <a:spcPts val="1200"/>
              </a:spcBef>
              <a:spcAft>
                <a:spcPts val="1200"/>
              </a:spcAft>
              <a:buNone/>
            </a:pPr>
            <a:r>
              <a:rPr lang="es-419"/>
              <a:t>Existen bastantes ejemplos que muestran qué se puede hacer con éxito en otras áreas: por ejemplo, las grandes tablas de las raíces cuadradas utilizadas por ingenieros y estudiantes antes de 1970 se han reemplazado por un programa de cinco líneas que implementa el método de Newton en las calculadoras electrónicas. La pregunta es, en el caso del comportamiento inteligente general, </a:t>
            </a:r>
            <a:r>
              <a:rPr b="1" lang="es-419"/>
              <a:t>¿puede la IA hacer lo que Newton hizo con las raíces cuadradas? Creemos que la respuesta es afirmativa.</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Propiedades de los entornos de trabajo</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El </a:t>
            </a:r>
            <a:r>
              <a:rPr b="1" lang="es-419"/>
              <a:t>rango de los entornos</a:t>
            </a:r>
            <a:r>
              <a:rPr lang="es-419"/>
              <a:t> de trabajo en los que se utilizan técnicas de IA es </a:t>
            </a:r>
            <a:r>
              <a:rPr b="1" lang="es-419"/>
              <a:t>obviamente muy grande. </a:t>
            </a:r>
            <a:endParaRPr b="1"/>
          </a:p>
          <a:p>
            <a:pPr indent="0" lvl="0" marL="0" rtl="0" algn="l">
              <a:spcBef>
                <a:spcPts val="1200"/>
              </a:spcBef>
              <a:spcAft>
                <a:spcPts val="0"/>
              </a:spcAft>
              <a:buNone/>
            </a:pPr>
            <a:r>
              <a:rPr lang="es-419"/>
              <a:t>Sin embargo, se puede identificar </a:t>
            </a:r>
            <a:r>
              <a:rPr b="1" lang="es-419"/>
              <a:t>un pequeño número de dimensiones</a:t>
            </a:r>
            <a:r>
              <a:rPr lang="es-419"/>
              <a:t> en las que </a:t>
            </a:r>
            <a:r>
              <a:rPr b="1" lang="es-419"/>
              <a:t>categorizar </a:t>
            </a:r>
            <a:r>
              <a:rPr lang="es-419"/>
              <a:t>estos entornos.</a:t>
            </a:r>
            <a:endParaRPr/>
          </a:p>
          <a:p>
            <a:pPr indent="0" lvl="0" marL="0" rtl="0" algn="l">
              <a:spcBef>
                <a:spcPts val="1200"/>
              </a:spcBef>
              <a:spcAft>
                <a:spcPts val="1200"/>
              </a:spcAft>
              <a:buNone/>
            </a:pPr>
            <a:r>
              <a:rPr b="1" lang="es-419"/>
              <a:t>Estas dimensiones determinan</a:t>
            </a:r>
            <a:r>
              <a:rPr lang="es-419"/>
              <a:t>, hasta cierto punto, el diseño más adecuado para </a:t>
            </a:r>
            <a:r>
              <a:rPr b="1" lang="es-419"/>
              <a:t>el agente</a:t>
            </a:r>
            <a:r>
              <a:rPr lang="es-419"/>
              <a:t> y la utilización de cada una de las familias principales de técnicas en la implementación del agente.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Pr</a:t>
            </a:r>
            <a:r>
              <a:rPr lang="es-419"/>
              <a:t>áctica 2</a:t>
            </a:r>
            <a:endParaRPr/>
          </a:p>
        </p:txBody>
      </p:sp>
      <p:sp>
        <p:nvSpPr>
          <p:cNvPr id="171" name="Google Shape;171;p3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358"/>
              <a:buNone/>
            </a:pPr>
            <a:r>
              <a:rPr b="1" lang="es-419" sz="700"/>
              <a:t>Objetivo</a:t>
            </a:r>
            <a:r>
              <a:rPr lang="es-419" sz="700"/>
              <a:t>: Diseñar e implementar una política para que una aspiradora maximice la eficiencia de limpieza en un entorno más complejo. Se tomará como medida de rendimiento el conteo de pasos, movimientos, acciones de limpieza y consumo de batería.</a:t>
            </a:r>
            <a:endParaRPr sz="700"/>
          </a:p>
          <a:p>
            <a:pPr indent="0" lvl="0" marL="0" rtl="0" algn="l">
              <a:lnSpc>
                <a:spcPct val="90000"/>
              </a:lnSpc>
              <a:spcBef>
                <a:spcPts val="1200"/>
              </a:spcBef>
              <a:spcAft>
                <a:spcPts val="0"/>
              </a:spcAft>
              <a:buSzPts val="358"/>
              <a:buNone/>
            </a:pPr>
            <a:r>
              <a:rPr b="1" lang="es-419" sz="700"/>
              <a:t>Descripción</a:t>
            </a:r>
            <a:endParaRPr b="1" sz="700"/>
          </a:p>
          <a:p>
            <a:pPr indent="-273050" lvl="0" marL="457200" rtl="0" algn="l">
              <a:lnSpc>
                <a:spcPct val="90000"/>
              </a:lnSpc>
              <a:spcBef>
                <a:spcPts val="1200"/>
              </a:spcBef>
              <a:spcAft>
                <a:spcPts val="0"/>
              </a:spcAft>
              <a:buSzPts val="700"/>
              <a:buChar char="●"/>
            </a:pPr>
            <a:r>
              <a:rPr lang="es-419" sz="700"/>
              <a:t>Entorno:</a:t>
            </a:r>
            <a:endParaRPr sz="700"/>
          </a:p>
          <a:p>
            <a:pPr indent="-273050" lvl="0" marL="914400" rtl="0" algn="l">
              <a:lnSpc>
                <a:spcPct val="90000"/>
              </a:lnSpc>
              <a:spcBef>
                <a:spcPts val="0"/>
              </a:spcBef>
              <a:spcAft>
                <a:spcPts val="0"/>
              </a:spcAft>
              <a:buSzPts val="700"/>
              <a:buChar char="●"/>
            </a:pPr>
            <a:r>
              <a:rPr lang="es-419" sz="700"/>
              <a:t>Un mundo compuesto por 20 celdas en una línea, cada una con posibles estados:</a:t>
            </a:r>
            <a:endParaRPr sz="700"/>
          </a:p>
          <a:p>
            <a:pPr indent="-273050" lvl="1" marL="1371600" rtl="0" algn="l">
              <a:lnSpc>
                <a:spcPct val="90000"/>
              </a:lnSpc>
              <a:spcBef>
                <a:spcPts val="0"/>
              </a:spcBef>
              <a:spcAft>
                <a:spcPts val="0"/>
              </a:spcAft>
              <a:buSzPts val="700"/>
              <a:buChar char="○"/>
            </a:pPr>
            <a:r>
              <a:rPr lang="es-419" sz="700"/>
              <a:t>Limpia</a:t>
            </a:r>
            <a:endParaRPr sz="700"/>
          </a:p>
          <a:p>
            <a:pPr indent="-273050" lvl="1" marL="1371600" rtl="0" algn="l">
              <a:lnSpc>
                <a:spcPct val="90000"/>
              </a:lnSpc>
              <a:spcBef>
                <a:spcPts val="0"/>
              </a:spcBef>
              <a:spcAft>
                <a:spcPts val="0"/>
              </a:spcAft>
              <a:buSzPts val="700"/>
              <a:buChar char="○"/>
            </a:pPr>
            <a:r>
              <a:rPr lang="es-419" sz="700"/>
              <a:t>Sucia (requiere 1 acción de limpieza)</a:t>
            </a:r>
            <a:endParaRPr sz="700"/>
          </a:p>
          <a:p>
            <a:pPr indent="-273050" lvl="1" marL="1371600" rtl="0" algn="l">
              <a:lnSpc>
                <a:spcPct val="90000"/>
              </a:lnSpc>
              <a:spcBef>
                <a:spcPts val="0"/>
              </a:spcBef>
              <a:spcAft>
                <a:spcPts val="0"/>
              </a:spcAft>
              <a:buSzPts val="700"/>
              <a:buChar char="○"/>
            </a:pPr>
            <a:r>
              <a:rPr lang="es-419" sz="700"/>
              <a:t>Muy sucia (requiere 2 acciones de limpieza)</a:t>
            </a:r>
            <a:endParaRPr sz="700"/>
          </a:p>
          <a:p>
            <a:pPr indent="-273050" lvl="1" marL="1371600" rtl="0" algn="l">
              <a:lnSpc>
                <a:spcPct val="90000"/>
              </a:lnSpc>
              <a:spcBef>
                <a:spcPts val="0"/>
              </a:spcBef>
              <a:spcAft>
                <a:spcPts val="0"/>
              </a:spcAft>
              <a:buSzPts val="700"/>
              <a:buChar char="○"/>
            </a:pPr>
            <a:r>
              <a:rPr lang="es-419" sz="700"/>
              <a:t>Obstáculo (celda intransitable)</a:t>
            </a:r>
            <a:endParaRPr sz="700"/>
          </a:p>
          <a:p>
            <a:pPr indent="-273050" lvl="0" marL="914400" rtl="0" algn="l">
              <a:lnSpc>
                <a:spcPct val="90000"/>
              </a:lnSpc>
              <a:spcBef>
                <a:spcPts val="0"/>
              </a:spcBef>
              <a:spcAft>
                <a:spcPts val="0"/>
              </a:spcAft>
              <a:buSzPts val="700"/>
              <a:buChar char="●"/>
            </a:pPr>
            <a:r>
              <a:rPr lang="es-419" sz="700"/>
              <a:t>La distribución de celdas sucias y obstáculos es aleatoria.</a:t>
            </a:r>
            <a:endParaRPr sz="700"/>
          </a:p>
          <a:p>
            <a:pPr indent="-273050" lvl="0" marL="914400" rtl="0" algn="l">
              <a:lnSpc>
                <a:spcPct val="90000"/>
              </a:lnSpc>
              <a:spcBef>
                <a:spcPts val="0"/>
              </a:spcBef>
              <a:spcAft>
                <a:spcPts val="0"/>
              </a:spcAft>
              <a:buSzPts val="700"/>
              <a:buChar char="●"/>
            </a:pPr>
            <a:r>
              <a:rPr lang="es-419" sz="700"/>
              <a:t>Se debe permitir elegir el número inicial de celdas sucias y de obstáculos.</a:t>
            </a:r>
            <a:endParaRPr sz="700"/>
          </a:p>
          <a:p>
            <a:pPr indent="0" lvl="0" marL="914400" rtl="0" algn="l">
              <a:lnSpc>
                <a:spcPct val="90000"/>
              </a:lnSpc>
              <a:spcBef>
                <a:spcPts val="1200"/>
              </a:spcBef>
              <a:spcAft>
                <a:spcPts val="0"/>
              </a:spcAft>
              <a:buNone/>
            </a:pPr>
            <a:r>
              <a:t/>
            </a:r>
            <a:endParaRPr sz="700"/>
          </a:p>
          <a:p>
            <a:pPr indent="-273050" lvl="0" marL="457200" rtl="0" algn="l">
              <a:lnSpc>
                <a:spcPct val="90000"/>
              </a:lnSpc>
              <a:spcBef>
                <a:spcPts val="1200"/>
              </a:spcBef>
              <a:spcAft>
                <a:spcPts val="0"/>
              </a:spcAft>
              <a:buSzPts val="700"/>
              <a:buChar char="●"/>
            </a:pPr>
            <a:r>
              <a:rPr lang="es-419" sz="700"/>
              <a:t>Agente: Aspiradora Inteligente</a:t>
            </a:r>
            <a:endParaRPr sz="700"/>
          </a:p>
          <a:p>
            <a:pPr indent="-273050" lvl="0" marL="914400" rtl="0" algn="l">
              <a:lnSpc>
                <a:spcPct val="90000"/>
              </a:lnSpc>
              <a:spcBef>
                <a:spcPts val="0"/>
              </a:spcBef>
              <a:spcAft>
                <a:spcPts val="0"/>
              </a:spcAft>
              <a:buSzPts val="700"/>
              <a:buChar char="●"/>
            </a:pPr>
            <a:r>
              <a:rPr lang="es-419" sz="700"/>
              <a:t>Posición inicial: Se coloca en una celda aleatoria que no sea un obstáculo.</a:t>
            </a:r>
            <a:endParaRPr sz="700"/>
          </a:p>
          <a:p>
            <a:pPr indent="-273050" lvl="0" marL="914400" rtl="0" algn="l">
              <a:lnSpc>
                <a:spcPct val="90000"/>
              </a:lnSpc>
              <a:spcBef>
                <a:spcPts val="0"/>
              </a:spcBef>
              <a:spcAft>
                <a:spcPts val="0"/>
              </a:spcAft>
              <a:buSzPts val="700"/>
              <a:buChar char="●"/>
            </a:pPr>
            <a:r>
              <a:rPr lang="es-419" sz="700"/>
              <a:t>Acciones disponibles:</a:t>
            </a:r>
            <a:endParaRPr sz="700"/>
          </a:p>
          <a:p>
            <a:pPr indent="-273050" lvl="1" marL="1371600" rtl="0" algn="l">
              <a:lnSpc>
                <a:spcPct val="90000"/>
              </a:lnSpc>
              <a:spcBef>
                <a:spcPts val="0"/>
              </a:spcBef>
              <a:spcAft>
                <a:spcPts val="0"/>
              </a:spcAft>
              <a:buSzPts val="700"/>
              <a:buChar char="○"/>
            </a:pPr>
            <a:r>
              <a:rPr lang="es-419" sz="700"/>
              <a:t>limpiar(): Evalúa y cambia el estado de la celda actual a "limpia". Si está "muy sucia", se debe limpiar dos veces.</a:t>
            </a:r>
            <a:endParaRPr sz="700"/>
          </a:p>
          <a:p>
            <a:pPr indent="-273050" lvl="1" marL="1371600" rtl="0" algn="l">
              <a:lnSpc>
                <a:spcPct val="90000"/>
              </a:lnSpc>
              <a:spcBef>
                <a:spcPts val="0"/>
              </a:spcBef>
              <a:spcAft>
                <a:spcPts val="0"/>
              </a:spcAft>
              <a:buSzPts val="700"/>
              <a:buChar char="○"/>
            </a:pPr>
            <a:r>
              <a:rPr lang="es-419" sz="700"/>
              <a:t>mover(dirección): Se mueve a la izquierda o derecha si no hay un obstáculo.</a:t>
            </a:r>
            <a:endParaRPr sz="700"/>
          </a:p>
          <a:p>
            <a:pPr indent="-273050" lvl="1" marL="1371600" rtl="0" algn="l">
              <a:lnSpc>
                <a:spcPct val="90000"/>
              </a:lnSpc>
              <a:spcBef>
                <a:spcPts val="0"/>
              </a:spcBef>
              <a:spcAft>
                <a:spcPts val="0"/>
              </a:spcAft>
              <a:buSzPts val="700"/>
              <a:buChar char="○"/>
            </a:pPr>
            <a:r>
              <a:rPr lang="es-419" sz="700"/>
              <a:t>cargar(): Si la batería llega a 0, debe regresar a la celda de inicio para recargarse.</a:t>
            </a:r>
            <a:endParaRPr sz="700"/>
          </a:p>
        </p:txBody>
      </p:sp>
      <p:sp>
        <p:nvSpPr>
          <p:cNvPr id="172" name="Google Shape;172;p32"/>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272097" lvl="0" marL="457200" rtl="0" algn="l">
              <a:lnSpc>
                <a:spcPct val="90000"/>
              </a:lnSpc>
              <a:spcBef>
                <a:spcPts val="0"/>
              </a:spcBef>
              <a:spcAft>
                <a:spcPts val="0"/>
              </a:spcAft>
              <a:buSzPts val="685"/>
              <a:buChar char="●"/>
            </a:pPr>
            <a:r>
              <a:rPr lang="es-419" sz="685"/>
              <a:t>Restricción de Batería</a:t>
            </a:r>
            <a:endParaRPr sz="685"/>
          </a:p>
          <a:p>
            <a:pPr indent="-272097" lvl="0" marL="914400" rtl="0" algn="l">
              <a:lnSpc>
                <a:spcPct val="90000"/>
              </a:lnSpc>
              <a:spcBef>
                <a:spcPts val="0"/>
              </a:spcBef>
              <a:spcAft>
                <a:spcPts val="0"/>
              </a:spcAft>
              <a:buSzPts val="685"/>
              <a:buChar char="●"/>
            </a:pPr>
            <a:r>
              <a:rPr lang="es-419" sz="685"/>
              <a:t>La aspiradora tiene un máximo de 20 acciones antes de requerir recarga.</a:t>
            </a:r>
            <a:endParaRPr sz="685"/>
          </a:p>
          <a:p>
            <a:pPr indent="-272097" lvl="0" marL="914400" rtl="0" algn="l">
              <a:lnSpc>
                <a:spcPct val="90000"/>
              </a:lnSpc>
              <a:spcBef>
                <a:spcPts val="0"/>
              </a:spcBef>
              <a:spcAft>
                <a:spcPts val="0"/>
              </a:spcAft>
              <a:buSzPts val="685"/>
              <a:buChar char="●"/>
            </a:pPr>
            <a:r>
              <a:rPr lang="es-419" sz="685"/>
              <a:t>Si la batería se agota, debe regresar a la celda inicial antes de continuar limpiando</a:t>
            </a:r>
            <a:endParaRPr sz="685"/>
          </a:p>
          <a:p>
            <a:pPr indent="-272097" lvl="0" marL="457200" rtl="0" algn="l">
              <a:lnSpc>
                <a:spcPct val="90000"/>
              </a:lnSpc>
              <a:spcBef>
                <a:spcPts val="0"/>
              </a:spcBef>
              <a:spcAft>
                <a:spcPts val="0"/>
              </a:spcAft>
              <a:buSzPts val="685"/>
              <a:buChar char="●"/>
            </a:pPr>
            <a:r>
              <a:rPr lang="es-419" sz="685"/>
              <a:t>Métrica de Evaluación</a:t>
            </a:r>
            <a:endParaRPr sz="685"/>
          </a:p>
          <a:p>
            <a:pPr indent="-272097" lvl="0" marL="914400" rtl="0" algn="l">
              <a:lnSpc>
                <a:spcPct val="90000"/>
              </a:lnSpc>
              <a:spcBef>
                <a:spcPts val="0"/>
              </a:spcBef>
              <a:spcAft>
                <a:spcPts val="0"/>
              </a:spcAft>
              <a:buSzPts val="685"/>
              <a:buChar char="●"/>
            </a:pPr>
            <a:r>
              <a:rPr lang="es-419" sz="685"/>
              <a:t>Total de acciones ejecutadas (movimientos, limpiezas y recargas).</a:t>
            </a:r>
            <a:endParaRPr sz="685"/>
          </a:p>
          <a:p>
            <a:pPr indent="-272097" lvl="0" marL="914400" rtl="0" algn="l">
              <a:lnSpc>
                <a:spcPct val="90000"/>
              </a:lnSpc>
              <a:spcBef>
                <a:spcPts val="0"/>
              </a:spcBef>
              <a:spcAft>
                <a:spcPts val="0"/>
              </a:spcAft>
              <a:buSzPts val="685"/>
              <a:buChar char="●"/>
            </a:pPr>
            <a:r>
              <a:rPr lang="es-419" sz="685"/>
              <a:t>Eficiencia energética (cantidad de celdas limpiadas por carga de batería).</a:t>
            </a:r>
            <a:endParaRPr sz="685"/>
          </a:p>
          <a:p>
            <a:pPr indent="-272097" lvl="0" marL="914400" rtl="0" algn="l">
              <a:lnSpc>
                <a:spcPct val="90000"/>
              </a:lnSpc>
              <a:spcBef>
                <a:spcPts val="0"/>
              </a:spcBef>
              <a:spcAft>
                <a:spcPts val="0"/>
              </a:spcAft>
              <a:buSzPts val="685"/>
              <a:buChar char="●"/>
            </a:pPr>
            <a:r>
              <a:rPr lang="es-419" sz="685"/>
              <a:t>Tiempo total hasta la limpieza completa.</a:t>
            </a:r>
            <a:endParaRPr sz="685"/>
          </a:p>
          <a:p>
            <a:pPr indent="-272097" lvl="0" marL="457200" rtl="0" algn="l">
              <a:lnSpc>
                <a:spcPct val="90000"/>
              </a:lnSpc>
              <a:spcBef>
                <a:spcPts val="0"/>
              </a:spcBef>
              <a:spcAft>
                <a:spcPts val="0"/>
              </a:spcAft>
              <a:buSzPts val="685"/>
              <a:buChar char="●"/>
            </a:pPr>
            <a:r>
              <a:rPr lang="es-419" sz="685"/>
              <a:t>Condición de Terminación</a:t>
            </a:r>
            <a:endParaRPr sz="685"/>
          </a:p>
          <a:p>
            <a:pPr indent="-272097" lvl="0" marL="914400" rtl="0" algn="l">
              <a:lnSpc>
                <a:spcPct val="90000"/>
              </a:lnSpc>
              <a:spcBef>
                <a:spcPts val="0"/>
              </a:spcBef>
              <a:spcAft>
                <a:spcPts val="0"/>
              </a:spcAft>
              <a:buSzPts val="685"/>
              <a:buChar char="●"/>
            </a:pPr>
            <a:r>
              <a:rPr lang="es-419" sz="685"/>
              <a:t>La simulación termina cuando todas las celdas alcanzables están limpias.</a:t>
            </a:r>
            <a:endParaRPr sz="685"/>
          </a:p>
          <a:p>
            <a:pPr indent="0" lvl="0" marL="0" rtl="0" algn="l">
              <a:lnSpc>
                <a:spcPct val="90000"/>
              </a:lnSpc>
              <a:spcBef>
                <a:spcPts val="1200"/>
              </a:spcBef>
              <a:spcAft>
                <a:spcPts val="0"/>
              </a:spcAft>
              <a:buClr>
                <a:schemeClr val="dk1"/>
              </a:buClr>
              <a:buSzPts val="358"/>
              <a:buFont typeface="Arial"/>
              <a:buNone/>
            </a:pPr>
            <a:r>
              <a:rPr b="1" lang="es-419" sz="685"/>
              <a:t>Actividades</a:t>
            </a:r>
            <a:endParaRPr b="1" sz="685"/>
          </a:p>
          <a:p>
            <a:pPr indent="-272097" lvl="0" marL="457200" rtl="0" algn="l">
              <a:lnSpc>
                <a:spcPct val="90000"/>
              </a:lnSpc>
              <a:spcBef>
                <a:spcPts val="1200"/>
              </a:spcBef>
              <a:spcAft>
                <a:spcPts val="0"/>
              </a:spcAft>
              <a:buSzPts val="685"/>
              <a:buAutoNum type="arabicPeriod"/>
            </a:pPr>
            <a:r>
              <a:rPr b="1" lang="es-419" sz="685"/>
              <a:t>Diseño del entorno: </a:t>
            </a:r>
            <a:r>
              <a:rPr lang="es-419" sz="685"/>
              <a:t>Implementa la representación del mundo con estados de las celdas, obstáculos y un sistema de energía para la aspiradora.</a:t>
            </a:r>
            <a:endParaRPr sz="685"/>
          </a:p>
          <a:p>
            <a:pPr indent="-272097" lvl="0" marL="457200" rtl="0" algn="l">
              <a:lnSpc>
                <a:spcPct val="90000"/>
              </a:lnSpc>
              <a:spcBef>
                <a:spcPts val="0"/>
              </a:spcBef>
              <a:spcAft>
                <a:spcPts val="0"/>
              </a:spcAft>
              <a:buSzPts val="685"/>
              <a:buAutoNum type="arabicPeriod"/>
            </a:pPr>
            <a:r>
              <a:rPr b="1" lang="es-419" sz="685"/>
              <a:t>Implementación del agente:</a:t>
            </a:r>
            <a:r>
              <a:rPr lang="es-419" sz="685"/>
              <a:t> Diseña un algoritmo para decidir los movimientos y las acciones de limpieza considerando obstáculos y batería.</a:t>
            </a:r>
            <a:endParaRPr sz="685"/>
          </a:p>
          <a:p>
            <a:pPr indent="-272097" lvl="0" marL="457200" rtl="0" algn="l">
              <a:lnSpc>
                <a:spcPct val="90000"/>
              </a:lnSpc>
              <a:spcBef>
                <a:spcPts val="0"/>
              </a:spcBef>
              <a:spcAft>
                <a:spcPts val="0"/>
              </a:spcAft>
              <a:buSzPts val="685"/>
              <a:buAutoNum type="arabicPeriod"/>
            </a:pPr>
            <a:r>
              <a:rPr b="1" lang="es-419" sz="685"/>
              <a:t>Ejecución de la simulación</a:t>
            </a:r>
            <a:r>
              <a:rPr lang="es-419" sz="685"/>
              <a:t>: Permite diferentes configuraciones iniciales para evaluar el rendimiento del agente en distintos escenarios.</a:t>
            </a:r>
            <a:endParaRPr sz="685"/>
          </a:p>
          <a:p>
            <a:pPr indent="-272097" lvl="0" marL="457200" rtl="0" algn="l">
              <a:lnSpc>
                <a:spcPct val="90000"/>
              </a:lnSpc>
              <a:spcBef>
                <a:spcPts val="0"/>
              </a:spcBef>
              <a:spcAft>
                <a:spcPts val="0"/>
              </a:spcAft>
              <a:buSzPts val="685"/>
              <a:buAutoNum type="arabicPeriod"/>
            </a:pPr>
            <a:r>
              <a:rPr b="1" lang="es-419" sz="685"/>
              <a:t>Análisis de rendimiento</a:t>
            </a:r>
            <a:r>
              <a:rPr lang="es-419" sz="685"/>
              <a:t>: Reporta métricas de eficiencia, número de movimientos, limpieza y recargas.</a:t>
            </a:r>
            <a:endParaRPr sz="685"/>
          </a:p>
          <a:p>
            <a:pPr indent="-272097" lvl="1" marL="914400" rtl="0" algn="l">
              <a:lnSpc>
                <a:spcPct val="90000"/>
              </a:lnSpc>
              <a:spcBef>
                <a:spcPts val="0"/>
              </a:spcBef>
              <a:spcAft>
                <a:spcPts val="0"/>
              </a:spcAft>
              <a:buSzPts val="685"/>
              <a:buChar char="○"/>
            </a:pPr>
            <a:r>
              <a:rPr lang="es-419" sz="685"/>
              <a:t>Realizar 100 simulaciones </a:t>
            </a:r>
            <a:endParaRPr sz="685"/>
          </a:p>
          <a:p>
            <a:pPr indent="-272097" lvl="2" marL="1371600" rtl="0" algn="l">
              <a:lnSpc>
                <a:spcPct val="90000"/>
              </a:lnSpc>
              <a:spcBef>
                <a:spcPts val="0"/>
              </a:spcBef>
              <a:spcAft>
                <a:spcPts val="0"/>
              </a:spcAft>
              <a:buSzPts val="685"/>
              <a:buAutoNum type="romanLcPeriod"/>
            </a:pPr>
            <a:r>
              <a:rPr lang="es-419" sz="685"/>
              <a:t>Con 5 celdas sucias y 0 obstáculos</a:t>
            </a:r>
            <a:endParaRPr sz="685"/>
          </a:p>
          <a:p>
            <a:pPr indent="-272097" lvl="2" marL="1371600" rtl="0" algn="l">
              <a:lnSpc>
                <a:spcPct val="90000"/>
              </a:lnSpc>
              <a:spcBef>
                <a:spcPts val="0"/>
              </a:spcBef>
              <a:spcAft>
                <a:spcPts val="0"/>
              </a:spcAft>
              <a:buSzPts val="685"/>
              <a:buAutoNum type="romanLcPeriod"/>
            </a:pPr>
            <a:r>
              <a:rPr lang="es-419" sz="685"/>
              <a:t>Con 5 celdas sucias y 1 obstáculos</a:t>
            </a:r>
            <a:endParaRPr sz="685"/>
          </a:p>
          <a:p>
            <a:pPr indent="-272097" lvl="2" marL="1371600" rtl="0" algn="l">
              <a:lnSpc>
                <a:spcPct val="90000"/>
              </a:lnSpc>
              <a:spcBef>
                <a:spcPts val="0"/>
              </a:spcBef>
              <a:spcAft>
                <a:spcPts val="0"/>
              </a:spcAft>
              <a:buSzPts val="685"/>
              <a:buAutoNum type="romanLcPeriod"/>
            </a:pPr>
            <a:r>
              <a:rPr lang="es-419" sz="685"/>
              <a:t>Con 5 celdas sucias y 2 obstáculos</a:t>
            </a:r>
            <a:endParaRPr sz="685"/>
          </a:p>
          <a:p>
            <a:pPr indent="0" lvl="0" marL="914400" rtl="0" algn="l">
              <a:lnSpc>
                <a:spcPct val="90000"/>
              </a:lnSpc>
              <a:spcBef>
                <a:spcPts val="1200"/>
              </a:spcBef>
              <a:spcAft>
                <a:spcPts val="0"/>
              </a:spcAft>
              <a:buNone/>
            </a:pPr>
            <a:r>
              <a:t/>
            </a:r>
            <a:endParaRPr sz="685"/>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Totalmente observable vs. parcialmente observable</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419"/>
              <a:t>Si los sensores del agente le proporcionan acceso al</a:t>
            </a:r>
            <a:r>
              <a:rPr b="1" lang="es-419"/>
              <a:t> estado completo del medio</a:t>
            </a:r>
            <a:r>
              <a:rPr lang="es-419"/>
              <a:t> en cada momento, entonces se dice que el entorno de trabajo es </a:t>
            </a:r>
            <a:r>
              <a:rPr b="1" lang="es-419"/>
              <a:t>totalmente observable</a:t>
            </a:r>
            <a:r>
              <a:rPr lang="es-419"/>
              <a:t>. Un entorno de trabajo es, efectivamente, totalmente observable si </a:t>
            </a:r>
            <a:r>
              <a:rPr b="1" lang="es-419"/>
              <a:t>los sensores detectan todos los aspectos que son relevantes en la toma de decisiones</a:t>
            </a:r>
            <a:r>
              <a:rPr lang="es-419"/>
              <a:t>; la relevancia, en cada momento, depende de las medidas de rendimiento. Entornos totalmente observables son convenientes ya que el agente no necesita mantener ningún estado interno para saber qué sucede en el mundo. </a:t>
            </a:r>
            <a:endParaRPr/>
          </a:p>
          <a:p>
            <a:pPr indent="0" lvl="0" marL="0" rtl="0" algn="l">
              <a:spcBef>
                <a:spcPts val="1200"/>
              </a:spcBef>
              <a:spcAft>
                <a:spcPts val="1200"/>
              </a:spcAft>
              <a:buNone/>
            </a:pPr>
            <a:r>
              <a:rPr lang="es-419"/>
              <a:t>Un entorno puede ser</a:t>
            </a:r>
            <a:r>
              <a:rPr b="1" lang="es-419"/>
              <a:t> parcialmente observable debido al ruido y a la existencia de sensores poco exactos o porque los sensores no reciben información de parte del sistema</a:t>
            </a:r>
            <a:r>
              <a:rPr lang="es-419"/>
              <a:t>, por ejemplo, un agente aspiradora con sólo un sensor de suciedad local no puede saber si hay suciedad en la otra cuadrícula, y un taxi automatizado no pude saber qué están pensando otros conductores.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Determinista vs. estocástico</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es-419"/>
              <a:t>Si el siguiente </a:t>
            </a:r>
            <a:r>
              <a:rPr b="1" lang="es-419"/>
              <a:t>estado del medio está totalmente determinado por el estado actual y la acción ejecutada por el agente</a:t>
            </a:r>
            <a:r>
              <a:rPr lang="es-419"/>
              <a:t>, entonces se dice que el entorno </a:t>
            </a:r>
            <a:r>
              <a:rPr b="1" lang="es-419"/>
              <a:t>es determinista</a:t>
            </a:r>
            <a:r>
              <a:rPr lang="es-419"/>
              <a:t>; de otra forma es estocástico. </a:t>
            </a:r>
            <a:endParaRPr/>
          </a:p>
          <a:p>
            <a:pPr indent="0" lvl="0" marL="0" rtl="0" algn="l">
              <a:spcBef>
                <a:spcPts val="1200"/>
              </a:spcBef>
              <a:spcAft>
                <a:spcPts val="0"/>
              </a:spcAft>
              <a:buNone/>
            </a:pPr>
            <a:r>
              <a:rPr lang="es-419"/>
              <a:t>En principio, un agente no se tiene que preocupar de la incertidumbre en un medio totalmente observable y determinista. Sin embargo, </a:t>
            </a:r>
            <a:r>
              <a:rPr b="1" lang="es-419"/>
              <a:t>si el medio es parcialmente observable, entonces puede parecer estocástico</a:t>
            </a:r>
            <a:r>
              <a:rPr lang="es-419"/>
              <a:t>. Esto es particularmente cierto si se trata de un medio complejo, haciendo difícil el mantener constancia de todos los aspectos observados. </a:t>
            </a:r>
            <a:endParaRPr/>
          </a:p>
          <a:p>
            <a:pPr indent="0" lvl="0" marL="0" rtl="0" algn="l">
              <a:spcBef>
                <a:spcPts val="1200"/>
              </a:spcBef>
              <a:spcAft>
                <a:spcPts val="0"/>
              </a:spcAft>
              <a:buNone/>
            </a:pPr>
            <a:r>
              <a:rPr b="1" lang="es-419"/>
              <a:t>Es mejor pensar en entornos deterministas o estocásticos desde el punto de vista del agente</a:t>
            </a:r>
            <a:r>
              <a:rPr lang="es-419"/>
              <a:t>. El agente taxi es claramente estocástico en este sentido, ya que no se puede predecir el comportamiento del tráfico exactamente; más aún, una rueda se puede reventar y un motor se puede averiar sin previo aviso. El mundo de la aspiradora es determinista, como ya se describió, pero las variaciones pueden incluir elementos estocásticos como la aparición de suciedad aleatoria y un mecanismo de succión ineficiente. </a:t>
            </a:r>
            <a:endParaRPr/>
          </a:p>
          <a:p>
            <a:pPr indent="0" lvl="0" marL="0" rtl="0" algn="l">
              <a:spcBef>
                <a:spcPts val="1200"/>
              </a:spcBef>
              <a:spcAft>
                <a:spcPts val="1200"/>
              </a:spcAft>
              <a:buNone/>
            </a:pPr>
            <a:r>
              <a:rPr lang="es-419"/>
              <a:t>Si el medio es </a:t>
            </a:r>
            <a:r>
              <a:rPr b="1" lang="es-419"/>
              <a:t>determinista, excepto para las acciones de otros agentes</a:t>
            </a:r>
            <a:r>
              <a:rPr lang="es-419"/>
              <a:t>, decimos que el medio </a:t>
            </a:r>
            <a:r>
              <a:rPr b="1" lang="es-419"/>
              <a:t>es estratégico</a:t>
            </a:r>
            <a:r>
              <a:rPr lang="es-419"/>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Episódico vs. secuencial</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s-419"/>
              <a:t>En un entorno de trabajo </a:t>
            </a:r>
            <a:r>
              <a:rPr b="1" lang="es-419"/>
              <a:t>episódico, la experiencia del agente se divide en episodios atómicos.</a:t>
            </a:r>
            <a:r>
              <a:rPr lang="es-419"/>
              <a:t> Cada episodio </a:t>
            </a:r>
            <a:r>
              <a:rPr b="1" lang="es-419"/>
              <a:t>consiste en la percepción del agente y la realización de una única acción posterior</a:t>
            </a:r>
            <a:r>
              <a:rPr lang="es-419"/>
              <a:t>. Es muy importante tener en cuenta que el </a:t>
            </a:r>
            <a:r>
              <a:rPr b="1" lang="es-419"/>
              <a:t>siguiente episodio no depende de las acciones que se realizaron en episodios previos</a:t>
            </a:r>
            <a:r>
              <a:rPr lang="es-419"/>
              <a:t>. Muchas tareas de clasificación son episódicas. Por ejemplo, un agente que tenga que seleccionar partes defectuosas en una cadena de montaje basa sus decisiones en la parte que está evaluando en cada momento, sin tener en cuenta decisiones previas; más aún, a la decisión presente no le afecta el que la próxima fase sea defectuosa. </a:t>
            </a:r>
            <a:endParaRPr/>
          </a:p>
          <a:p>
            <a:pPr indent="0" lvl="0" marL="0" rtl="0" algn="l">
              <a:spcBef>
                <a:spcPts val="1200"/>
              </a:spcBef>
              <a:spcAft>
                <a:spcPts val="1200"/>
              </a:spcAft>
              <a:buNone/>
            </a:pPr>
            <a:r>
              <a:rPr lang="es-419"/>
              <a:t>En entornos </a:t>
            </a:r>
            <a:r>
              <a:rPr b="1" lang="es-419"/>
              <a:t>secuenciales</a:t>
            </a:r>
            <a:r>
              <a:rPr lang="es-419"/>
              <a:t>, por otro lado, l</a:t>
            </a:r>
            <a:r>
              <a:rPr b="1" lang="es-419"/>
              <a:t>a decisión presente puede afectar a decisiones futuras</a:t>
            </a:r>
            <a:r>
              <a:rPr lang="es-419"/>
              <a:t>. El ajedrez y el taxista son secuenciales: en ambos casos, las acciones que se realizan a corto plazo pueden tener consecuencias a largo plazo. </a:t>
            </a:r>
            <a:r>
              <a:rPr b="1" lang="es-419"/>
              <a:t>Los medios episódicos son más simples que los secuenciales porque la gente no necesita pensar con tiempo.</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 Estático vs. dinámico</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s-419"/>
              <a:t>Si el </a:t>
            </a:r>
            <a:r>
              <a:rPr b="1" lang="es-419"/>
              <a:t>entorno puede cambiar cuando el agente está deliberando, entonces se dice que el entorno es dinámico</a:t>
            </a:r>
            <a:r>
              <a:rPr lang="es-419"/>
              <a:t> para el agente; de otra forma se dice que es estático. Los medios </a:t>
            </a:r>
            <a:r>
              <a:rPr b="1" lang="es-419"/>
              <a:t>estáticos son fáciles de tratar</a:t>
            </a:r>
            <a:r>
              <a:rPr lang="es-419"/>
              <a:t>, ya que el agente no necesita estar pendiente del mundo mientras está tomando una decisión sobre una acción, ni necesita preocuparse sobre el paso del tiempo. Los medios dinámicos, por el contrario, están preguntando continuamente al agente qué quiere hacer; si no se ha decidido aún, entonces se entiende que ha tomado la decisión de no hacer nada.</a:t>
            </a:r>
            <a:endParaRPr/>
          </a:p>
          <a:p>
            <a:pPr indent="0" lvl="0" marL="0" rtl="0" algn="l">
              <a:spcBef>
                <a:spcPts val="1200"/>
              </a:spcBef>
              <a:spcAft>
                <a:spcPts val="1200"/>
              </a:spcAft>
              <a:buNone/>
            </a:pPr>
            <a:r>
              <a:rPr lang="es-419"/>
              <a:t>Si el </a:t>
            </a:r>
            <a:r>
              <a:rPr b="1" lang="es-419"/>
              <a:t>entorno no cambia con el tiempo, pero el rendimiento del agente cambia, </a:t>
            </a:r>
            <a:r>
              <a:rPr lang="es-419"/>
              <a:t>entonces se dice que el medio es </a:t>
            </a:r>
            <a:r>
              <a:rPr b="1" lang="es-419"/>
              <a:t>semidinámico</a:t>
            </a:r>
            <a:r>
              <a:rPr lang="es-419"/>
              <a:t>. El taxista es claramente dinámico: tanto los otros coches como el taxi se están moviendo mientras el algoritmo que guía la conducción indica qué es lo próximo a hacer. El ajedrez, cuando se juega con un reloj, es semideterminista. Los crucigramas son estáticos.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Discreto vs. continuo</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s-419"/>
              <a:t>La distinción entre discreto y continuo se puede aplicar al estado del medio, a l</a:t>
            </a:r>
            <a:r>
              <a:rPr b="1" lang="es-419"/>
              <a:t>a forma en la que se maneja el tiempo y a las percepciones y acciones del agente</a:t>
            </a:r>
            <a:r>
              <a:rPr lang="es-419"/>
              <a:t>.</a:t>
            </a:r>
            <a:endParaRPr/>
          </a:p>
          <a:p>
            <a:pPr indent="0" lvl="0" marL="0" rtl="0" algn="l">
              <a:spcBef>
                <a:spcPts val="1200"/>
              </a:spcBef>
              <a:spcAft>
                <a:spcPts val="0"/>
              </a:spcAft>
              <a:buNone/>
            </a:pPr>
            <a:r>
              <a:rPr lang="es-419"/>
              <a:t>Por ejemplo, un medio con estados discretos como el del juego del ajedrez tiene un número finito de estados distintos. El ajedrez tiene un conjunto discreto de percepciones y acciones. </a:t>
            </a:r>
            <a:endParaRPr/>
          </a:p>
          <a:p>
            <a:pPr indent="0" lvl="0" marL="0" rtl="0" algn="l">
              <a:spcBef>
                <a:spcPts val="1200"/>
              </a:spcBef>
              <a:spcAft>
                <a:spcPts val="0"/>
              </a:spcAft>
              <a:buNone/>
            </a:pPr>
            <a:r>
              <a:rPr lang="es-419"/>
              <a:t>El taxista conduciendo define un estado continuo y un problema de tiempo continuo: la velocidad y la ubicación del taxi y de los otros vehículos pasan por un rango de valores continuos de forma suave a lo largo del tiempo. </a:t>
            </a:r>
            <a:endParaRPr/>
          </a:p>
          <a:p>
            <a:pPr indent="0" lvl="0" marL="0" rtl="0" algn="l">
              <a:spcBef>
                <a:spcPts val="1200"/>
              </a:spcBef>
              <a:spcAft>
                <a:spcPts val="1200"/>
              </a:spcAft>
              <a:buNone/>
            </a:pPr>
            <a:r>
              <a:rPr lang="es-419"/>
              <a:t>Las imágenes captadas por cámaras digitales son discretas, en sentido estricto, pero se tratan típicamente como representaciones continuas de localizaciones e intensidades variables.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Agente individual vs. multiagente</a:t>
            </a: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s-419"/>
              <a:t>Primero, se ha descrito que una entidad puede percibirse como un agente, pero no se ha explicado qué entidades se deben considerar agentes. </a:t>
            </a:r>
            <a:endParaRPr/>
          </a:p>
          <a:p>
            <a:pPr indent="0" lvl="0" marL="0" rtl="0" algn="l">
              <a:spcBef>
                <a:spcPts val="1200"/>
              </a:spcBef>
              <a:spcAft>
                <a:spcPts val="0"/>
              </a:spcAft>
              <a:buNone/>
            </a:pPr>
            <a:r>
              <a:rPr lang="es-419"/>
              <a:t>¿Tiene el agente A (por ejemplo, el agente taxista) que tratar un objeto B (otro vehículo) como un agente, o puede tratarse meramente como un objeto con un comportamiento estocástico? </a:t>
            </a:r>
            <a:endParaRPr/>
          </a:p>
          <a:p>
            <a:pPr indent="0" lvl="0" marL="0" rtl="0" algn="l">
              <a:spcBef>
                <a:spcPts val="1200"/>
              </a:spcBef>
              <a:spcAft>
                <a:spcPts val="0"/>
              </a:spcAft>
              <a:buNone/>
            </a:pPr>
            <a:r>
              <a:rPr lang="es-419"/>
              <a:t>La distinción clave está en identificar </a:t>
            </a:r>
            <a:r>
              <a:rPr b="1" lang="es-419"/>
              <a:t>si el comportamiento de B está mejor descrito por la maximización de una medida de rendimiento cuyo valor depende del comportamiento de A</a:t>
            </a:r>
            <a:r>
              <a:rPr lang="es-419"/>
              <a:t>. </a:t>
            </a:r>
            <a:endParaRPr/>
          </a:p>
          <a:p>
            <a:pPr indent="0" lvl="0" marL="0" rtl="0" algn="l">
              <a:spcBef>
                <a:spcPts val="1200"/>
              </a:spcBef>
              <a:spcAft>
                <a:spcPts val="0"/>
              </a:spcAft>
              <a:buNone/>
            </a:pPr>
            <a:r>
              <a:rPr lang="es-419"/>
              <a:t>Por ejemplo, en el ajedrez, la entidad oponente B intenta maximizar su medida de rendimiento, la cual, según las reglas, minimiza la medida de rendimiento del agente A. Por tanto, </a:t>
            </a:r>
            <a:r>
              <a:rPr b="1" lang="es-419"/>
              <a:t>el ajedrez es un entorno multiagente competitivo</a:t>
            </a:r>
            <a:r>
              <a:rPr lang="es-419"/>
              <a:t>. </a:t>
            </a:r>
            <a:endParaRPr/>
          </a:p>
          <a:p>
            <a:pPr indent="0" lvl="0" marL="0" rtl="0" algn="l">
              <a:spcBef>
                <a:spcPts val="1200"/>
              </a:spcBef>
              <a:spcAft>
                <a:spcPts val="0"/>
              </a:spcAft>
              <a:buNone/>
            </a:pPr>
            <a:r>
              <a:rPr lang="es-419"/>
              <a:t>Por otro lado, en el medio definido por el taxista circulando, el evitar colisiones maximiza la medida de rendimiento de todos los agentes, es un entorno multiagente parcialmente cooperativo. Es también parcialmente competitivo, ya que, por ejemplo, solo un coche puede ocupar una plaza de aparcamiento. </a:t>
            </a:r>
            <a:endParaRPr/>
          </a:p>
          <a:p>
            <a:pPr indent="0" lvl="0" marL="0" rtl="0" algn="l">
              <a:spcBef>
                <a:spcPts val="1200"/>
              </a:spcBef>
              <a:spcAft>
                <a:spcPts val="1200"/>
              </a:spcAft>
              <a:buNone/>
            </a:pPr>
            <a:r>
              <a:rPr lang="es-419"/>
              <a:t>Los problemas en el diseño de agentes que aparecen en los entornos multiagente son a menudo bastante diferentes de los que aparecen en entornos con un único agente; por ejemplo, la comunicación a menudo emerge como un comportamiento racional en entornos multiagente; en algunos entornos competitivos parcialmente observables el comportamiento estocástico es racional, ya que evita las dificultades de la predicción.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Entornos de trabajo</a:t>
            </a:r>
            <a:endParaRPr/>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s-419"/>
              <a:t>Como es de esperar, </a:t>
            </a:r>
            <a:r>
              <a:rPr b="1" lang="es-419"/>
              <a:t>el caso más complejo es el parcialmente observable, estocástico, secuencial, dinámico, continuo y multiagente</a:t>
            </a:r>
            <a:r>
              <a:rPr lang="es-419"/>
              <a:t>. De hecho, suele suceder que la mayoría de las situaciones reales son tan complejas que sería discutible clasificarlas como realmente deterministas. A efectos prácticos, se deben tratar como estocásticas. Un taxista circulando es un problema, complejo a todos los efectos.</a:t>
            </a:r>
            <a:endParaRPr/>
          </a:p>
          <a:p>
            <a:pPr indent="0" lvl="0" marL="0" rtl="0" algn="l">
              <a:spcBef>
                <a:spcPts val="1200"/>
              </a:spcBef>
              <a:spcAft>
                <a:spcPts val="0"/>
              </a:spcAft>
              <a:buNone/>
            </a:pPr>
            <a:r>
              <a:rPr b="1" lang="es-419"/>
              <a:t>Un simulador de entornos de propósito general sitúa uno o más agentes en un entorno simulado, observa su comportamiento a lo largo del tiempo, y los evalúa de acuerdo con una medida de rendimiento dada.</a:t>
            </a:r>
            <a:r>
              <a:rPr lang="es-419"/>
              <a:t> Estos experimentos no sólo se han realizado para un medio concreto, sino que se han realizado con varios problemas obtenidos de una clase de entornos. </a:t>
            </a:r>
            <a:endParaRPr/>
          </a:p>
          <a:p>
            <a:pPr indent="0" lvl="0" marL="0" rtl="0" algn="l">
              <a:spcBef>
                <a:spcPts val="1200"/>
              </a:spcBef>
              <a:spcAft>
                <a:spcPts val="1200"/>
              </a:spcAft>
              <a:buNone/>
            </a:pPr>
            <a:r>
              <a:rPr lang="es-419"/>
              <a:t>Por ejemplo, para evaluar un taxista en un tráfico simulado, sería interesante hacer varias simulaciones con diferente tipo de tráfico, claridad y condiciones atmosféricas. </a:t>
            </a:r>
            <a:r>
              <a:rPr b="1" lang="es-419"/>
              <a:t>Si se diseña un agente para un escenario concreto, se pueden sacar ventajas de las propiedades específicas de ese caso en particular,</a:t>
            </a:r>
            <a:r>
              <a:rPr lang="es-419"/>
              <a:t> pero puede no identificarse un buen diseño para conducir en general.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