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1828800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548640" y="457200"/>
            <a:ext cx="8046720" cy="10972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000">
                <a:solidFill>
                  <a:srgbClr val="FFFFFF"/>
                </a:solidFill>
              </a:defRPr>
            </a:pPr>
            <a:r>
              <a:t>SuzuharaAPP</a:t>
            </a:r>
          </a:p>
          <a:p>
            <a:pPr>
              <a:defRPr sz="1800">
                <a:solidFill>
                  <a:srgbClr val="ECEFF1"/>
                </a:solidFill>
              </a:defRPr>
            </a:pPr>
            <a:r>
              <a:t>全栈媒体管理应用 · FastAPI · PostgreSQL · MinIO/S3 · React/Vite · Docker</a:t>
            </a:r>
          </a:p>
        </p:txBody>
      </p:sp>
      <p:pic>
        <p:nvPicPr>
          <p:cNvPr id="4" name="Picture 3" descr="her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" y="2011680"/>
            <a:ext cx="8046720" cy="40233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822960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548640" y="182880"/>
            <a:ext cx="804672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800">
                <a:solidFill>
                  <a:srgbClr val="FFFFFF"/>
                </a:solidFill>
              </a:rPr>
              <a:t>整体架构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48640" y="1097280"/>
            <a:ext cx="2926080" cy="1097280"/>
          </a:xfrm>
          <a:prstGeom prst="roundRect">
            <a:avLst/>
          </a:prstGeom>
          <a:solidFill>
            <a:srgbClr val="ECEFF1"/>
          </a:solidFill>
          <a:ln>
            <a:solidFill>
              <a:srgbClr val="2196F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800" b="1">
                <a:solidFill>
                  <a:srgbClr val="212121"/>
                </a:solidFill>
              </a:rPr>
              <a:t>Frontend</a:t>
            </a:r>
          </a:p>
          <a:p>
            <a:r>
              <a:t>React + Vite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840480" y="1097280"/>
            <a:ext cx="2926080" cy="1097280"/>
          </a:xfrm>
          <a:prstGeom prst="roundRect">
            <a:avLst/>
          </a:prstGeom>
          <a:solidFill>
            <a:srgbClr val="ECEFF1"/>
          </a:solidFill>
          <a:ln>
            <a:solidFill>
              <a:srgbClr val="2196F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800" b="1">
                <a:solidFill>
                  <a:srgbClr val="212121"/>
                </a:solidFill>
              </a:rPr>
              <a:t>API</a:t>
            </a:r>
          </a:p>
          <a:p>
            <a:r>
              <a:t>FastAPI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48640" y="2743200"/>
            <a:ext cx="2926080" cy="1005840"/>
          </a:xfrm>
          <a:prstGeom prst="roundRect">
            <a:avLst/>
          </a:prstGeom>
          <a:solidFill>
            <a:srgbClr val="ECEFF1"/>
          </a:solidFill>
          <a:ln>
            <a:solidFill>
              <a:srgbClr val="2196F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800" b="1">
                <a:solidFill>
                  <a:srgbClr val="212121"/>
                </a:solidFill>
              </a:rPr>
              <a:t>PostgreSQL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840480" y="2743200"/>
            <a:ext cx="2926080" cy="1005840"/>
          </a:xfrm>
          <a:prstGeom prst="roundRect">
            <a:avLst/>
          </a:prstGeom>
          <a:solidFill>
            <a:srgbClr val="ECEFF1"/>
          </a:solidFill>
          <a:ln>
            <a:solidFill>
              <a:srgbClr val="2196F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800" b="1">
                <a:solidFill>
                  <a:srgbClr val="212121"/>
                </a:solidFill>
              </a:rPr>
              <a:t>MinIO / S3</a:t>
            </a:r>
          </a:p>
        </p:txBody>
      </p:sp>
      <p:cxnSp>
        <p:nvCxnSpPr>
          <p:cNvPr id="8" name="Connector 7"/>
          <p:cNvCxnSpPr/>
          <p:nvPr/>
        </p:nvCxnSpPr>
        <p:spPr>
          <a:xfrm>
            <a:off x="3474720" y="1645920.0"/>
            <a:ext cx="365760" cy="0.0"/>
          </a:xfrm>
          <a:prstGeom prst="line">
            <a:avLst/>
          </a:prstGeom>
          <a:ln>
            <a:solidFill>
              <a:srgbClr val="00C85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or 8"/>
          <p:cNvCxnSpPr/>
          <p:nvPr/>
        </p:nvCxnSpPr>
        <p:spPr>
          <a:xfrm flipH="1">
            <a:off x="2011680.0" y="2194560"/>
            <a:ext cx="3291840.0" cy="548640"/>
          </a:xfrm>
          <a:prstGeom prst="bentConnector3">
            <a:avLst/>
          </a:prstGeom>
          <a:ln>
            <a:solidFill>
              <a:srgbClr val="00C85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or 9"/>
          <p:cNvCxnSpPr/>
          <p:nvPr/>
        </p:nvCxnSpPr>
        <p:spPr>
          <a:xfrm>
            <a:off x="5303520.0" y="2194560"/>
            <a:ext cx="0.0" cy="548640"/>
          </a:xfrm>
          <a:prstGeom prst="bentConnector3">
            <a:avLst/>
          </a:prstGeom>
          <a:ln>
            <a:solidFill>
              <a:srgbClr val="00C85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822960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548640" y="182880"/>
            <a:ext cx="804672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800">
                <a:solidFill>
                  <a:srgbClr val="FFFFFF"/>
                </a:solidFill>
              </a:rPr>
              <a:t>它是什么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8640" y="1097280"/>
            <a:ext cx="41148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/>
            <a:r>
              <a:rPr sz="2000">
                <a:solidFill>
                  <a:srgbClr val="212121"/>
                </a:solidFill>
              </a:rPr>
              <a:t>• 媒体管理与播放的全栈示例</a:t>
            </a:r>
          </a:p>
          <a:p>
            <a:pPr/>
            <a:r>
              <a:rPr sz="2000">
                <a:solidFill>
                  <a:srgbClr val="212121"/>
                </a:solidFill>
              </a:rPr>
              <a:t>• 后端 FastAPI + SQLAlchemy + PostgreSQL</a:t>
            </a:r>
          </a:p>
          <a:p>
            <a:pPr/>
            <a:r>
              <a:rPr sz="2000">
                <a:solidFill>
                  <a:srgbClr val="212121"/>
                </a:solidFill>
              </a:rPr>
              <a:t>• MinIO(S3) 预签名直传/播放</a:t>
            </a:r>
          </a:p>
          <a:p>
            <a:pPr/>
            <a:r>
              <a:rPr sz="2000">
                <a:solidFill>
                  <a:srgbClr val="212121"/>
                </a:solidFill>
              </a:rPr>
              <a:t>• React + Vite，Axios 调用 API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46320" y="1097280"/>
            <a:ext cx="420624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/>
            <a:r>
              <a:rPr sz="2000">
                <a:solidFill>
                  <a:srgbClr val="212121"/>
                </a:solidFill>
              </a:rPr>
              <a:t>• Docker Compose 一键启动</a:t>
            </a:r>
          </a:p>
          <a:p>
            <a:pPr/>
            <a:r>
              <a:rPr sz="2000">
                <a:solidFill>
                  <a:srgbClr val="212121"/>
                </a:solidFill>
              </a:rPr>
              <a:t>• JWT 鉴权：admin/viewer 角色</a:t>
            </a:r>
          </a:p>
          <a:p>
            <a:pPr/>
            <a:r>
              <a:rPr sz="2000">
                <a:solidFill>
                  <a:srgbClr val="212121"/>
                </a:solidFill>
              </a:rPr>
              <a:t>• 模块清晰：auth / media / storage</a:t>
            </a:r>
          </a:p>
          <a:p>
            <a:pPr/>
            <a:r>
              <a:rPr sz="2000">
                <a:solidFill>
                  <a:srgbClr val="212121"/>
                </a:solidFill>
              </a:rPr>
              <a:t>• 易扩展：转码、缩略图、审计日志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822960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548640" y="182880"/>
            <a:ext cx="804672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800">
                <a:solidFill>
                  <a:srgbClr val="FFFFFF"/>
                </a:solidFill>
              </a:rPr>
              <a:t>API 概览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8640" y="1097280"/>
            <a:ext cx="41148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/>
            <a:r>
              <a:rPr sz="2000">
                <a:solidFill>
                  <a:srgbClr val="212121"/>
                </a:solidFill>
              </a:rPr>
              <a:t>• POST /auth/login（登录）</a:t>
            </a:r>
          </a:p>
          <a:p>
            <a:pPr/>
            <a:r>
              <a:rPr sz="2000">
                <a:solidFill>
                  <a:srgbClr val="212121"/>
                </a:solidFill>
              </a:rPr>
              <a:t>• POST /auth/bootstrap-admin（初始化，仅本地）</a:t>
            </a:r>
          </a:p>
          <a:p>
            <a:pPr/>
            <a:r>
              <a:rPr sz="2000">
                <a:solidFill>
                  <a:srgbClr val="212121"/>
                </a:solidFill>
              </a:rPr>
              <a:t>• POST /media/upload-credential（直传凭证）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46320" y="1097280"/>
            <a:ext cx="420624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/>
            <a:r>
              <a:rPr sz="2000">
                <a:solidFill>
                  <a:srgbClr val="212121"/>
                </a:solidFill>
              </a:rPr>
              <a:t>• POST /media（写入元信息）</a:t>
            </a:r>
          </a:p>
          <a:p>
            <a:pPr/>
            <a:r>
              <a:rPr sz="2000">
                <a:solidFill>
                  <a:srgbClr val="212121"/>
                </a:solidFill>
              </a:rPr>
              <a:t>• GET /media（列表） / {id}（详情+playUrl）</a:t>
            </a:r>
          </a:p>
          <a:p>
            <a:pPr/>
            <a:r>
              <a:rPr sz="2000">
                <a:solidFill>
                  <a:srgbClr val="212121"/>
                </a:solidFill>
              </a:rPr>
              <a:t>• DELETE /media/{id}（删除）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822960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548640" y="182880"/>
            <a:ext cx="804672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800">
                <a:solidFill>
                  <a:srgbClr val="FFFFFF"/>
                </a:solidFill>
              </a:rPr>
              <a:t>上传与播放流程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8640" y="1097280"/>
            <a:ext cx="8046720" cy="43891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/>
            <a:r>
              <a:rPr sz="2200">
                <a:solidFill>
                  <a:srgbClr val="212121"/>
                </a:solidFill>
              </a:rPr>
              <a:t>1) 管理员获取 upload-credential</a:t>
            </a:r>
          </a:p>
          <a:p>
            <a:pPr/>
            <a:r>
              <a:rPr sz="2200">
                <a:solidFill>
                  <a:srgbClr val="212121"/>
                </a:solidFill>
              </a:rPr>
              <a:t>2) 浏览器用 PUT 直传到 MinIO（带 Content-Type）</a:t>
            </a:r>
          </a:p>
          <a:p>
            <a:pPr/>
            <a:r>
              <a:rPr sz="2200">
                <a:solidFill>
                  <a:srgbClr val="212121"/>
                </a:solidFill>
              </a:rPr>
              <a:t>3) POST /media 落库标题/描述/键/类型/大小</a:t>
            </a:r>
          </a:p>
          <a:p>
            <a:pPr/>
            <a:r>
              <a:rPr sz="2200">
                <a:solidFill>
                  <a:srgbClr val="212121"/>
                </a:solidFill>
              </a:rPr>
              <a:t>4) 详情接口返回临时 playUrl 播放/预览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822960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548640" y="182880"/>
            <a:ext cx="804672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800">
                <a:solidFill>
                  <a:srgbClr val="FFFFFF"/>
                </a:solidFill>
              </a:rPr>
              <a:t>本地运行与关键变量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8640" y="1097280"/>
            <a:ext cx="41148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/>
            <a:r>
              <a:rPr sz="2000">
                <a:solidFill>
                  <a:srgbClr val="212121"/>
                </a:solidFill>
              </a:rPr>
              <a:t>• docker-compose up -d</a:t>
            </a:r>
          </a:p>
          <a:p>
            <a:pPr/>
            <a:r>
              <a:rPr sz="2000">
                <a:solidFill>
                  <a:srgbClr val="212121"/>
                </a:solidFill>
              </a:rPr>
              <a:t>• 前端: http://localhost:5173</a:t>
            </a:r>
          </a:p>
          <a:p>
            <a:pPr/>
            <a:r>
              <a:rPr sz="2000">
                <a:solidFill>
                  <a:srgbClr val="212121"/>
                </a:solidFill>
              </a:rPr>
              <a:t>• 后端: http://localhost:8088/docs</a:t>
            </a:r>
          </a:p>
          <a:p>
            <a:pPr/>
            <a:r>
              <a:rPr sz="2000">
                <a:solidFill>
                  <a:srgbClr val="212121"/>
                </a:solidFill>
              </a:rPr>
              <a:t>• MinIO: http://localhost:9001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46320" y="1097280"/>
            <a:ext cx="420624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/>
            <a:r>
              <a:rPr sz="2000">
                <a:solidFill>
                  <a:srgbClr val="212121"/>
                </a:solidFill>
              </a:rPr>
              <a:t>• DB_URL / JWT_SECRET / EXPIRE</a:t>
            </a:r>
          </a:p>
          <a:p>
            <a:pPr/>
            <a:r>
              <a:rPr sz="2000">
                <a:solidFill>
                  <a:srgbClr val="212121"/>
                </a:solidFill>
              </a:rPr>
              <a:t>• STORAGE_PROVIDER=minio|s3</a:t>
            </a:r>
          </a:p>
          <a:p>
            <a:pPr/>
            <a:r>
              <a:rPr sz="2000">
                <a:solidFill>
                  <a:srgbClr val="212121"/>
                </a:solidFill>
              </a:rPr>
              <a:t>• PUBLIC_S3_ENDPOINT（浏览器域名）</a:t>
            </a:r>
          </a:p>
          <a:p>
            <a:pPr/>
            <a:r>
              <a:rPr sz="2000">
                <a:solidFill>
                  <a:srgbClr val="212121"/>
                </a:solidFill>
              </a:rPr>
              <a:t>• READ_URL_TTL / UPLOAD_URL_TTL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822960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548640" y="182880"/>
            <a:ext cx="804672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800">
                <a:solidFill>
                  <a:srgbClr val="FFFFFF"/>
                </a:solidFill>
              </a:rPr>
              <a:t>生产建议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8640" y="1097280"/>
            <a:ext cx="41148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/>
            <a:r>
              <a:rPr sz="2000">
                <a:solidFill>
                  <a:srgbClr val="212121"/>
                </a:solidFill>
              </a:rPr>
              <a:t>• 删除/保护 bootstrap-admin</a:t>
            </a:r>
          </a:p>
          <a:p>
            <a:pPr/>
            <a:r>
              <a:rPr sz="2000">
                <a:solidFill>
                  <a:srgbClr val="212121"/>
                </a:solidFill>
              </a:rPr>
              <a:t>• 更换密钥与凭证（JWT/S3）</a:t>
            </a:r>
          </a:p>
          <a:p>
            <a:pPr/>
            <a:r>
              <a:rPr sz="2000">
                <a:solidFill>
                  <a:srgbClr val="212121"/>
                </a:solidFill>
              </a:rPr>
              <a:t>• 对象存储权限最小化 (GET/PUT)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46320" y="1097280"/>
            <a:ext cx="420624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/>
            <a:r>
              <a:rPr sz="2000">
                <a:solidFill>
                  <a:srgbClr val="212121"/>
                </a:solidFill>
              </a:rPr>
              <a:t>• PUBLIC_S3_ENDPOINT 指向外网域或 CDN</a:t>
            </a:r>
          </a:p>
          <a:p>
            <a:pPr/>
            <a:r>
              <a:rPr sz="2000">
                <a:solidFill>
                  <a:srgbClr val="212121"/>
                </a:solidFill>
              </a:rPr>
              <a:t>• CORS 收紧来源与方法</a:t>
            </a:r>
          </a:p>
          <a:p>
            <a:pPr/>
            <a:r>
              <a:rPr sz="2000">
                <a:solidFill>
                  <a:srgbClr val="212121"/>
                </a:solidFill>
              </a:rPr>
              <a:t>• 监控/备份/审计与告警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822960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548640" y="182880"/>
            <a:ext cx="804672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800">
                <a:solidFill>
                  <a:srgbClr val="FFFFFF"/>
                </a:solidFill>
              </a:rPr>
              <a:t>可视化示意</a:t>
            </a:r>
          </a:p>
        </p:txBody>
      </p:sp>
      <p:pic>
        <p:nvPicPr>
          <p:cNvPr id="4" name="Picture 3" descr="her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" y="1005840"/>
            <a:ext cx="8046720" cy="40233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