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3" r:id="rId6"/>
    <p:sldId id="264" r:id="rId7"/>
    <p:sldId id="284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85" r:id="rId16"/>
    <p:sldId id="286" r:id="rId17"/>
    <p:sldId id="278" r:id="rId18"/>
    <p:sldId id="279" r:id="rId19"/>
    <p:sldId id="280" r:id="rId20"/>
    <p:sldId id="283" r:id="rId21"/>
  </p:sldIdLst>
  <p:sldSz cx="9906000" cy="6858000" type="A4"/>
  <p:notesSz cx="6858000" cy="9144000"/>
  <p:defaultTextStyle>
    <a:defPPr>
      <a:defRPr lang="ja-JP"/>
    </a:defPPr>
    <a:lvl1pPr marL="0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00" autoAdjust="0"/>
  </p:normalViewPr>
  <p:slideViewPr>
    <p:cSldViewPr>
      <p:cViewPr>
        <p:scale>
          <a:sx n="100" d="100"/>
          <a:sy n="100" d="100"/>
        </p:scale>
        <p:origin x="-1800" y="-22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BBB72-5379-4F57-94CA-8F09E5D57FC1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7AC77-D425-4932-9FC0-71ECA5D68E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1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107287" tIns="53643" rIns="107287" bIns="53643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107287" tIns="53643" rIns="107287" bIns="5364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96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107287" tIns="53643" rIns="107287" bIns="53643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 lIns="107287" tIns="53643" rIns="107287" bIns="53643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8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 lIns="107287" tIns="53643" rIns="107287" bIns="53643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 lIns="107287" tIns="53643" rIns="107287" bIns="53643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7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058" y="133567"/>
            <a:ext cx="8891323" cy="61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6671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lIns="107287" tIns="53643" rIns="107287" bIns="53643" anchor="t"/>
          <a:lstStyle>
            <a:lvl1pPr algn="l">
              <a:defRPr sz="4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lIns="107287" tIns="53643" rIns="107287" bIns="53643"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0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107287" tIns="53643" rIns="107287" bIns="53643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  <a:prstGeom prst="rect">
            <a:avLst/>
          </a:prstGeom>
        </p:spPr>
        <p:txBody>
          <a:bodyPr lIns="107287" tIns="53643" rIns="107287" bIns="53643"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  <a:prstGeom prst="rect">
            <a:avLst/>
          </a:prstGeom>
        </p:spPr>
        <p:txBody>
          <a:bodyPr lIns="107287" tIns="53643" rIns="107287" bIns="53643"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lIns="107287" tIns="53643" rIns="107287" bIns="53643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8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4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  <a:prstGeom prst="rect">
            <a:avLst/>
          </a:prstGeom>
        </p:spPr>
        <p:txBody>
          <a:bodyPr lIns="107287" tIns="53643" rIns="107287" bIns="53643"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  <a:prstGeom prst="rect">
            <a:avLst/>
          </a:prstGeom>
        </p:spPr>
        <p:txBody>
          <a:bodyPr lIns="107287" tIns="53643" rIns="107287" bIns="53643"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  <a:prstGeom prst="rect">
            <a:avLst/>
          </a:prstGeom>
        </p:spPr>
        <p:txBody>
          <a:bodyPr lIns="107287" tIns="53643" rIns="107287" bIns="53643"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lIns="107287" tIns="53643" rIns="107287" bIns="53643"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  <a:prstGeom prst="rect">
            <a:avLst/>
          </a:prstGeom>
        </p:spPr>
        <p:txBody>
          <a:bodyPr lIns="107287" tIns="53643" rIns="107287" bIns="53643"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9FD-0B2F-40EB-8107-AFDF0AF42C8C}" type="datetimeFigureOut">
              <a:rPr kumimoji="1" lang="ja-JP" altLang="en-US" smtClean="0"/>
              <a:t>2015/12/10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FD91-B7B9-4ACB-8E21-363F84E76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8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EA3E09FD-0B2F-40EB-8107-AFDF0AF42C8C}" type="datetimeFigureOut">
              <a:rPr lang="ja-JP" altLang="en-US" smtClean="0"/>
              <a:pPr/>
              <a:t>2015/12/10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fld id="{2C76FD91-B7B9-4ACB-8E21-363F84E7680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639" y="6313575"/>
            <a:ext cx="19959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95" y="260648"/>
            <a:ext cx="1860951" cy="3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正方形/長方形 8"/>
          <p:cNvSpPr/>
          <p:nvPr userDrawn="1"/>
        </p:nvSpPr>
        <p:spPr>
          <a:xfrm>
            <a:off x="167681" y="691355"/>
            <a:ext cx="9543848" cy="72008"/>
          </a:xfrm>
          <a:prstGeom prst="rect">
            <a:avLst/>
          </a:prstGeom>
          <a:solidFill>
            <a:srgbClr val="F69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spcCol="0"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 userDrawn="1"/>
        </p:nvSpPr>
        <p:spPr>
          <a:xfrm>
            <a:off x="200472" y="260648"/>
            <a:ext cx="7488833" cy="381000"/>
          </a:xfrm>
          <a:prstGeom prst="rect">
            <a:avLst/>
          </a:prstGeom>
        </p:spPr>
        <p:txBody>
          <a:bodyPr lIns="107287" tIns="53643" rIns="107287" bIns="53643"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058" y="133567"/>
            <a:ext cx="8891323" cy="61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4690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7286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ronSensingEggProject/HVC_C2W_SDK_i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800" dirty="0"/>
              <a:t>はじめに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dirty="0" smtClean="0"/>
              <a:t>本書で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上</a:t>
            </a:r>
            <a:r>
              <a:rPr lang="ja-JP" altLang="en-US" sz="2800" dirty="0" smtClean="0"/>
              <a:t>で動作する</a:t>
            </a:r>
            <a:r>
              <a:rPr lang="en-US" altLang="ja-JP" sz="2800" dirty="0" smtClean="0"/>
              <a:t>HVC-C2W</a:t>
            </a:r>
            <a:r>
              <a:rPr lang="ja-JP" altLang="en-US" sz="2800" dirty="0" smtClean="0"/>
              <a:t>のサンプル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dirty="0" smtClean="0"/>
              <a:t>コードを動作させる手順を説明します。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dirty="0" smtClean="0"/>
              <a:t>このサンプルではアカウント生成、カメラ接続、顔検出・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   認証実行、結果</a:t>
            </a:r>
            <a:r>
              <a:rPr lang="ja-JP" altLang="en-US" sz="2800" dirty="0" smtClean="0"/>
              <a:t>取得を</a:t>
            </a:r>
            <a:r>
              <a:rPr lang="ja-JP" altLang="en-US" sz="2800" dirty="0" smtClean="0"/>
              <a:t>行います。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  </a:t>
            </a:r>
            <a:r>
              <a:rPr lang="ja-JP" altLang="en-US" sz="2800" dirty="0" smtClean="0"/>
              <a:t>検出結果</a:t>
            </a:r>
            <a:r>
              <a:rPr lang="ja-JP" altLang="en-US" sz="2800" dirty="0" smtClean="0"/>
              <a:t>は矩形を描画し、認証結果はテキストデータと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   して</a:t>
            </a:r>
            <a:r>
              <a:rPr lang="ja-JP" altLang="en-US" sz="2800" dirty="0" smtClean="0"/>
              <a:t>表示されます。</a:t>
            </a:r>
            <a:endParaRPr lang="en-US" altLang="ja-JP" sz="2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サンプルコード</a:t>
            </a:r>
            <a:r>
              <a:rPr kumimoji="1" lang="en-US" altLang="ja-JP" dirty="0" smtClean="0"/>
              <a:t>(iOS)</a:t>
            </a:r>
            <a:endParaRPr kumimoji="1" lang="ja-JP" altLang="en-US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-3051" y="6294462"/>
            <a:ext cx="3002310" cy="566540"/>
          </a:xfrm>
          <a:prstGeom prst="rect">
            <a:avLst/>
          </a:prstGeom>
        </p:spPr>
        <p:txBody>
          <a:bodyPr lIns="107287" tIns="53643" rIns="107287" bIns="53643"/>
          <a:lstStyle>
            <a:lvl1pPr marL="402325" indent="-402325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871703" indent="-335270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341082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877515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413947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950380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 smtClean="0"/>
              <a:t>オムロン株式会社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AOB</a:t>
            </a:r>
            <a:r>
              <a:rPr lang="ja-JP" altLang="en-US" sz="1400" dirty="0" smtClean="0"/>
              <a:t>事業部　事業推進部　</a:t>
            </a:r>
            <a:r>
              <a:rPr lang="en-US" altLang="ja-JP" sz="1400" dirty="0" smtClean="0"/>
              <a:t>HS</a:t>
            </a:r>
            <a:r>
              <a:rPr lang="ja-JP" altLang="en-US" sz="1400" dirty="0" smtClean="0"/>
              <a:t>開発課</a:t>
            </a:r>
            <a:endParaRPr lang="ja-JP" altLang="en-US" sz="14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3813101" y="6553014"/>
            <a:ext cx="1872208" cy="304986"/>
          </a:xfrm>
          <a:prstGeom prst="rect">
            <a:avLst/>
          </a:prstGeom>
        </p:spPr>
        <p:txBody>
          <a:bodyPr lIns="107287" tIns="53643" rIns="107287" bIns="53643"/>
          <a:lstStyle>
            <a:lvl1pPr marL="402325" indent="-402325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871703" indent="-335270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341082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877515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413947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950380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 smtClean="0"/>
              <a:t>SG-B5T-044_A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26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アカウントを生成したことがない場合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email</a:t>
            </a:r>
            <a:r>
              <a:rPr lang="ja-JP" altLang="en-US" sz="2400" dirty="0" smtClean="0"/>
              <a:t>アドレスを記入して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</a:t>
            </a:r>
            <a:r>
              <a:rPr lang="en-US" altLang="ja-JP" sz="2400" dirty="0" smtClean="0"/>
              <a:t>[</a:t>
            </a:r>
            <a:r>
              <a:rPr lang="ja-JP" altLang="en-US" sz="2400" dirty="0"/>
              <a:t>新規登録</a:t>
            </a:r>
            <a:r>
              <a:rPr lang="en-US" altLang="ja-JP" sz="2400" dirty="0"/>
              <a:t>]</a:t>
            </a:r>
            <a:r>
              <a:rPr lang="ja-JP" altLang="en-US" sz="2400" dirty="0" err="1" smtClean="0"/>
              <a:t>を</a:t>
            </a:r>
            <a:r>
              <a:rPr lang="ja-JP" altLang="en-US" sz="2400" dirty="0" err="1" smtClean="0"/>
              <a:t>押</a:t>
            </a:r>
            <a:r>
              <a:rPr lang="ja-JP" altLang="en-US" sz="2400" dirty="0" smtClean="0"/>
              <a:t>下し、アカウントを生成してください。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r>
              <a:rPr lang="en-US" altLang="ja-JP" sz="2400" dirty="0" smtClean="0"/>
              <a:t>email</a:t>
            </a:r>
            <a:r>
              <a:rPr lang="ja-JP" altLang="en-US" sz="2400" dirty="0" smtClean="0"/>
              <a:t>アドレスとパスワードを記入し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ログイン</a:t>
            </a:r>
            <a:r>
              <a:rPr lang="en-US" altLang="ja-JP" sz="2400" dirty="0" smtClean="0"/>
              <a:t>]</a:t>
            </a:r>
            <a:r>
              <a:rPr lang="ja-JP" altLang="en-US" sz="2400" dirty="0" err="1" smtClean="0"/>
              <a:t>を</a:t>
            </a:r>
            <a:r>
              <a:rPr lang="ja-JP" altLang="en-US" sz="2400" dirty="0" err="1" smtClean="0"/>
              <a:t>押</a:t>
            </a:r>
            <a:r>
              <a:rPr lang="ja-JP" altLang="en-US" sz="2400" dirty="0" smtClean="0"/>
              <a:t>下してください。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endParaRPr lang="en-US" altLang="ja-JP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65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新規登録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ログインの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270892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1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ネットワーク名を選択し、パスワードを記入してください。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r>
              <a:rPr lang="ja-JP" altLang="en-US" sz="2400" dirty="0" smtClean="0"/>
              <a:t>カメラ横のファンクションスイッチを押下し、</a:t>
            </a:r>
            <a:r>
              <a:rPr lang="ja-JP" altLang="en-US" sz="2400" dirty="0" smtClean="0"/>
              <a:t>「</a:t>
            </a:r>
            <a:r>
              <a:rPr lang="ja-JP" altLang="en-US" sz="2400" dirty="0" smtClean="0"/>
              <a:t>カメラ接続</a:t>
            </a:r>
            <a:r>
              <a:rPr lang="ja-JP" altLang="en-US" sz="2400" dirty="0" smtClean="0"/>
              <a:t>」</a:t>
            </a:r>
            <a:r>
              <a:rPr lang="ja-JP" altLang="en-US" sz="2400" dirty="0" smtClean="0"/>
              <a:t>を押下することでペアリングを行ってください。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endParaRPr lang="en-US" altLang="ja-JP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01" y="2838651"/>
            <a:ext cx="31799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710394"/>
            <a:ext cx="32016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カメラ接続の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2710394"/>
            <a:ext cx="2592288" cy="271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200472" y="3819865"/>
            <a:ext cx="2736304" cy="473231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8000185" y="2951838"/>
            <a:ext cx="1633335" cy="725319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「カメラ選択」</a:t>
            </a:r>
            <a:r>
              <a:rPr lang="ja-JP" altLang="en-US" sz="2400" dirty="0" smtClean="0"/>
              <a:t>を押下することで</a:t>
            </a:r>
            <a:r>
              <a:rPr lang="ja-JP" altLang="en-US" sz="2400" dirty="0" smtClean="0"/>
              <a:t>カメラ</a:t>
            </a:r>
            <a:r>
              <a:rPr lang="ja-JP" altLang="en-US" sz="2400" dirty="0" smtClean="0"/>
              <a:t>リストを取得</a:t>
            </a:r>
            <a:r>
              <a:rPr lang="ja-JP" altLang="en-US" sz="2400" dirty="0" smtClean="0"/>
              <a:t>します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カメラ選択の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1988840"/>
            <a:ext cx="7043520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「</a:t>
            </a:r>
            <a:r>
              <a:rPr lang="en-US" altLang="ja-JP" sz="2400" dirty="0" smtClean="0"/>
              <a:t>CONNECT</a:t>
            </a:r>
            <a:r>
              <a:rPr lang="ja-JP" altLang="en-US" sz="2400" dirty="0" smtClean="0"/>
              <a:t>」</a:t>
            </a:r>
            <a:r>
              <a:rPr lang="ja-JP" altLang="en-US" sz="2400" dirty="0" smtClean="0"/>
              <a:t>を押下すること</a:t>
            </a:r>
            <a:r>
              <a:rPr lang="ja-JP" altLang="en-US" sz="2400" dirty="0" smtClean="0"/>
              <a:t>でカメラリストで取得したカメラ</a:t>
            </a:r>
            <a:r>
              <a:rPr lang="ja-JP" altLang="en-US" sz="2400" dirty="0" smtClean="0"/>
              <a:t>に接続します。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CONNECT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1988840"/>
            <a:ext cx="7043520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3296816" y="3968840"/>
            <a:ext cx="1512168" cy="1260360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2324708" y="5244958"/>
            <a:ext cx="4968552" cy="703882"/>
          </a:xfrm>
          <a:prstGeom prst="rect">
            <a:avLst/>
          </a:prstGeom>
        </p:spPr>
        <p:txBody>
          <a:bodyPr lIns="107287" tIns="53643" rIns="107287" bIns="53643"/>
          <a:lstStyle>
            <a:lvl1pPr marL="402325" indent="-402325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871703" indent="-335270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341082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877515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413947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950380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/>
              </a:buBlip>
            </a:pPr>
            <a:r>
              <a:rPr lang="ja-JP" altLang="en-US" sz="1800" u="sng" dirty="0">
                <a:solidFill>
                  <a:srgbClr val="F69BB7"/>
                </a:solidFill>
              </a:rPr>
              <a:t>接続に</a:t>
            </a:r>
            <a:r>
              <a:rPr lang="ja-JP" altLang="en-US" sz="1800" u="sng" dirty="0" smtClean="0">
                <a:solidFill>
                  <a:srgbClr val="F69BB7"/>
                </a:solidFill>
              </a:rPr>
              <a:t>成功</a:t>
            </a:r>
            <a:r>
              <a:rPr lang="ja-JP" altLang="en-US" sz="1800" u="sng" dirty="0" smtClean="0">
                <a:solidFill>
                  <a:srgbClr val="F69BB7"/>
                </a:solidFill>
              </a:rPr>
              <a:t>する</a:t>
            </a:r>
            <a:r>
              <a:rPr lang="ja-JP" altLang="en-US" sz="1800" u="sng" dirty="0" smtClean="0">
                <a:solidFill>
                  <a:srgbClr val="F69BB7"/>
                </a:solidFill>
              </a:rPr>
              <a:t>と接続タイプ、</a:t>
            </a:r>
            <a:r>
              <a:rPr lang="en-US" altLang="ja-JP" sz="1800" u="sng" dirty="0" smtClean="0">
                <a:solidFill>
                  <a:srgbClr val="F69BB7"/>
                </a:solidFill>
              </a:rPr>
              <a:t>FW</a:t>
            </a:r>
            <a:r>
              <a:rPr lang="ja-JP" altLang="en-US" sz="1800" u="sng" dirty="0" smtClean="0">
                <a:solidFill>
                  <a:srgbClr val="F69BB7"/>
                </a:solidFill>
              </a:rPr>
              <a:t>バージョンを取得します。</a:t>
            </a:r>
            <a:endParaRPr lang="en-US" altLang="ja-JP" sz="1800" u="sng" dirty="0">
              <a:solidFill>
                <a:srgbClr val="F69B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「</a:t>
            </a:r>
            <a:r>
              <a:rPr lang="ja-JP" altLang="en-US" sz="2400" dirty="0"/>
              <a:t>設定</a:t>
            </a:r>
            <a:r>
              <a:rPr lang="ja-JP" altLang="en-US" sz="2400" dirty="0" smtClean="0"/>
              <a:t>」</a:t>
            </a:r>
            <a:r>
              <a:rPr lang="ja-JP" altLang="en-US" sz="2400" dirty="0" smtClean="0"/>
              <a:t>を押下</a:t>
            </a:r>
            <a:r>
              <a:rPr lang="ja-JP" altLang="en-US" sz="2400" dirty="0" smtClean="0"/>
              <a:t>すると「検出パラメータ」「検出タイプ」を設定できます。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設定の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0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357886" y="2637192"/>
            <a:ext cx="430535" cy="360040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9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「検出パラメータ」</a:t>
            </a:r>
            <a:r>
              <a:rPr lang="ja-JP" altLang="en-US" sz="2400" dirty="0" smtClean="0"/>
              <a:t>を押下</a:t>
            </a:r>
            <a:r>
              <a:rPr lang="ja-JP" altLang="en-US" sz="2400" dirty="0" smtClean="0"/>
              <a:t>すると検出サイズ、閾値を設定できます。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検出パラメータの設定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0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76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4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76" y="270892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ja-JP" altLang="en-US" sz="2400" dirty="0" smtClean="0"/>
              <a:t>「検出タイプ」</a:t>
            </a:r>
            <a:r>
              <a:rPr lang="ja-JP" altLang="en-US" sz="2400" dirty="0" smtClean="0"/>
              <a:t>を押下</a:t>
            </a:r>
            <a:r>
              <a:rPr lang="ja-JP" altLang="en-US" sz="2400" dirty="0" smtClean="0"/>
              <a:t>すると実行する機能を選択できます。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検出タイプの設定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0" y="270892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2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270892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76" y="270892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4"/>
              </a:buBlip>
            </a:pPr>
            <a:r>
              <a:rPr lang="ja-JP" altLang="en-US" sz="2400" dirty="0" smtClean="0"/>
              <a:t>「</a:t>
            </a:r>
            <a:r>
              <a:rPr lang="en-US" altLang="ja-JP" sz="2400" dirty="0" smtClean="0"/>
              <a:t>Start</a:t>
            </a:r>
            <a:r>
              <a:rPr lang="ja-JP" altLang="en-US" sz="2400" dirty="0" smtClean="0"/>
              <a:t>」</a:t>
            </a:r>
            <a:r>
              <a:rPr lang="ja-JP" altLang="en-US" sz="2400" dirty="0"/>
              <a:t>を実行する</a:t>
            </a:r>
            <a:r>
              <a:rPr lang="ja-JP" altLang="en-US" sz="2400" dirty="0" smtClean="0"/>
              <a:t>と</a:t>
            </a:r>
            <a:r>
              <a:rPr lang="ja-JP" altLang="en-US" sz="2400" dirty="0" smtClean="0"/>
              <a:t>、「</a:t>
            </a:r>
            <a:r>
              <a:rPr lang="ja-JP" altLang="en-US" sz="2400" dirty="0"/>
              <a:t>検出タイプ」で選択</a:t>
            </a:r>
            <a:r>
              <a:rPr lang="ja-JP" altLang="en-US" sz="2400" dirty="0" smtClean="0"/>
              <a:t>した機能を処理します。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Start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17079" y="3447583"/>
            <a:ext cx="4104456" cy="413465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1"/>
          <p:cNvSpPr txBox="1">
            <a:spLocks/>
          </p:cNvSpPr>
          <p:nvPr/>
        </p:nvSpPr>
        <p:spPr>
          <a:xfrm>
            <a:off x="4808984" y="5173390"/>
            <a:ext cx="4968552" cy="703882"/>
          </a:xfrm>
          <a:prstGeom prst="rect">
            <a:avLst/>
          </a:prstGeom>
        </p:spPr>
        <p:txBody>
          <a:bodyPr lIns="107287" tIns="53643" rIns="107287" bIns="53643"/>
          <a:lstStyle>
            <a:lvl1pPr marL="402325" indent="-402325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871703" indent="-335270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341082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877515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413947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950380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4"/>
              </a:buBlip>
            </a:pPr>
            <a:r>
              <a:rPr lang="ja-JP" altLang="en-US" sz="1800" u="sng" dirty="0" smtClean="0">
                <a:solidFill>
                  <a:srgbClr val="F69BB7"/>
                </a:solidFill>
              </a:rPr>
              <a:t>顔検出矩形は描画されます。</a:t>
            </a:r>
            <a:endParaRPr lang="en-US" altLang="ja-JP" sz="1800" u="sng" dirty="0" smtClean="0">
              <a:solidFill>
                <a:srgbClr val="F69BB7"/>
              </a:solidFill>
            </a:endParaRPr>
          </a:p>
          <a:p>
            <a:pPr>
              <a:buFont typeface="Arial" panose="020B0604020202020204" pitchFamily="34" charset="0"/>
              <a:buBlip>
                <a:blip r:embed="rId4"/>
              </a:buBlip>
            </a:pPr>
            <a:r>
              <a:rPr lang="ja-JP" altLang="en-US" sz="1800" u="sng" dirty="0">
                <a:solidFill>
                  <a:srgbClr val="F69BB7"/>
                </a:solidFill>
              </a:rPr>
              <a:t>推定機能</a:t>
            </a:r>
            <a:r>
              <a:rPr lang="ja-JP" altLang="en-US" sz="1800" u="sng" dirty="0" smtClean="0">
                <a:solidFill>
                  <a:srgbClr val="F69BB7"/>
                </a:solidFill>
              </a:rPr>
              <a:t>はテキストベースで表示されます。</a:t>
            </a:r>
            <a:endParaRPr lang="en-US" altLang="ja-JP" sz="1800" u="sng" dirty="0">
              <a:solidFill>
                <a:srgbClr val="F69B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ja-JP" altLang="en-US" sz="2400" dirty="0" smtClean="0"/>
              <a:t>「認証登録」</a:t>
            </a:r>
            <a:r>
              <a:rPr lang="ja-JP" altLang="en-US" sz="2400" dirty="0"/>
              <a:t>を実行する</a:t>
            </a:r>
            <a:r>
              <a:rPr lang="ja-JP" altLang="en-US" sz="2400" dirty="0" smtClean="0"/>
              <a:t>と、顔認証のアルバムを登録します。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※</a:t>
            </a:r>
            <a:r>
              <a:rPr lang="ja-JP" altLang="en-US" sz="2400" dirty="0" smtClean="0"/>
              <a:t>ただし、カメラ内に人物が一人しか写っていない時のみ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認証登録の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4016896" y="3971975"/>
            <a:ext cx="816124" cy="261996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8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76" y="2709200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2" y="2715394"/>
            <a:ext cx="448224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4"/>
              </a:buBlip>
            </a:pPr>
            <a:r>
              <a:rPr lang="ja-JP" altLang="en-US" sz="2400" dirty="0" smtClean="0"/>
              <a:t>「認証登録」</a:t>
            </a:r>
            <a:r>
              <a:rPr lang="ja-JP" altLang="en-US" sz="2400" dirty="0" smtClean="0"/>
              <a:t>済みの時に</a:t>
            </a:r>
            <a:r>
              <a:rPr lang="ja-JP" altLang="en-US" sz="2400" dirty="0" smtClean="0"/>
              <a:t>「</a:t>
            </a:r>
            <a:r>
              <a:rPr lang="en-US" altLang="ja-JP" sz="2400" dirty="0" smtClean="0"/>
              <a:t>Start</a:t>
            </a:r>
            <a:r>
              <a:rPr lang="ja-JP" altLang="en-US" sz="2400" dirty="0" smtClean="0"/>
              <a:t>」</a:t>
            </a:r>
            <a:r>
              <a:rPr lang="ja-JP" altLang="en-US" sz="2400" dirty="0" smtClean="0"/>
              <a:t>を実行すると、顔認証結果が出力されます。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Start</a:t>
            </a:r>
            <a:r>
              <a:rPr lang="ja-JP" altLang="en-US" dirty="0" smtClean="0"/>
              <a:t>の</a:t>
            </a:r>
            <a:r>
              <a:rPr lang="ja-JP" altLang="en-US" dirty="0"/>
              <a:t>実行</a:t>
            </a:r>
            <a:endParaRPr kumimoji="1" lang="ja-JP" altLang="en-US" dirty="0"/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>
          <a:xfrm>
            <a:off x="341759" y="5317406"/>
            <a:ext cx="4968552" cy="703882"/>
          </a:xfrm>
          <a:prstGeom prst="rect">
            <a:avLst/>
          </a:prstGeom>
        </p:spPr>
        <p:txBody>
          <a:bodyPr lIns="107287" tIns="53643" rIns="107287" bIns="53643"/>
          <a:lstStyle>
            <a:lvl1pPr marL="402325" indent="-402325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871703" indent="-335270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1341082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877515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2413947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3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2950380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4"/>
              </a:buBlip>
            </a:pPr>
            <a:r>
              <a:rPr lang="ja-JP" altLang="en-US" sz="1800" u="sng" dirty="0" smtClean="0">
                <a:solidFill>
                  <a:srgbClr val="F69BB7"/>
                </a:solidFill>
              </a:rPr>
              <a:t>顔認証を処理したい場合は、検出タイプに顔認証のチェックを付けて下さい。</a:t>
            </a:r>
            <a:endParaRPr lang="en-US" altLang="ja-JP" sz="1800" u="sng" dirty="0">
              <a:solidFill>
                <a:srgbClr val="F69BB7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553400" y="4111384"/>
            <a:ext cx="576064" cy="470024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ja-JP" sz="2400" dirty="0"/>
              <a:t>HVC-C2W(B5T-003001)</a:t>
            </a:r>
          </a:p>
          <a:p>
            <a:pPr>
              <a:buBlip>
                <a:blip r:embed="rId2"/>
              </a:buBlip>
            </a:pPr>
            <a:r>
              <a:rPr lang="en-US" altLang="ja-JP" sz="2400" dirty="0"/>
              <a:t>API</a:t>
            </a:r>
            <a:r>
              <a:rPr lang="ja-JP" altLang="en-US" sz="2400" dirty="0"/>
              <a:t>キー</a:t>
            </a:r>
            <a:r>
              <a:rPr lang="ja-JP" altLang="en-US" sz="2400" dirty="0" smtClean="0"/>
              <a:t>、アプリケーション</a:t>
            </a:r>
            <a:r>
              <a:rPr lang="en-US" altLang="ja-JP" sz="2400" dirty="0" smtClean="0"/>
              <a:t>ID</a:t>
            </a:r>
          </a:p>
          <a:p>
            <a:pPr marL="0" indent="0"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※</a:t>
            </a:r>
            <a:r>
              <a:rPr lang="en-US" altLang="ja-JP" sz="2400" dirty="0" err="1" smtClean="0"/>
              <a:t>SensingEggProject</a:t>
            </a:r>
            <a:r>
              <a:rPr lang="ja-JP" altLang="en-US" sz="2400" dirty="0" smtClean="0"/>
              <a:t>メンバーサイト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内の「</a:t>
            </a:r>
            <a:r>
              <a:rPr lang="en-US" altLang="ja-JP" sz="2400" dirty="0" smtClean="0"/>
              <a:t>API</a:t>
            </a:r>
            <a:r>
              <a:rPr lang="ja-JP" altLang="en-US" sz="2400" dirty="0"/>
              <a:t>キー申請</a:t>
            </a:r>
            <a:r>
              <a:rPr lang="ja-JP" altLang="en-US" sz="2400" dirty="0" smtClean="0"/>
              <a:t>フォーム」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 </a:t>
            </a:r>
            <a:r>
              <a:rPr lang="ja-JP" altLang="en-US" sz="2400" dirty="0" smtClean="0"/>
              <a:t>よりご申請ください。</a:t>
            </a:r>
            <a:endParaRPr lang="en-US" altLang="ja-JP" sz="2400" dirty="0"/>
          </a:p>
          <a:p>
            <a:pPr>
              <a:buBlip>
                <a:blip r:embed="rId2"/>
              </a:buBlip>
            </a:pPr>
            <a:r>
              <a:rPr lang="en-US" altLang="ja-JP" sz="2400" dirty="0" smtClean="0"/>
              <a:t>iOS</a:t>
            </a:r>
            <a:r>
              <a:rPr lang="ja-JP" altLang="en-US" sz="2400" dirty="0" smtClean="0"/>
              <a:t>端末</a:t>
            </a:r>
            <a:endParaRPr lang="en-US" altLang="ja-JP" sz="2400" dirty="0"/>
          </a:p>
          <a:p>
            <a:pPr>
              <a:buBlip>
                <a:blip r:embed="rId2"/>
              </a:buBlip>
            </a:pPr>
            <a:r>
              <a:rPr lang="en-US" altLang="ja-JP" sz="2400" dirty="0" smtClean="0"/>
              <a:t>iOS</a:t>
            </a:r>
            <a:r>
              <a:rPr lang="ja-JP" altLang="en-US" sz="2400" dirty="0" smtClean="0"/>
              <a:t>プログラム</a:t>
            </a:r>
            <a:r>
              <a:rPr lang="ja-JP" altLang="en-US" sz="2400" dirty="0"/>
              <a:t>をビルド可能な</a:t>
            </a:r>
            <a:r>
              <a:rPr lang="ja-JP" altLang="en-US" sz="2400" dirty="0" smtClean="0"/>
              <a:t>環境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Xcode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pPr>
              <a:buBlip>
                <a:blip r:embed="rId2"/>
              </a:buBlip>
            </a:pP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3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改定履歴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55593"/>
              </p:ext>
            </p:extLst>
          </p:nvPr>
        </p:nvGraphicFramePr>
        <p:xfrm>
          <a:off x="632520" y="1247160"/>
          <a:ext cx="844598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3705"/>
                <a:gridCol w="627380"/>
                <a:gridCol w="3956535"/>
                <a:gridCol w="719455"/>
                <a:gridCol w="719455"/>
                <a:gridCol w="71945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日付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B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Rev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B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内容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B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作成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B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照査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B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認可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B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2015/12/10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First</a:t>
                      </a:r>
                      <a:r>
                        <a:rPr kumimoji="1" lang="en-US" altLang="ja-JP" sz="1800" baseline="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release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田中</a:t>
                      </a:r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800" dirty="0" smtClean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ja-JP" sz="2400" dirty="0" smtClean="0"/>
              <a:t>HVC-C2W</a:t>
            </a:r>
            <a:r>
              <a:rPr lang="ja-JP" altLang="en-US" sz="2400" dirty="0" smtClean="0"/>
              <a:t>用のサンプルコードを</a:t>
            </a:r>
            <a:r>
              <a:rPr lang="en-US" altLang="ja-JP" sz="2400" dirty="0" smtClean="0"/>
              <a:t>PC</a:t>
            </a:r>
            <a:r>
              <a:rPr lang="ja-JP" altLang="en-US" sz="2400" dirty="0" smtClean="0"/>
              <a:t>上の任意のフォルダにダウンロードして下さい。</a:t>
            </a:r>
            <a:endParaRPr lang="en-US" altLang="ja-JP" sz="2400" dirty="0" smtClean="0"/>
          </a:p>
          <a:p>
            <a:pPr>
              <a:buBlip>
                <a:blip r:embed="rId2"/>
              </a:buBlip>
            </a:pPr>
            <a:endParaRPr lang="en-US" altLang="ja-JP" sz="2400" dirty="0"/>
          </a:p>
          <a:p>
            <a:pPr>
              <a:buBlip>
                <a:blip r:embed="rId2"/>
              </a:buBlip>
            </a:pPr>
            <a:r>
              <a:rPr lang="ja-JP" altLang="en-US" sz="2400" dirty="0" smtClean="0"/>
              <a:t>ダウンロード</a:t>
            </a:r>
            <a:r>
              <a:rPr lang="en-US" altLang="ja-JP" sz="2400" dirty="0" smtClean="0"/>
              <a:t>URL</a:t>
            </a:r>
          </a:p>
          <a:p>
            <a:pPr marL="0" indent="0">
              <a:buNone/>
            </a:pPr>
            <a:r>
              <a:rPr lang="ja-JP" altLang="en-US" sz="2000" dirty="0"/>
              <a:t> </a:t>
            </a:r>
            <a:r>
              <a:rPr lang="ja-JP" altLang="en-US" sz="2000" dirty="0" smtClean="0"/>
              <a:t>    </a:t>
            </a:r>
            <a:r>
              <a:rPr lang="en-US" altLang="ja-JP" sz="2000" dirty="0">
                <a:hlinkClick r:id="rId3"/>
              </a:rPr>
              <a:t>https://github.com/OmronSensingEggProject/HVC_C2W_SDK_iOS</a:t>
            </a:r>
            <a:endParaRPr lang="en-US" altLang="ja-JP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サンプルコードの取得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5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0" y="1072800"/>
            <a:ext cx="8493807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サンプルコードの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8103443" y="3395092"/>
            <a:ext cx="1020331" cy="234794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2710800"/>
            <a:ext cx="6120680" cy="127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ja-JP" altLang="en-US" sz="2400" dirty="0" smtClean="0"/>
              <a:t>ダウンロード済みサンプルコード「</a:t>
            </a:r>
            <a:r>
              <a:rPr lang="en-US" altLang="ja-JP" sz="2400" dirty="0" smtClean="0"/>
              <a:t>sample &gt; </a:t>
            </a:r>
            <a:r>
              <a:rPr lang="en-US" altLang="ja-JP" sz="2400" dirty="0" err="1" smtClean="0"/>
              <a:t>StandardD</a:t>
            </a:r>
            <a:r>
              <a:rPr lang="en-US" altLang="ja-JP" sz="2400" dirty="0" err="1" smtClean="0"/>
              <a:t>emo</a:t>
            </a:r>
            <a:r>
              <a:rPr lang="en-US" altLang="ja-JP" sz="2400" dirty="0" smtClean="0"/>
              <a:t> </a:t>
            </a:r>
            <a:r>
              <a:rPr lang="en-US" altLang="ja-JP" sz="2400" dirty="0" smtClean="0"/>
              <a:t>&gt; </a:t>
            </a:r>
            <a:r>
              <a:rPr lang="en-US" altLang="ja-JP" sz="2400" dirty="0" err="1" smtClean="0"/>
              <a:t>StandardDemo.xcodeproj</a:t>
            </a:r>
            <a:r>
              <a:rPr lang="ja-JP" altLang="en-US" sz="2400" dirty="0" smtClean="0"/>
              <a:t>」</a:t>
            </a:r>
            <a:r>
              <a:rPr lang="ja-JP" altLang="en-US" sz="2400" dirty="0" smtClean="0"/>
              <a:t>を選択します。</a:t>
            </a:r>
            <a:endParaRPr lang="en-US" altLang="ja-JP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</a:t>
            </a:r>
            <a:r>
              <a:rPr lang="ja-JP" altLang="en-US" dirty="0" smtClean="0"/>
              <a:t>の選択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130924" y="3064971"/>
            <a:ext cx="2016224" cy="216024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2708920"/>
            <a:ext cx="6556185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StandardDemo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&gt; </a:t>
            </a:r>
            <a:r>
              <a:rPr lang="en-US" altLang="ja-JP" sz="2400" dirty="0" err="1"/>
              <a:t>StandardDemo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&gt; </a:t>
            </a:r>
            <a:r>
              <a:rPr lang="en-US" altLang="ja-JP" sz="2400" dirty="0" smtClean="0"/>
              <a:t>Common </a:t>
            </a:r>
            <a:r>
              <a:rPr lang="en-US" altLang="ja-JP" sz="2400" dirty="0" smtClean="0"/>
              <a:t>&gt; </a:t>
            </a:r>
            <a:r>
              <a:rPr lang="en-US" altLang="ja-JP" sz="2400" dirty="0" err="1" smtClean="0"/>
              <a:t>HVCWebAPIManager.h</a:t>
            </a:r>
            <a:r>
              <a:rPr lang="ja-JP" altLang="en-US" sz="2400" dirty="0" smtClean="0"/>
              <a:t>」</a:t>
            </a:r>
            <a:r>
              <a:rPr lang="ja-JP" altLang="en-US" sz="2400" dirty="0" smtClean="0"/>
              <a:t>ファイルを開いてください。</a:t>
            </a:r>
            <a:endParaRPr lang="en-US" altLang="ja-JP" sz="2400" dirty="0" smtClean="0"/>
          </a:p>
          <a:p>
            <a:pPr>
              <a:buBlip>
                <a:blip r:embed="rId3"/>
              </a:buBlip>
            </a:pPr>
            <a:r>
              <a:rPr lang="ja-JP" altLang="en-US" sz="2400" dirty="0" smtClean="0"/>
              <a:t>配布済み</a:t>
            </a:r>
            <a:r>
              <a:rPr lang="en-US" altLang="ja-JP" sz="2400" dirty="0"/>
              <a:t>API</a:t>
            </a:r>
            <a:r>
              <a:rPr lang="ja-JP" altLang="en-US" sz="2400" dirty="0"/>
              <a:t>キー、アプリケーション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をそれぞれ入力してください。</a:t>
            </a: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キー、アプリケーション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の入力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440356" y="3749922"/>
            <a:ext cx="2556000" cy="216000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2710800"/>
            <a:ext cx="704230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StandardDemo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&gt; </a:t>
            </a:r>
            <a:r>
              <a:rPr lang="en-US" altLang="ja-JP" sz="2400" dirty="0" smtClean="0"/>
              <a:t>General &gt; Identity</a:t>
            </a:r>
            <a:r>
              <a:rPr lang="ja-JP" altLang="en-US" sz="2400" dirty="0" smtClean="0"/>
              <a:t>」を</a:t>
            </a:r>
            <a:r>
              <a:rPr lang="ja-JP" altLang="en-US" sz="2400" dirty="0" smtClean="0"/>
              <a:t>開いてください。</a:t>
            </a:r>
            <a:endParaRPr lang="en-US" altLang="ja-JP" sz="2400" dirty="0" smtClean="0"/>
          </a:p>
          <a:p>
            <a:pPr>
              <a:buBlip>
                <a:blip r:embed="rId3"/>
              </a:buBlip>
            </a:pPr>
            <a:r>
              <a:rPr lang="ja-JP" altLang="en-US" sz="2400" dirty="0" smtClean="0"/>
              <a:t>適切な</a:t>
            </a:r>
            <a:r>
              <a:rPr lang="en-US" altLang="ja-JP" sz="2400" dirty="0" smtClean="0"/>
              <a:t>Bundle Identifier, </a:t>
            </a:r>
            <a:r>
              <a:rPr lang="en-US" altLang="ja-JP" sz="2400" dirty="0" err="1" smtClean="0"/>
              <a:t>Tearm</a:t>
            </a:r>
            <a:r>
              <a:rPr lang="en-US" altLang="ja-JP" sz="2400" dirty="0" smtClean="0"/>
              <a:t>, Provisioning Profile</a:t>
            </a:r>
            <a:r>
              <a:rPr lang="ja-JP" altLang="en-US" sz="2400" dirty="0" smtClean="0"/>
              <a:t>に変更して下さい。</a:t>
            </a: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の</a:t>
            </a:r>
            <a:r>
              <a:rPr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302387" y="3385567"/>
            <a:ext cx="3229456" cy="1152128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1988840"/>
            <a:ext cx="704230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ja-JP" sz="2400" dirty="0" smtClean="0"/>
              <a:t>iOS</a:t>
            </a:r>
            <a:r>
              <a:rPr lang="ja-JP" altLang="en-US" sz="2400" dirty="0" smtClean="0"/>
              <a:t>端末が認識していることを確認し、ビルド実行して下さい。</a:t>
            </a:r>
            <a:endParaRPr lang="en-US" altLang="ja-JP" sz="24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APK</a:t>
            </a:r>
            <a:r>
              <a:rPr lang="ja-JP" altLang="en-US" dirty="0" smtClean="0"/>
              <a:t>ファイルの生成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44688" y="1991867"/>
            <a:ext cx="1296144" cy="216000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525191" y="1988840"/>
            <a:ext cx="288032" cy="216000"/>
          </a:xfrm>
          <a:prstGeom prst="roundRect">
            <a:avLst/>
          </a:prstGeom>
          <a:noFill/>
          <a:ln w="57150">
            <a:solidFill>
              <a:srgbClr val="F69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2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95300" y="980729"/>
            <a:ext cx="8915400" cy="514543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ja-JP" altLang="en-US" sz="2400" dirty="0" smtClean="0"/>
              <a:t>インストールしたアプリケーションを実行して下さい。</a:t>
            </a:r>
            <a:endParaRPr lang="en-US" altLang="ja-JP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アプリケーションの実行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00" y="1988840"/>
            <a:ext cx="7043520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537</Words>
  <Application>Microsoft Office PowerPoint</Application>
  <PresentationFormat>A4 210 x 297 mm</PresentationFormat>
  <Paragraphs>76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​​テーマ</vt:lpstr>
      <vt:lpstr>サンプルコード(iOS)</vt:lpstr>
      <vt:lpstr>準備物</vt:lpstr>
      <vt:lpstr>サンプルコードの取得</vt:lpstr>
      <vt:lpstr>サンプルコードのダウンロード</vt:lpstr>
      <vt:lpstr>プロジェクトの選択</vt:lpstr>
      <vt:lpstr>APIキー、アプリケーションIDの入力</vt:lpstr>
      <vt:lpstr>の入力</vt:lpstr>
      <vt:lpstr>APKファイルの生成</vt:lpstr>
      <vt:lpstr>アプリケーションの実行</vt:lpstr>
      <vt:lpstr>新規登録/ログインの実行</vt:lpstr>
      <vt:lpstr>カメラ接続の実行</vt:lpstr>
      <vt:lpstr>カメラ選択の実行</vt:lpstr>
      <vt:lpstr>CONNECTの実行</vt:lpstr>
      <vt:lpstr>設定の実行</vt:lpstr>
      <vt:lpstr>検出パラメータの設定</vt:lpstr>
      <vt:lpstr>検出タイプの設定</vt:lpstr>
      <vt:lpstr>Startの実行</vt:lpstr>
      <vt:lpstr>認証登録の実行</vt:lpstr>
      <vt:lpstr>Startの実行</vt:lpstr>
      <vt:lpstr>改定履歴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オムロン</dc:creator>
  <cp:lastModifiedBy>omron</cp:lastModifiedBy>
  <cp:revision>74</cp:revision>
  <dcterms:created xsi:type="dcterms:W3CDTF">2015-12-04T07:48:34Z</dcterms:created>
  <dcterms:modified xsi:type="dcterms:W3CDTF">2015-12-10T03:05:59Z</dcterms:modified>
</cp:coreProperties>
</file>