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86"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393472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1052C8-E361-4E55-A7EA-2B6BFF99F45F}"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202484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209499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487396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3744053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1052C8-E361-4E55-A7EA-2B6BFF99F45F}"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1397143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1052C8-E361-4E55-A7EA-2B6BFF99F45F}" type="datetimeFigureOut">
              <a:rPr lang="en-IN" smtClean="0"/>
              <a:t>02-04-2022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2218368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66607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426111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294109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1052C8-E361-4E55-A7EA-2B6BFF99F45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415180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052C8-E361-4E55-A7EA-2B6BFF99F45F}"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79384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052C8-E361-4E55-A7EA-2B6BFF99F45F}"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62057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1052C8-E361-4E55-A7EA-2B6BFF99F45F}"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388877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052C8-E361-4E55-A7EA-2B6BFF99F45F}" type="datetimeFigureOut">
              <a:rPr lang="en-IN" smtClean="0"/>
              <a:t>02-04-2022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415604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1052C8-E361-4E55-A7EA-2B6BFF99F45F}"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257650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1052C8-E361-4E55-A7EA-2B6BFF99F45F}"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411EA9-EC07-474F-A0E6-852C6A547CB7}" type="slidenum">
              <a:rPr lang="en-IN" smtClean="0"/>
              <a:t>‹#›</a:t>
            </a:fld>
            <a:endParaRPr lang="en-IN"/>
          </a:p>
        </p:txBody>
      </p:sp>
    </p:spTree>
    <p:extLst>
      <p:ext uri="{BB962C8B-B14F-4D97-AF65-F5344CB8AC3E}">
        <p14:creationId xmlns:p14="http://schemas.microsoft.com/office/powerpoint/2010/main" val="265129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71052C8-E361-4E55-A7EA-2B6BFF99F45F}" type="datetimeFigureOut">
              <a:rPr lang="en-IN" smtClean="0"/>
              <a:t>02-04-2022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411EA9-EC07-474F-A0E6-852C6A547CB7}" type="slidenum">
              <a:rPr lang="en-IN" smtClean="0"/>
              <a:t>‹#›</a:t>
            </a:fld>
            <a:endParaRPr lang="en-IN"/>
          </a:p>
        </p:txBody>
      </p:sp>
    </p:spTree>
    <p:extLst>
      <p:ext uri="{BB962C8B-B14F-4D97-AF65-F5344CB8AC3E}">
        <p14:creationId xmlns:p14="http://schemas.microsoft.com/office/powerpoint/2010/main" val="27296730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FF7C-2932-49C9-8732-A9B6920D1D05}"/>
              </a:ext>
            </a:extLst>
          </p:cNvPr>
          <p:cNvSpPr>
            <a:spLocks noGrp="1"/>
          </p:cNvSpPr>
          <p:nvPr>
            <p:ph type="ctrTitle"/>
          </p:nvPr>
        </p:nvSpPr>
        <p:spPr/>
        <p:txBody>
          <a:bodyPr/>
          <a:lstStyle/>
          <a:p>
            <a:r>
              <a:rPr lang="en-US" dirty="0"/>
              <a:t>No/Low Code Development (LCD)</a:t>
            </a:r>
            <a:endParaRPr lang="en-IN" dirty="0"/>
          </a:p>
        </p:txBody>
      </p:sp>
      <p:sp>
        <p:nvSpPr>
          <p:cNvPr id="3" name="Subtitle 2">
            <a:extLst>
              <a:ext uri="{FF2B5EF4-FFF2-40B4-BE49-F238E27FC236}">
                <a16:creationId xmlns:a16="http://schemas.microsoft.com/office/drawing/2014/main" id="{1B2122BB-C3B5-4A0A-A2BC-029C66AE7A73}"/>
              </a:ext>
            </a:extLst>
          </p:cNvPr>
          <p:cNvSpPr>
            <a:spLocks noGrp="1"/>
          </p:cNvSpPr>
          <p:nvPr>
            <p:ph type="subTitle" idx="1"/>
          </p:nvPr>
        </p:nvSpPr>
        <p:spPr/>
        <p:txBody>
          <a:bodyPr/>
          <a:lstStyle/>
          <a:p>
            <a:r>
              <a:rPr lang="en-US" sz="1050" dirty="0"/>
              <a:t>By</a:t>
            </a:r>
            <a:r>
              <a:rPr lang="en-US" dirty="0"/>
              <a:t> DARSHAN A Nariya </a:t>
            </a:r>
            <a:r>
              <a:rPr lang="en-IN" sz="1050" dirty="0">
                <a:latin typeface="Calibri" panose="020F0502020204030204" pitchFamily="34" charset="0"/>
                <a:ea typeface="Calibri" panose="020F0502020204030204" pitchFamily="34" charset="0"/>
                <a:cs typeface="Shruti" panose="020B0502040204020203" pitchFamily="34" charset="0"/>
              </a:rPr>
              <a:t>(</a:t>
            </a:r>
            <a:r>
              <a:rPr lang="en-IN" sz="1050" dirty="0">
                <a:latin typeface="Calibri" panose="020F0502020204030204" pitchFamily="34" charset="0"/>
                <a:ea typeface="Calibri" panose="020F0502020204030204" pitchFamily="34" charset="0"/>
                <a:cs typeface="Times New Roman" panose="02020603050405020304" pitchFamily="18" charset="0"/>
              </a:rPr>
              <a:t>E19110403000110036</a:t>
            </a:r>
            <a:r>
              <a:rPr lang="en-IN" sz="1050" dirty="0">
                <a:latin typeface="Calibri" panose="020F0502020204030204" pitchFamily="34" charset="0"/>
                <a:ea typeface="Calibri" panose="020F0502020204030204" pitchFamily="34" charset="0"/>
                <a:cs typeface="Shruti" panose="020B0502040204020203" pitchFamily="34" charset="0"/>
              </a:rPr>
              <a:t>)</a:t>
            </a:r>
          </a:p>
          <a:p>
            <a:endParaRPr lang="en-IN" dirty="0"/>
          </a:p>
        </p:txBody>
      </p:sp>
    </p:spTree>
    <p:extLst>
      <p:ext uri="{BB962C8B-B14F-4D97-AF65-F5344CB8AC3E}">
        <p14:creationId xmlns:p14="http://schemas.microsoft.com/office/powerpoint/2010/main" val="258727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D366-C6D7-401C-8A33-1505E4670237}"/>
              </a:ext>
            </a:extLst>
          </p:cNvPr>
          <p:cNvSpPr>
            <a:spLocks noGrp="1"/>
          </p:cNvSpPr>
          <p:nvPr>
            <p:ph type="title"/>
          </p:nvPr>
        </p:nvSpPr>
        <p:spPr/>
        <p:txBody>
          <a:bodyPr/>
          <a:lstStyle/>
          <a:p>
            <a:r>
              <a:rPr lang="en-US" dirty="0"/>
              <a:t>What is LCD?</a:t>
            </a:r>
            <a:endParaRPr lang="en-IN" dirty="0"/>
          </a:p>
        </p:txBody>
      </p:sp>
      <p:sp>
        <p:nvSpPr>
          <p:cNvPr id="3" name="Content Placeholder 2">
            <a:extLst>
              <a:ext uri="{FF2B5EF4-FFF2-40B4-BE49-F238E27FC236}">
                <a16:creationId xmlns:a16="http://schemas.microsoft.com/office/drawing/2014/main" id="{63584E4B-77E4-4332-B879-2855D10ADD28}"/>
              </a:ext>
            </a:extLst>
          </p:cNvPr>
          <p:cNvSpPr>
            <a:spLocks noGrp="1"/>
          </p:cNvSpPr>
          <p:nvPr>
            <p:ph idx="1"/>
          </p:nvPr>
        </p:nvSpPr>
        <p:spPr/>
        <p:txBody>
          <a:bodyPr>
            <a:normAutofit/>
          </a:bodyPr>
          <a:lstStyle/>
          <a:p>
            <a:pPr algn="just"/>
            <a:r>
              <a:rPr lang="en-US" sz="2400" dirty="0"/>
              <a:t>No-code implies that no hand-coding is necessary.</a:t>
            </a:r>
          </a:p>
          <a:p>
            <a:pPr algn="just"/>
            <a:r>
              <a:rPr lang="en-US" sz="2400" dirty="0"/>
              <a:t>Low-code implies use of elements that decrease amount of manual coding.</a:t>
            </a:r>
          </a:p>
          <a:p>
            <a:pPr algn="just"/>
            <a:r>
              <a:rPr lang="en-IN" sz="2400" dirty="0"/>
              <a:t>No clear understanding of LCD and its practices.</a:t>
            </a:r>
          </a:p>
          <a:p>
            <a:pPr algn="just"/>
            <a:r>
              <a:rPr lang="en-US" sz="2400" dirty="0"/>
              <a:t>most developers tend to use low-code</a:t>
            </a:r>
            <a:r>
              <a:rPr lang="en-IN" sz="2400" dirty="0"/>
              <a:t>, </a:t>
            </a:r>
            <a:r>
              <a:rPr lang="en-US" sz="2400" dirty="0"/>
              <a:t>drag and drop comes second, followed closely by visual programming.</a:t>
            </a:r>
            <a:endParaRPr lang="en-IN" sz="2400" dirty="0"/>
          </a:p>
        </p:txBody>
      </p:sp>
    </p:spTree>
    <p:extLst>
      <p:ext uri="{BB962C8B-B14F-4D97-AF65-F5344CB8AC3E}">
        <p14:creationId xmlns:p14="http://schemas.microsoft.com/office/powerpoint/2010/main" val="385534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9744-FEED-44C0-86A5-5FD26CD7CAF6}"/>
              </a:ext>
            </a:extLst>
          </p:cNvPr>
          <p:cNvSpPr>
            <a:spLocks noGrp="1"/>
          </p:cNvSpPr>
          <p:nvPr>
            <p:ph type="title"/>
          </p:nvPr>
        </p:nvSpPr>
        <p:spPr/>
        <p:txBody>
          <a:bodyPr/>
          <a:lstStyle/>
          <a:p>
            <a:r>
              <a:rPr lang="en-US" dirty="0"/>
              <a:t>Why LCD?</a:t>
            </a:r>
            <a:endParaRPr lang="en-IN" dirty="0"/>
          </a:p>
        </p:txBody>
      </p:sp>
      <p:sp>
        <p:nvSpPr>
          <p:cNvPr id="3" name="Content Placeholder 2">
            <a:extLst>
              <a:ext uri="{FF2B5EF4-FFF2-40B4-BE49-F238E27FC236}">
                <a16:creationId xmlns:a16="http://schemas.microsoft.com/office/drawing/2014/main" id="{5A759E56-8F1B-4AEF-9046-D5C154DB7129}"/>
              </a:ext>
            </a:extLst>
          </p:cNvPr>
          <p:cNvSpPr>
            <a:spLocks noGrp="1"/>
          </p:cNvSpPr>
          <p:nvPr>
            <p:ph idx="1"/>
          </p:nvPr>
        </p:nvSpPr>
        <p:spPr/>
        <p:txBody>
          <a:bodyPr/>
          <a:lstStyle/>
          <a:p>
            <a:pPr algn="just"/>
            <a:r>
              <a:rPr lang="en-US" dirty="0"/>
              <a:t>With the growth of the Internet and the wave of digitalization</a:t>
            </a:r>
            <a:r>
              <a:rPr lang="en-IN" dirty="0"/>
              <a:t>, there is a</a:t>
            </a:r>
            <a:r>
              <a:rPr lang="en-US" dirty="0"/>
              <a:t> growing need for enterprises to make quick and resilient responses to changing market requirements.</a:t>
            </a:r>
          </a:p>
          <a:p>
            <a:pPr algn="just"/>
            <a:r>
              <a:rPr lang="en-IN" dirty="0"/>
              <a:t>According to</a:t>
            </a:r>
            <a:r>
              <a:rPr lang="en-US" dirty="0"/>
              <a:t> Gartner, the demand for information systems will increase five times faster than the ability to provide them by IT departments, recruiting software engineers has become increasingly difficult as demand is high and supply is low.</a:t>
            </a:r>
          </a:p>
          <a:p>
            <a:pPr algn="just"/>
            <a:r>
              <a:rPr lang="en-US" dirty="0"/>
              <a:t>to solve the problems above companies are looking for quicker and cheaper ways to meet their software needs. In response LCD platforms have emerged with the promise that organizations can hire business professionals with no coding experience to build applications. </a:t>
            </a:r>
          </a:p>
        </p:txBody>
      </p:sp>
    </p:spTree>
    <p:extLst>
      <p:ext uri="{BB962C8B-B14F-4D97-AF65-F5344CB8AC3E}">
        <p14:creationId xmlns:p14="http://schemas.microsoft.com/office/powerpoint/2010/main" val="336160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C996-CFE8-4369-A1BD-3545DD43654D}"/>
              </a:ext>
            </a:extLst>
          </p:cNvPr>
          <p:cNvSpPr>
            <a:spLocks noGrp="1"/>
          </p:cNvSpPr>
          <p:nvPr>
            <p:ph type="title"/>
          </p:nvPr>
        </p:nvSpPr>
        <p:spPr/>
        <p:txBody>
          <a:bodyPr/>
          <a:lstStyle/>
          <a:p>
            <a:r>
              <a:rPr lang="en-US" dirty="0"/>
              <a:t>Goal of LCD</a:t>
            </a:r>
            <a:endParaRPr lang="en-IN" dirty="0"/>
          </a:p>
        </p:txBody>
      </p:sp>
      <p:sp>
        <p:nvSpPr>
          <p:cNvPr id="3" name="Content Placeholder 2">
            <a:extLst>
              <a:ext uri="{FF2B5EF4-FFF2-40B4-BE49-F238E27FC236}">
                <a16:creationId xmlns:a16="http://schemas.microsoft.com/office/drawing/2014/main" id="{37EE34DB-09B9-46CF-B99D-6A294B9113E6}"/>
              </a:ext>
            </a:extLst>
          </p:cNvPr>
          <p:cNvSpPr>
            <a:spLocks noGrp="1"/>
          </p:cNvSpPr>
          <p:nvPr>
            <p:ph idx="1"/>
          </p:nvPr>
        </p:nvSpPr>
        <p:spPr/>
        <p:txBody>
          <a:bodyPr>
            <a:normAutofit/>
          </a:bodyPr>
          <a:lstStyle/>
          <a:p>
            <a:pPr algn="just"/>
            <a:r>
              <a:rPr lang="en-US" sz="2400" dirty="0"/>
              <a:t>The main goal of LCD as it suggests is to make development require less coding or less coding experience.</a:t>
            </a:r>
            <a:endParaRPr lang="en-IN" sz="2400" dirty="0"/>
          </a:p>
          <a:p>
            <a:pPr algn="just"/>
            <a:r>
              <a:rPr lang="en-US" sz="2400" dirty="0"/>
              <a:t>Enable to quickly assemble new processes and build applications without having to research, write, and test new scripts.</a:t>
            </a:r>
            <a:endParaRPr lang="en-IN" sz="2400" dirty="0"/>
          </a:p>
          <a:p>
            <a:pPr algn="just"/>
            <a:endParaRPr lang="en-US" sz="2400" dirty="0"/>
          </a:p>
        </p:txBody>
      </p:sp>
    </p:spTree>
    <p:extLst>
      <p:ext uri="{BB962C8B-B14F-4D97-AF65-F5344CB8AC3E}">
        <p14:creationId xmlns:p14="http://schemas.microsoft.com/office/powerpoint/2010/main" val="133081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D7FC-56E5-47DD-9F68-2231EA6BC193}"/>
              </a:ext>
            </a:extLst>
          </p:cNvPr>
          <p:cNvSpPr>
            <a:spLocks noGrp="1"/>
          </p:cNvSpPr>
          <p:nvPr>
            <p:ph type="title"/>
          </p:nvPr>
        </p:nvSpPr>
        <p:spPr/>
        <p:txBody>
          <a:bodyPr/>
          <a:lstStyle/>
          <a:p>
            <a:r>
              <a:rPr lang="en-US" dirty="0"/>
              <a:t>History of LCD</a:t>
            </a:r>
            <a:endParaRPr lang="en-IN" dirty="0"/>
          </a:p>
        </p:txBody>
      </p:sp>
      <p:sp>
        <p:nvSpPr>
          <p:cNvPr id="3" name="Content Placeholder 2">
            <a:extLst>
              <a:ext uri="{FF2B5EF4-FFF2-40B4-BE49-F238E27FC236}">
                <a16:creationId xmlns:a16="http://schemas.microsoft.com/office/drawing/2014/main" id="{57684C83-2CE0-4521-AE0D-C72512F4CCFC}"/>
              </a:ext>
            </a:extLst>
          </p:cNvPr>
          <p:cNvSpPr>
            <a:spLocks noGrp="1"/>
          </p:cNvSpPr>
          <p:nvPr>
            <p:ph idx="1"/>
          </p:nvPr>
        </p:nvSpPr>
        <p:spPr/>
        <p:txBody>
          <a:bodyPr/>
          <a:lstStyle/>
          <a:p>
            <a:pPr algn="just"/>
            <a:r>
              <a:rPr lang="en-US" dirty="0"/>
              <a:t>While the term “Low code development” is relatively new, the actual method it works is not that new.</a:t>
            </a:r>
            <a:endParaRPr lang="en-IN" dirty="0"/>
          </a:p>
        </p:txBody>
      </p:sp>
    </p:spTree>
    <p:extLst>
      <p:ext uri="{BB962C8B-B14F-4D97-AF65-F5344CB8AC3E}">
        <p14:creationId xmlns:p14="http://schemas.microsoft.com/office/powerpoint/2010/main" val="472179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251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Candara</vt:lpstr>
      <vt:lpstr>Wingdings 3</vt:lpstr>
      <vt:lpstr>Ion Boardroom</vt:lpstr>
      <vt:lpstr>No/Low Code Development (LCD)</vt:lpstr>
      <vt:lpstr>What is LCD?</vt:lpstr>
      <vt:lpstr>Why LCD?</vt:lpstr>
      <vt:lpstr>Goal of LCD</vt:lpstr>
      <vt:lpstr>History of LCD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Nariya</dc:creator>
  <cp:lastModifiedBy>Darshan Nariya</cp:lastModifiedBy>
  <cp:revision>16</cp:revision>
  <dcterms:created xsi:type="dcterms:W3CDTF">2022-04-02T13:48:27Z</dcterms:created>
  <dcterms:modified xsi:type="dcterms:W3CDTF">2022-04-02T14:59:16Z</dcterms:modified>
</cp:coreProperties>
</file>