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4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6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9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17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5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7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8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8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C5D2A7E-7DEB-4B43-877F-7D7CF71F41CF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E728D34-018B-40EA-B5AE-2B91B4CA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7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A1FE-69CA-48A6-A17E-967625A97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DG-estate</a:t>
            </a:r>
            <a:br>
              <a:rPr lang="en-US" dirty="0"/>
            </a:br>
            <a:r>
              <a:rPr lang="en-US" sz="3600" dirty="0"/>
              <a:t>(real-estate Website)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6F3AC-390F-44BB-915E-FDB8D9620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By</a:t>
            </a:r>
            <a:r>
              <a:rPr lang="en-US" sz="3600" dirty="0"/>
              <a:t> Darshan A Nariya </a:t>
            </a:r>
            <a:r>
              <a:rPr lang="en-US" dirty="0"/>
              <a:t>seat no: 2019031804</a:t>
            </a:r>
            <a:r>
              <a:rPr lang="en-US" sz="3600" dirty="0"/>
              <a:t>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(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E19110403000110036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D1CB-CF2E-4940-966C-46319C3F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C095-30D8-40F6-9CCF-70498E07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is super user of this website who has access to all the features and functionalities available on the website. User with type ‘R’ is considered Root. </a:t>
            </a:r>
          </a:p>
          <a:p>
            <a:r>
              <a:rPr lang="en-US" dirty="0"/>
              <a:t>Root can Delete Category/City/Facility/Property/User.</a:t>
            </a:r>
          </a:p>
          <a:p>
            <a:r>
              <a:rPr lang="en-US" dirty="0"/>
              <a:t>Root can modify Page content from CMS menu which is only accessible by type ‘R’ User or Root user.</a:t>
            </a:r>
          </a:p>
          <a:p>
            <a:r>
              <a:rPr lang="en-US" dirty="0"/>
              <a:t>Root can change site title, logo, and contact details from Site Settings option.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1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DE8B-ED3E-417A-A92E-A5AE9378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level DFD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AF1D56-A8D2-410F-9558-8F84E062F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986" y="2205213"/>
            <a:ext cx="8385946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2460-13AD-47F7-9EB0-423EF24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profile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5F5FC2-5D56-450B-B6ED-ADEFE8680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079481"/>
              </p:ext>
            </p:extLst>
          </p:nvPr>
        </p:nvGraphicFramePr>
        <p:xfrm>
          <a:off x="1203325" y="2011362"/>
          <a:ext cx="9783762" cy="448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1881">
                  <a:extLst>
                    <a:ext uri="{9D8B030D-6E8A-4147-A177-3AD203B41FA5}">
                      <a16:colId xmlns:a16="http://schemas.microsoft.com/office/drawing/2014/main" val="18223465"/>
                    </a:ext>
                  </a:extLst>
                </a:gridCol>
                <a:gridCol w="4891881">
                  <a:extLst>
                    <a:ext uri="{9D8B030D-6E8A-4147-A177-3AD203B41FA5}">
                      <a16:colId xmlns:a16="http://schemas.microsoft.com/office/drawing/2014/main" val="117236203"/>
                    </a:ext>
                  </a:extLst>
                </a:gridCol>
              </a:tblGrid>
              <a:tr h="452205">
                <a:tc>
                  <a:txBody>
                    <a:bodyPr/>
                    <a:lstStyle/>
                    <a:p>
                      <a:r>
                        <a:rPr lang="en-US" sz="2000" b="1" dirty="0"/>
                        <a:t>Title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DG-Estate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35685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Organization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KG-</a:t>
                      </a:r>
                      <a:r>
                        <a:rPr lang="en-US" sz="2400" dirty="0" err="1"/>
                        <a:t>Krunch</a:t>
                      </a:r>
                      <a:r>
                        <a:rPr lang="en-US" sz="2400" dirty="0"/>
                        <a:t> Solutions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28519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Category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Local Property listing Website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39552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Duration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Months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6612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Front-end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Blade (Laravel Framework)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93970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Back-end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Laravel Framework(PHP) + MySQL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78726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Guide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Drashti</a:t>
                      </a:r>
                      <a:r>
                        <a:rPr lang="en-US" sz="2400" dirty="0"/>
                        <a:t> Bhatt (Internal Guide)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53769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Submitted by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Darshan A Nariya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5345"/>
                  </a:ext>
                </a:extLst>
              </a:tr>
              <a:tr h="452205">
                <a:tc>
                  <a:txBody>
                    <a:bodyPr/>
                    <a:lstStyle/>
                    <a:p>
                      <a:r>
                        <a:rPr lang="en-US" sz="2400" b="1" dirty="0"/>
                        <a:t>Submitted to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Vidhyadeep</a:t>
                      </a:r>
                      <a:r>
                        <a:rPr lang="en-US" sz="2400" dirty="0"/>
                        <a:t> Institute of Computer &amp; Information Technology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2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41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28D5-857F-408C-BD01-A2D001C6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project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075F-2BFB-4C72-9B70-48852A0F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821" y="1966736"/>
            <a:ext cx="3291840" cy="743094"/>
          </a:xfrm>
        </p:spPr>
        <p:txBody>
          <a:bodyPr/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1F78A-A996-4763-8082-35EC67194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2821" y="2709832"/>
            <a:ext cx="3291840" cy="3566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Enable to surf all listed properties. </a:t>
            </a:r>
          </a:p>
          <a:p>
            <a:r>
              <a:rPr lang="en-US" dirty="0"/>
              <a:t>Surf properties without the need of creating account. </a:t>
            </a:r>
          </a:p>
          <a:p>
            <a:r>
              <a:rPr lang="en-US" dirty="0"/>
              <a:t>Filter properties by category, city, and search by property title.</a:t>
            </a:r>
          </a:p>
          <a:p>
            <a:r>
              <a:rPr lang="en-US" dirty="0"/>
              <a:t>Create account and manage their profile, save properties, review properties, and change their password.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A38608-65EF-4EF0-BED3-F760B97B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409" y="1966736"/>
            <a:ext cx="3291840" cy="743094"/>
          </a:xfrm>
        </p:spPr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4B8A06-C08E-44EE-B32F-2A8EB1EB7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4409" y="2709830"/>
            <a:ext cx="3291840" cy="3566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Add, and update existing category, facilities, city, property. </a:t>
            </a:r>
          </a:p>
          <a:p>
            <a:r>
              <a:rPr lang="en-US" dirty="0"/>
              <a:t>Add and delete images in property gallery.</a:t>
            </a:r>
          </a:p>
          <a:p>
            <a:r>
              <a:rPr lang="en-IN" dirty="0"/>
              <a:t>Delete user reviews.</a:t>
            </a:r>
            <a:endParaRPr lang="en-US" dirty="0"/>
          </a:p>
          <a:p>
            <a:r>
              <a:rPr lang="en-US" dirty="0"/>
              <a:t>Give other users admin access. </a:t>
            </a:r>
            <a:endParaRPr lang="en-IN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CAE4AD-4A2C-477F-8FD7-7CDCCBA23274}"/>
              </a:ext>
            </a:extLst>
          </p:cNvPr>
          <p:cNvSpPr txBox="1">
            <a:spLocks/>
          </p:cNvSpPr>
          <p:nvPr/>
        </p:nvSpPr>
        <p:spPr>
          <a:xfrm>
            <a:off x="8025997" y="1975704"/>
            <a:ext cx="3291840" cy="7430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</a:t>
            </a:r>
            <a:endParaRPr lang="en-IN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F75F2AE-A958-4583-971D-E72100A153BF}"/>
              </a:ext>
            </a:extLst>
          </p:cNvPr>
          <p:cNvSpPr txBox="1">
            <a:spLocks/>
          </p:cNvSpPr>
          <p:nvPr/>
        </p:nvSpPr>
        <p:spPr>
          <a:xfrm>
            <a:off x="8025997" y="2718798"/>
            <a:ext cx="3291840" cy="35661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to all mentioned features.</a:t>
            </a:r>
          </a:p>
          <a:p>
            <a:r>
              <a:rPr lang="en-US" dirty="0"/>
              <a:t>Only one who can delete existing category, facility, city, property, and users.</a:t>
            </a:r>
          </a:p>
          <a:p>
            <a:r>
              <a:rPr lang="en-US" dirty="0"/>
              <a:t>Manage website’s home, about, FAQ, terms page in CMS.</a:t>
            </a:r>
          </a:p>
          <a:p>
            <a:r>
              <a:rPr lang="en-US" dirty="0"/>
              <a:t>Manage website’s other settings in site settings 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04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C814-72DE-4610-A12C-39B3801B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H/w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84C0-08BC-4D8C-AE98-D1B476150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879DAB-0D71-443A-BA73-40037AEBF5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0337922"/>
              </p:ext>
            </p:extLst>
          </p:nvPr>
        </p:nvGraphicFramePr>
        <p:xfrm>
          <a:off x="1206500" y="2655887"/>
          <a:ext cx="4756150" cy="19249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8075">
                  <a:extLst>
                    <a:ext uri="{9D8B030D-6E8A-4147-A177-3AD203B41FA5}">
                      <a16:colId xmlns:a16="http://schemas.microsoft.com/office/drawing/2014/main" val="3552138136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4267389227"/>
                    </a:ext>
                  </a:extLst>
                </a:gridCol>
              </a:tblGrid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Processor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Gen and above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670808"/>
                  </a:ext>
                </a:extLst>
              </a:tr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Memory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GB and above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672493"/>
                  </a:ext>
                </a:extLst>
              </a:tr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Storage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 and above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92929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C832C-3C20-4A0D-AE5B-DCA165C88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59B530-71F9-4946-A1A8-729A632A864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67771546"/>
              </p:ext>
            </p:extLst>
          </p:nvPr>
        </p:nvGraphicFramePr>
        <p:xfrm>
          <a:off x="6230938" y="2655887"/>
          <a:ext cx="4754562" cy="19249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577589525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472015466"/>
                    </a:ext>
                  </a:extLst>
                </a:gridCol>
              </a:tblGrid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Processor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Gen and above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69744"/>
                  </a:ext>
                </a:extLst>
              </a:tr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Memory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GB and above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471647"/>
                  </a:ext>
                </a:extLst>
              </a:tr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Storage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 and above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5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37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C814-72DE-4610-A12C-39B3801B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s/w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84C0-08BC-4D8C-AE98-D1B476150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879DAB-0D71-443A-BA73-40037AEBF5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8855609"/>
              </p:ext>
            </p:extLst>
          </p:nvPr>
        </p:nvGraphicFramePr>
        <p:xfrm>
          <a:off x="1206500" y="2655887"/>
          <a:ext cx="4756150" cy="28393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8075">
                  <a:extLst>
                    <a:ext uri="{9D8B030D-6E8A-4147-A177-3AD203B41FA5}">
                      <a16:colId xmlns:a16="http://schemas.microsoft.com/office/drawing/2014/main" val="3552138136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4267389227"/>
                    </a:ext>
                  </a:extLst>
                </a:gridCol>
              </a:tblGrid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Operating System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7 and above</a:t>
                      </a:r>
                    </a:p>
                    <a:p>
                      <a:r>
                        <a:rPr lang="en-US" dirty="0"/>
                        <a:t>Any </a:t>
                      </a:r>
                      <a:r>
                        <a:rPr lang="en-US" dirty="0" err="1"/>
                        <a:t>linux</a:t>
                      </a:r>
                      <a:r>
                        <a:rPr lang="en-US" dirty="0"/>
                        <a:t> based on 64bit arch.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670808"/>
                  </a:ext>
                </a:extLst>
              </a:tr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Server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v 2.4 and above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672493"/>
                  </a:ext>
                </a:extLst>
              </a:tr>
              <a:tr h="641664">
                <a:tc>
                  <a:txBody>
                    <a:bodyPr/>
                    <a:lstStyle/>
                    <a:p>
                      <a:r>
                        <a:rPr lang="en-US" b="1" dirty="0" err="1"/>
                        <a:t>Php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V6 and above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929299"/>
                  </a:ext>
                </a:extLst>
              </a:tr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MySQL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V7 and above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399951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C832C-3C20-4A0D-AE5B-DCA165C88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59B530-71F9-4946-A1A8-729A632A864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39450289"/>
              </p:ext>
            </p:extLst>
          </p:nvPr>
        </p:nvGraphicFramePr>
        <p:xfrm>
          <a:off x="6230938" y="2655887"/>
          <a:ext cx="4754562" cy="1283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577589525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472015466"/>
                    </a:ext>
                  </a:extLst>
                </a:gridCol>
              </a:tblGrid>
              <a:tr h="641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Operating System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7 and above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69744"/>
                  </a:ext>
                </a:extLst>
              </a:tr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Browser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Chromium based browser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47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91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C814-72DE-4610-A12C-39B3801B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84C0-08BC-4D8C-AE98-D1B47615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3762" cy="743094"/>
          </a:xfrm>
        </p:spPr>
        <p:txBody>
          <a:bodyPr/>
          <a:lstStyle/>
          <a:p>
            <a:r>
              <a:rPr lang="en-US" dirty="0"/>
              <a:t>H/W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879DAB-0D71-443A-BA73-40037AEBF5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0641140"/>
              </p:ext>
            </p:extLst>
          </p:nvPr>
        </p:nvGraphicFramePr>
        <p:xfrm>
          <a:off x="1206500" y="2655887"/>
          <a:ext cx="4753762" cy="19249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881">
                  <a:extLst>
                    <a:ext uri="{9D8B030D-6E8A-4147-A177-3AD203B41FA5}">
                      <a16:colId xmlns:a16="http://schemas.microsoft.com/office/drawing/2014/main" val="3552138136"/>
                    </a:ext>
                  </a:extLst>
                </a:gridCol>
                <a:gridCol w="2376881">
                  <a:extLst>
                    <a:ext uri="{9D8B030D-6E8A-4147-A177-3AD203B41FA5}">
                      <a16:colId xmlns:a16="http://schemas.microsoft.com/office/drawing/2014/main" val="4267389227"/>
                    </a:ext>
                  </a:extLst>
                </a:gridCol>
              </a:tblGrid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Processor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Ryzen 5 3550H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670808"/>
                  </a:ext>
                </a:extLst>
              </a:tr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Memory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GB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672493"/>
                  </a:ext>
                </a:extLst>
              </a:tr>
              <a:tr h="641664">
                <a:tc>
                  <a:txBody>
                    <a:bodyPr/>
                    <a:lstStyle/>
                    <a:p>
                      <a:r>
                        <a:rPr lang="en-US" b="1" dirty="0"/>
                        <a:t>Storage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 GB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92929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C832C-3C20-4A0D-AE5B-DCA165C88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3762" cy="743094"/>
          </a:xfrm>
        </p:spPr>
        <p:txBody>
          <a:bodyPr/>
          <a:lstStyle/>
          <a:p>
            <a:r>
              <a:rPr lang="en-US" dirty="0"/>
              <a:t>S/W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F59B530-71F9-4946-A1A8-729A632A864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18533011"/>
              </p:ext>
            </p:extLst>
          </p:nvPr>
        </p:nvGraphicFramePr>
        <p:xfrm>
          <a:off x="6230938" y="2655887"/>
          <a:ext cx="4754562" cy="3372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577589525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472015466"/>
                    </a:ext>
                  </a:extLst>
                </a:gridCol>
              </a:tblGrid>
              <a:tr h="481722">
                <a:tc>
                  <a:txBody>
                    <a:bodyPr/>
                    <a:lstStyle/>
                    <a:p>
                      <a:r>
                        <a:rPr lang="en-US" b="1" dirty="0"/>
                        <a:t>Operating System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10/11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69744"/>
                  </a:ext>
                </a:extLst>
              </a:tr>
              <a:tr h="481722">
                <a:tc>
                  <a:txBody>
                    <a:bodyPr/>
                    <a:lstStyle/>
                    <a:p>
                      <a:r>
                        <a:rPr lang="en-US" b="1" dirty="0"/>
                        <a:t>WAMP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 4.1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471647"/>
                  </a:ext>
                </a:extLst>
              </a:tr>
              <a:tr h="481722">
                <a:tc>
                  <a:txBody>
                    <a:bodyPr/>
                    <a:lstStyle/>
                    <a:p>
                      <a:r>
                        <a:rPr lang="en-US" b="1" dirty="0"/>
                        <a:t>Chrome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 99.0.4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525462"/>
                  </a:ext>
                </a:extLst>
              </a:tr>
              <a:tr h="481722">
                <a:tc>
                  <a:txBody>
                    <a:bodyPr/>
                    <a:lstStyle/>
                    <a:p>
                      <a:r>
                        <a:rPr lang="en-US" b="1" dirty="0"/>
                        <a:t>Git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 2.34.1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380033"/>
                  </a:ext>
                </a:extLst>
              </a:tr>
              <a:tr h="481722">
                <a:tc>
                  <a:txBody>
                    <a:bodyPr/>
                    <a:lstStyle/>
                    <a:p>
                      <a:r>
                        <a:rPr lang="en-US" b="1" dirty="0"/>
                        <a:t>Composer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 2.2.3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28938"/>
                  </a:ext>
                </a:extLst>
              </a:tr>
              <a:tr h="481722">
                <a:tc>
                  <a:txBody>
                    <a:bodyPr/>
                    <a:lstStyle/>
                    <a:p>
                      <a:r>
                        <a:rPr lang="en-US" b="1" dirty="0"/>
                        <a:t>VS Code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 1.50^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244408"/>
                  </a:ext>
                </a:extLst>
              </a:tr>
              <a:tr h="481722">
                <a:tc>
                  <a:txBody>
                    <a:bodyPr/>
                    <a:lstStyle/>
                    <a:p>
                      <a:r>
                        <a:rPr lang="en-US" b="1" dirty="0"/>
                        <a:t>Diagrams.net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 17.2.3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22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7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79BA-955C-4620-A903-62B52DFC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FBF3-D802-4A5E-970F-E76A8F6F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MVC</a:t>
            </a:r>
          </a:p>
          <a:p>
            <a:r>
              <a:rPr lang="en-US" dirty="0"/>
              <a:t>Laravel v8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Composer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9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0F8E-E4DE-4F7C-A7D9-9D843C82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50B9-F369-4E38-9582-A3747D8A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registered users whom have signed up in website. New Users have default type ‘U’.</a:t>
            </a:r>
          </a:p>
          <a:p>
            <a:r>
              <a:rPr lang="en-IN" dirty="0"/>
              <a:t>Login</a:t>
            </a:r>
            <a:endParaRPr lang="en-US" dirty="0"/>
          </a:p>
          <a:p>
            <a:r>
              <a:rPr lang="en-IN" dirty="0"/>
              <a:t>Signup</a:t>
            </a:r>
            <a:endParaRPr lang="en-US" dirty="0"/>
          </a:p>
          <a:p>
            <a:r>
              <a:rPr lang="en-IN" dirty="0"/>
              <a:t>Logout</a:t>
            </a:r>
            <a:endParaRPr lang="en-US" dirty="0"/>
          </a:p>
          <a:p>
            <a:r>
              <a:rPr lang="en-IN" dirty="0"/>
              <a:t>User Profile</a:t>
            </a:r>
            <a:endParaRPr lang="en-US" dirty="0"/>
          </a:p>
          <a:p>
            <a:r>
              <a:rPr lang="en-IN" dirty="0"/>
              <a:t>Change Password</a:t>
            </a:r>
            <a:endParaRPr lang="en-US" dirty="0"/>
          </a:p>
          <a:p>
            <a:r>
              <a:rPr lang="en-IN" dirty="0"/>
              <a:t>Save/Bookmark Property</a:t>
            </a:r>
          </a:p>
          <a:p>
            <a:r>
              <a:rPr lang="en-IN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50039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0F8E-E4DE-4F7C-A7D9-9D843C82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50B9-F369-4E38-9582-A3747D8A95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who is type ‘A’ is considered Admin.</a:t>
            </a:r>
          </a:p>
          <a:p>
            <a:r>
              <a:rPr lang="en-IN" dirty="0"/>
              <a:t>Login</a:t>
            </a:r>
            <a:endParaRPr lang="en-US" dirty="0"/>
          </a:p>
          <a:p>
            <a:r>
              <a:rPr lang="en-IN" dirty="0"/>
              <a:t>Logout</a:t>
            </a:r>
            <a:endParaRPr lang="en-US" dirty="0"/>
          </a:p>
          <a:p>
            <a:r>
              <a:rPr lang="en-IN" dirty="0"/>
              <a:t>Category</a:t>
            </a:r>
          </a:p>
          <a:p>
            <a:r>
              <a:rPr lang="en-IN" dirty="0"/>
              <a:t>City</a:t>
            </a:r>
          </a:p>
          <a:p>
            <a:r>
              <a:rPr lang="en-IN" dirty="0"/>
              <a:t>Facility</a:t>
            </a:r>
          </a:p>
          <a:p>
            <a:r>
              <a:rPr lang="en-IN" dirty="0"/>
              <a:t>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BDA91-F290-4CDF-AEB5-44357056D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Gallery</a:t>
            </a:r>
          </a:p>
          <a:p>
            <a:r>
              <a:rPr lang="en-IN" dirty="0"/>
              <a:t>Reviews</a:t>
            </a:r>
          </a:p>
          <a:p>
            <a:r>
              <a:rPr lang="en-IN" dirty="0"/>
              <a:t>Users</a:t>
            </a:r>
          </a:p>
          <a:p>
            <a:r>
              <a:rPr lang="en-IN" dirty="0"/>
              <a:t>Change Password</a:t>
            </a:r>
            <a:endParaRPr lang="en-US" dirty="0"/>
          </a:p>
          <a:p>
            <a:r>
              <a:rPr lang="en-IN" dirty="0"/>
              <a:t>Save/Bookmark Property</a:t>
            </a:r>
          </a:p>
          <a:p>
            <a:r>
              <a:rPr lang="en-IN" dirty="0"/>
              <a:t>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086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234</TotalTime>
  <Words>479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</vt:lpstr>
      <vt:lpstr>Banded</vt:lpstr>
      <vt:lpstr>DG-estate (real-estate Website)</vt:lpstr>
      <vt:lpstr>Project profile</vt:lpstr>
      <vt:lpstr>Objective of project</vt:lpstr>
      <vt:lpstr>H/w requirements</vt:lpstr>
      <vt:lpstr>s/w requirements</vt:lpstr>
      <vt:lpstr>Development Environment</vt:lpstr>
      <vt:lpstr>Technologies used</vt:lpstr>
      <vt:lpstr>User requirements</vt:lpstr>
      <vt:lpstr>Admin requirements</vt:lpstr>
      <vt:lpstr>Root requirements</vt:lpstr>
      <vt:lpstr>Context level DFD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Nariya</dc:creator>
  <cp:lastModifiedBy>Darshan Nariya</cp:lastModifiedBy>
  <cp:revision>25</cp:revision>
  <dcterms:created xsi:type="dcterms:W3CDTF">2022-04-06T14:09:51Z</dcterms:created>
  <dcterms:modified xsi:type="dcterms:W3CDTF">2022-04-07T16:19:20Z</dcterms:modified>
</cp:coreProperties>
</file>