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7" r:id="rId2"/>
  </p:sldIdLst>
  <p:sldSz cx="14198600" cy="20104100"/>
  <p:notesSz cx="14198600" cy="201041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33"/>
    <p:restoredTop sz="94676"/>
  </p:normalViewPr>
  <p:slideViewPr>
    <p:cSldViewPr>
      <p:cViewPr>
        <p:scale>
          <a:sx n="54" d="100"/>
          <a:sy n="54" d="100"/>
        </p:scale>
        <p:origin x="4072" y="28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6153150" cy="100806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8042275" y="0"/>
            <a:ext cx="6153150" cy="1008063"/>
          </a:xfrm>
          <a:prstGeom prst="rect">
            <a:avLst/>
          </a:prstGeom>
        </p:spPr>
        <p:txBody>
          <a:bodyPr vert="horz" lIns="91440" tIns="45720" rIns="91440" bIns="45720" rtlCol="0"/>
          <a:lstStyle>
            <a:lvl1pPr algn="r">
              <a:defRPr sz="1200"/>
            </a:lvl1pPr>
          </a:lstStyle>
          <a:p>
            <a:fld id="{06365626-A5DC-6C4B-A86D-64E4ADFF8831}" type="datetimeFigureOut">
              <a:rPr kumimoji="1" lang="ja-JP" altLang="en-US" smtClean="0"/>
              <a:t>2021/9/13</a:t>
            </a:fld>
            <a:endParaRPr kumimoji="1" lang="ja-JP" altLang="en-US"/>
          </a:p>
        </p:txBody>
      </p:sp>
      <p:sp>
        <p:nvSpPr>
          <p:cNvPr id="4" name="スライド イメージ プレースホルダー 3"/>
          <p:cNvSpPr>
            <a:spLocks noGrp="1" noRot="1" noChangeAspect="1"/>
          </p:cNvSpPr>
          <p:nvPr>
            <p:ph type="sldImg" idx="2"/>
          </p:nvPr>
        </p:nvSpPr>
        <p:spPr>
          <a:xfrm>
            <a:off x="4703763" y="2513013"/>
            <a:ext cx="4791075" cy="6784975"/>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1419225" y="9675813"/>
            <a:ext cx="11360150" cy="7915275"/>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19096038"/>
            <a:ext cx="6153150" cy="100806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8042275" y="19096038"/>
            <a:ext cx="6153150" cy="1008062"/>
          </a:xfrm>
          <a:prstGeom prst="rect">
            <a:avLst/>
          </a:prstGeom>
        </p:spPr>
        <p:txBody>
          <a:bodyPr vert="horz" lIns="91440" tIns="45720" rIns="91440" bIns="45720" rtlCol="0" anchor="b"/>
          <a:lstStyle>
            <a:lvl1pPr algn="r">
              <a:defRPr sz="1200"/>
            </a:lvl1pPr>
          </a:lstStyle>
          <a:p>
            <a:fld id="{A7D0319D-5BB1-4447-8781-F83A667CCA8A}" type="slidenum">
              <a:rPr kumimoji="1" lang="ja-JP" altLang="en-US" smtClean="0"/>
              <a:t>‹#›</a:t>
            </a:fld>
            <a:endParaRPr kumimoji="1" lang="ja-JP" altLang="en-US"/>
          </a:p>
        </p:txBody>
      </p:sp>
    </p:spTree>
    <p:extLst>
      <p:ext uri="{BB962C8B-B14F-4D97-AF65-F5344CB8AC3E}">
        <p14:creationId xmlns:p14="http://schemas.microsoft.com/office/powerpoint/2010/main" val="410670813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A7D0319D-5BB1-4447-8781-F83A667CCA8A}" type="slidenum">
              <a:rPr kumimoji="1" lang="ja-JP" altLang="en-US" smtClean="0"/>
              <a:t>1</a:t>
            </a:fld>
            <a:endParaRPr kumimoji="1" lang="ja-JP" altLang="en-US"/>
          </a:p>
        </p:txBody>
      </p:sp>
    </p:spTree>
    <p:extLst>
      <p:ext uri="{BB962C8B-B14F-4D97-AF65-F5344CB8AC3E}">
        <p14:creationId xmlns:p14="http://schemas.microsoft.com/office/powerpoint/2010/main" val="860904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065371" y="6232271"/>
            <a:ext cx="12074208" cy="4221861"/>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130742" y="11258296"/>
            <a:ext cx="9943465" cy="50260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350" b="0" i="0">
                <a:solidFill>
                  <a:schemeClr val="tx1"/>
                </a:solidFill>
                <a:latin typeface="Yu Gothic"/>
                <a:cs typeface="Yu Gothic"/>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350" b="0" i="0">
                <a:solidFill>
                  <a:schemeClr val="tx1"/>
                </a:solidFill>
                <a:latin typeface="Yu Gothic"/>
                <a:cs typeface="Yu Gothic"/>
              </a:defRPr>
            </a:lvl1pPr>
          </a:lstStyle>
          <a:p>
            <a:endParaRPr/>
          </a:p>
        </p:txBody>
      </p:sp>
      <p:sp>
        <p:nvSpPr>
          <p:cNvPr id="3" name="Holder 3"/>
          <p:cNvSpPr>
            <a:spLocks noGrp="1"/>
          </p:cNvSpPr>
          <p:nvPr>
            <p:ph sz="half" idx="2"/>
          </p:nvPr>
        </p:nvSpPr>
        <p:spPr>
          <a:xfrm>
            <a:off x="710247" y="4623943"/>
            <a:ext cx="6179153" cy="13268707"/>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7315549" y="4623943"/>
            <a:ext cx="6179153" cy="13268707"/>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350" b="0" i="0">
                <a:solidFill>
                  <a:schemeClr val="tx1"/>
                </a:solidFill>
                <a:latin typeface="Yu Gothic"/>
                <a:cs typeface="Yu Gothic"/>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4199235" cy="1553210"/>
          </a:xfrm>
          <a:custGeom>
            <a:avLst/>
            <a:gdLst/>
            <a:ahLst/>
            <a:cxnLst/>
            <a:rect l="l" t="t" r="r" b="b"/>
            <a:pathLst>
              <a:path w="14199235" h="1553210">
                <a:moveTo>
                  <a:pt x="14198941" y="0"/>
                </a:moveTo>
                <a:lnTo>
                  <a:pt x="0" y="0"/>
                </a:lnTo>
                <a:lnTo>
                  <a:pt x="0" y="1553185"/>
                </a:lnTo>
                <a:lnTo>
                  <a:pt x="14198941" y="1553185"/>
                </a:lnTo>
                <a:lnTo>
                  <a:pt x="14198941" y="0"/>
                </a:lnTo>
                <a:close/>
              </a:path>
            </a:pathLst>
          </a:custGeom>
          <a:solidFill>
            <a:srgbClr val="F4B183"/>
          </a:solidFill>
        </p:spPr>
        <p:txBody>
          <a:bodyPr wrap="square" lIns="0" tIns="0" rIns="0" bIns="0" rtlCol="0"/>
          <a:lstStyle/>
          <a:p>
            <a:endParaRPr/>
          </a:p>
        </p:txBody>
      </p:sp>
      <p:sp>
        <p:nvSpPr>
          <p:cNvPr id="2" name="Holder 2"/>
          <p:cNvSpPr>
            <a:spLocks noGrp="1"/>
          </p:cNvSpPr>
          <p:nvPr>
            <p:ph type="title"/>
          </p:nvPr>
        </p:nvSpPr>
        <p:spPr>
          <a:xfrm>
            <a:off x="48017" y="-24844"/>
            <a:ext cx="11713845" cy="693420"/>
          </a:xfrm>
          <a:prstGeom prst="rect">
            <a:avLst/>
          </a:prstGeom>
        </p:spPr>
        <p:txBody>
          <a:bodyPr wrap="square" lIns="0" tIns="0" rIns="0" bIns="0">
            <a:spAutoFit/>
          </a:bodyPr>
          <a:lstStyle>
            <a:lvl1pPr>
              <a:defRPr sz="4350" b="0" i="0">
                <a:solidFill>
                  <a:schemeClr val="tx1"/>
                </a:solidFill>
                <a:latin typeface="Yu Gothic"/>
                <a:cs typeface="Yu Gothic"/>
              </a:defRPr>
            </a:lvl1pPr>
          </a:lstStyle>
          <a:p>
            <a:endParaRPr/>
          </a:p>
        </p:txBody>
      </p:sp>
      <p:sp>
        <p:nvSpPr>
          <p:cNvPr id="3" name="Holder 3"/>
          <p:cNvSpPr>
            <a:spLocks noGrp="1"/>
          </p:cNvSpPr>
          <p:nvPr>
            <p:ph type="body" idx="1"/>
          </p:nvPr>
        </p:nvSpPr>
        <p:spPr>
          <a:xfrm>
            <a:off x="118494" y="6564992"/>
            <a:ext cx="6922770" cy="7040244"/>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829683" y="18696814"/>
            <a:ext cx="4545584" cy="100520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710247" y="18696814"/>
            <a:ext cx="3267138" cy="100520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9/13/21</a:t>
            </a:fld>
            <a:endParaRPr lang="en-US"/>
          </a:p>
        </p:txBody>
      </p:sp>
      <p:sp>
        <p:nvSpPr>
          <p:cNvPr id="6" name="Holder 6"/>
          <p:cNvSpPr>
            <a:spLocks noGrp="1"/>
          </p:cNvSpPr>
          <p:nvPr>
            <p:ph type="sldNum" sz="quarter" idx="7"/>
          </p:nvPr>
        </p:nvSpPr>
        <p:spPr>
          <a:xfrm>
            <a:off x="10227564" y="18696814"/>
            <a:ext cx="3267138" cy="100520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arxiv.org/abs/2005.07815" TargetMode="External"/><Relationship Id="rId13"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arxiv.org/abs/1609.03499" TargetMode="External"/><Relationship Id="rId12" Type="http://schemas.openxmlformats.org/officeDocument/2006/relationships/image" Target="../media/image4.png"/><Relationship Id="rId2" Type="http://schemas.openxmlformats.org/officeDocument/2006/relationships/notesSlide" Target="../notesSlides/notesSlide1.xml"/><Relationship Id="rId16"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hyperlink" Target="https://ieeexplore.ieee.org/document/1164317" TargetMode="External"/><Relationship Id="rId11" Type="http://schemas.openxmlformats.org/officeDocument/2006/relationships/image" Target="../media/image3.png"/><Relationship Id="rId5" Type="http://schemas.openxmlformats.org/officeDocument/2006/relationships/hyperlink" Target="https://arxiv.org/abs/1905.05879" TargetMode="External"/><Relationship Id="rId15" Type="http://schemas.openxmlformats.org/officeDocument/2006/relationships/image" Target="../media/image6.png"/><Relationship Id="rId10" Type="http://schemas.openxmlformats.org/officeDocument/2006/relationships/hyperlink" Target="https://www.jstage.jst.go.jp/article/transinf/E99.D/7/E99.D_2015EDP7457/_article" TargetMode="External"/><Relationship Id="rId4" Type="http://schemas.openxmlformats.org/officeDocument/2006/relationships/image" Target="../media/image2.png"/><Relationship Id="rId9" Type="http://schemas.openxmlformats.org/officeDocument/2006/relationships/hyperlink" Target="https://arxiv.org/abs/1811.00002" TargetMode="External"/><Relationship Id="rId14" Type="http://schemas.openxmlformats.org/officeDocument/2006/relationships/hyperlink" Target="https://suzukidaishi.github.io/pd3-tyuuka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017" y="-24844"/>
            <a:ext cx="11713845" cy="686085"/>
          </a:xfrm>
          <a:prstGeom prst="rect">
            <a:avLst/>
          </a:prstGeom>
        </p:spPr>
        <p:txBody>
          <a:bodyPr vert="horz" wrap="square" lIns="0" tIns="16510" rIns="0" bIns="0" rtlCol="0">
            <a:spAutoFit/>
          </a:bodyPr>
          <a:lstStyle/>
          <a:p>
            <a:pPr marL="12700">
              <a:lnSpc>
                <a:spcPct val="100000"/>
              </a:lnSpc>
              <a:spcBef>
                <a:spcPts val="130"/>
              </a:spcBef>
            </a:pPr>
            <a:r>
              <a:rPr lang="en-US" spc="30" dirty="0" err="1">
                <a:latin typeface="Meiryo UI" panose="020B0604030504040204" pitchFamily="34" charset="-128"/>
                <a:ea typeface="Meiryo UI" panose="020B0604030504040204" pitchFamily="34" charset="-128"/>
              </a:rPr>
              <a:t>AutoVCを用いたZeroshotリアルタイム声質変換</a:t>
            </a:r>
            <a:endParaRPr spc="30" dirty="0">
              <a:latin typeface="Meiryo UI" panose="020B0604030504040204" pitchFamily="34" charset="-128"/>
              <a:ea typeface="Meiryo UI" panose="020B0604030504040204" pitchFamily="34" charset="-128"/>
            </a:endParaRPr>
          </a:p>
        </p:txBody>
      </p:sp>
      <p:sp>
        <p:nvSpPr>
          <p:cNvPr id="3" name="object 3"/>
          <p:cNvSpPr txBox="1"/>
          <p:nvPr/>
        </p:nvSpPr>
        <p:spPr>
          <a:xfrm>
            <a:off x="7099300" y="657885"/>
            <a:ext cx="7051087" cy="841897"/>
          </a:xfrm>
          <a:prstGeom prst="rect">
            <a:avLst/>
          </a:prstGeom>
        </p:spPr>
        <p:txBody>
          <a:bodyPr vert="horz" wrap="square" lIns="0" tIns="13335" rIns="0" bIns="0" rtlCol="0">
            <a:spAutoFit/>
          </a:bodyPr>
          <a:lstStyle/>
          <a:p>
            <a:pPr marL="12700" marR="5080" indent="433070" algn="r">
              <a:lnSpc>
                <a:spcPct val="100000"/>
              </a:lnSpc>
              <a:spcBef>
                <a:spcPts val="105"/>
              </a:spcBef>
            </a:pPr>
            <a:r>
              <a:rPr lang="ja-JP" altLang="en-US" sz="2650">
                <a:latin typeface="Meiryo UI" panose="020B0604030504040204" pitchFamily="34" charset="-128"/>
                <a:ea typeface="Meiryo UI" panose="020B0604030504040204" pitchFamily="34" charset="-128"/>
                <a:cs typeface="Yu Gothic"/>
              </a:rPr>
              <a:t>金沢工業大学</a:t>
            </a:r>
            <a:endParaRPr lang="en-US" altLang="ja-JP" sz="2650" dirty="0">
              <a:latin typeface="Meiryo UI" panose="020B0604030504040204" pitchFamily="34" charset="-128"/>
              <a:ea typeface="Meiryo UI" panose="020B0604030504040204" pitchFamily="34" charset="-128"/>
              <a:cs typeface="Yu Gothic"/>
            </a:endParaRPr>
          </a:p>
          <a:p>
            <a:pPr marL="12700" marR="5080" indent="433070" algn="r">
              <a:lnSpc>
                <a:spcPct val="100000"/>
              </a:lnSpc>
              <a:spcBef>
                <a:spcPts val="105"/>
              </a:spcBef>
            </a:pPr>
            <a:r>
              <a:rPr lang="en-US" altLang="ja-JP" sz="2650" dirty="0">
                <a:latin typeface="Meiryo UI" panose="020B0604030504040204" pitchFamily="34" charset="-128"/>
                <a:ea typeface="Meiryo UI" panose="020B0604030504040204" pitchFamily="34" charset="-128"/>
                <a:cs typeface="Yu Gothic"/>
              </a:rPr>
              <a:t>4EP3-77 1095117 </a:t>
            </a:r>
            <a:r>
              <a:rPr lang="ja-JP" altLang="en-US" sz="2650">
                <a:latin typeface="Meiryo UI" panose="020B0604030504040204" pitchFamily="34" charset="-128"/>
                <a:ea typeface="Meiryo UI" panose="020B0604030504040204" pitchFamily="34" charset="-128"/>
                <a:cs typeface="Yu Gothic"/>
              </a:rPr>
              <a:t>鈴木大志　</a:t>
            </a:r>
            <a:endParaRPr lang="en-US" altLang="ja-JP" sz="2650" dirty="0">
              <a:latin typeface="Meiryo UI" panose="020B0604030504040204" pitchFamily="34" charset="-128"/>
              <a:ea typeface="Meiryo UI" panose="020B0604030504040204" pitchFamily="34" charset="-128"/>
              <a:cs typeface="Yu Gothic"/>
            </a:endParaRPr>
          </a:p>
        </p:txBody>
      </p:sp>
      <p:sp>
        <p:nvSpPr>
          <p:cNvPr id="4" name="object 4"/>
          <p:cNvSpPr txBox="1"/>
          <p:nvPr/>
        </p:nvSpPr>
        <p:spPr>
          <a:xfrm>
            <a:off x="156791" y="1608445"/>
            <a:ext cx="977265" cy="389890"/>
          </a:xfrm>
          <a:prstGeom prst="rect">
            <a:avLst/>
          </a:prstGeom>
        </p:spPr>
        <p:txBody>
          <a:bodyPr vert="horz" wrap="square" lIns="0" tIns="11430" rIns="0" bIns="0" rtlCol="0">
            <a:spAutoFit/>
          </a:bodyPr>
          <a:lstStyle/>
          <a:p>
            <a:pPr marL="12700">
              <a:lnSpc>
                <a:spcPct val="100000"/>
              </a:lnSpc>
              <a:spcBef>
                <a:spcPts val="90"/>
              </a:spcBef>
            </a:pPr>
            <a:r>
              <a:rPr sz="2400" b="1" spc="-10" dirty="0">
                <a:latin typeface="Yu Gothic"/>
                <a:cs typeface="Yu Gothic"/>
              </a:rPr>
              <a:t>1.</a:t>
            </a:r>
            <a:r>
              <a:rPr sz="2400" b="1" spc="-90" dirty="0">
                <a:latin typeface="Yu Gothic"/>
                <a:cs typeface="Yu Gothic"/>
              </a:rPr>
              <a:t> </a:t>
            </a:r>
            <a:r>
              <a:rPr lang="ja-JP" altLang="en-US" sz="2400" b="1" spc="-10">
                <a:latin typeface="Yu Gothic"/>
                <a:cs typeface="Yu Gothic"/>
              </a:rPr>
              <a:t>序論</a:t>
            </a:r>
            <a:endParaRPr sz="2400" dirty="0">
              <a:latin typeface="Yu Gothic"/>
              <a:cs typeface="Yu Gothic"/>
            </a:endParaRPr>
          </a:p>
        </p:txBody>
      </p:sp>
      <p:sp>
        <p:nvSpPr>
          <p:cNvPr id="7" name="object 7"/>
          <p:cNvSpPr txBox="1"/>
          <p:nvPr/>
        </p:nvSpPr>
        <p:spPr>
          <a:xfrm>
            <a:off x="156791" y="1998335"/>
            <a:ext cx="6884670" cy="5551135"/>
          </a:xfrm>
          <a:prstGeom prst="rect">
            <a:avLst/>
          </a:prstGeom>
          <a:ln w="25298">
            <a:solidFill>
              <a:srgbClr val="ED7D31"/>
            </a:solidFill>
          </a:ln>
        </p:spPr>
        <p:txBody>
          <a:bodyPr vert="horz" wrap="square" lIns="0" tIns="18415" rIns="0" bIns="0" rtlCol="0">
            <a:spAutoFit/>
          </a:bodyPr>
          <a:lstStyle/>
          <a:p>
            <a:pPr marL="50165">
              <a:lnSpc>
                <a:spcPts val="2515"/>
              </a:lnSpc>
              <a:spcBef>
                <a:spcPts val="145"/>
              </a:spcBef>
              <a:tabLst>
                <a:tab pos="354965" algn="l"/>
              </a:tabLst>
            </a:pPr>
            <a:r>
              <a:rPr lang="ja-JP" altLang="en-US" sz="1850" b="1">
                <a:latin typeface="Meiryo UI" panose="020B0604030504040204" pitchFamily="34" charset="-128"/>
                <a:ea typeface="Meiryo UI" panose="020B0604030504040204" pitchFamily="34" charset="-128"/>
                <a:cs typeface="Yu Gothic"/>
              </a:rPr>
              <a:t>背景</a:t>
            </a:r>
            <a:endParaRPr lang="en-US" altLang="ja-JP" sz="1850" b="1" dirty="0">
              <a:latin typeface="Meiryo UI" panose="020B0604030504040204" pitchFamily="34" charset="-128"/>
              <a:ea typeface="Meiryo UI" panose="020B0604030504040204" pitchFamily="34" charset="-128"/>
              <a:cs typeface="Yu Gothic"/>
            </a:endParaRPr>
          </a:p>
          <a:p>
            <a:pPr marL="50165">
              <a:lnSpc>
                <a:spcPts val="2515"/>
              </a:lnSpc>
              <a:spcBef>
                <a:spcPts val="145"/>
              </a:spcBef>
              <a:tabLst>
                <a:tab pos="354965" algn="l"/>
              </a:tabLst>
            </a:pPr>
            <a:r>
              <a:rPr lang="ja-JP" altLang="en-US" sz="1850">
                <a:latin typeface="Meiryo UI" panose="020B0604030504040204" pitchFamily="34" charset="-128"/>
                <a:ea typeface="Meiryo UI" panose="020B0604030504040204" pitchFamily="34" charset="-128"/>
                <a:cs typeface="Yu Gothic"/>
              </a:rPr>
              <a:t>近年、深層学習を用いたゼロショット声質変換という、学習データに用いたか否かを問わず、どのような声質間でも変換が可能な深層学習モデルが開発されている。</a:t>
            </a:r>
            <a:endParaRPr lang="en-US" altLang="ja-JP" sz="1850" b="1" dirty="0">
              <a:latin typeface="Meiryo UI" panose="020B0604030504040204" pitchFamily="34" charset="-128"/>
              <a:ea typeface="Meiryo UI" panose="020B0604030504040204" pitchFamily="34" charset="-128"/>
              <a:cs typeface="Yu Gothic"/>
            </a:endParaRPr>
          </a:p>
          <a:p>
            <a:pPr marL="50165">
              <a:lnSpc>
                <a:spcPts val="2515"/>
              </a:lnSpc>
              <a:spcBef>
                <a:spcPts val="145"/>
              </a:spcBef>
              <a:tabLst>
                <a:tab pos="354965" algn="l"/>
              </a:tabLst>
            </a:pPr>
            <a:endParaRPr lang="en-US" altLang="ja-JP" sz="1850" b="1" dirty="0">
              <a:latin typeface="Meiryo UI" panose="020B0604030504040204" pitchFamily="34" charset="-128"/>
              <a:ea typeface="Meiryo UI" panose="020B0604030504040204" pitchFamily="34" charset="-128"/>
              <a:cs typeface="Yu Gothic"/>
            </a:endParaRPr>
          </a:p>
          <a:p>
            <a:pPr marL="50165">
              <a:lnSpc>
                <a:spcPts val="2515"/>
              </a:lnSpc>
              <a:spcBef>
                <a:spcPts val="145"/>
              </a:spcBef>
              <a:tabLst>
                <a:tab pos="354965" algn="l"/>
              </a:tabLst>
            </a:pPr>
            <a:r>
              <a:rPr lang="ja-JP" altLang="en-US" sz="1850" b="1">
                <a:latin typeface="Meiryo UI" panose="020B0604030504040204" pitchFamily="34" charset="-128"/>
                <a:ea typeface="Meiryo UI" panose="020B0604030504040204" pitchFamily="34" charset="-128"/>
                <a:cs typeface="Yu Gothic"/>
              </a:rPr>
              <a:t>問題点</a:t>
            </a:r>
            <a:endParaRPr lang="en-US" altLang="ja-JP" sz="1850" b="1" dirty="0">
              <a:latin typeface="Meiryo UI" panose="020B0604030504040204" pitchFamily="34" charset="-128"/>
              <a:ea typeface="Meiryo UI" panose="020B0604030504040204" pitchFamily="34" charset="-128"/>
              <a:cs typeface="Yu Gothic"/>
            </a:endParaRPr>
          </a:p>
          <a:p>
            <a:pPr marL="50165">
              <a:lnSpc>
                <a:spcPts val="2515"/>
              </a:lnSpc>
              <a:spcBef>
                <a:spcPts val="145"/>
              </a:spcBef>
              <a:tabLst>
                <a:tab pos="354965" algn="l"/>
              </a:tabLst>
            </a:pPr>
            <a:r>
              <a:rPr lang="ja-JP" altLang="en-US" sz="1850">
                <a:latin typeface="Meiryo UI" panose="020B0604030504040204" pitchFamily="34" charset="-128"/>
                <a:ea typeface="Meiryo UI" panose="020B0604030504040204" pitchFamily="34" charset="-128"/>
                <a:cs typeface="Yu Gothic"/>
              </a:rPr>
              <a:t>現在のゼロショット声質変換の技術では変換に多くの時間と計算資源を用いるために、配信などのリアルタイム性のある用途に用いることが困難である。</a:t>
            </a:r>
            <a:endParaRPr lang="en-US" altLang="ja-JP" sz="1850" dirty="0">
              <a:latin typeface="Meiryo UI" panose="020B0604030504040204" pitchFamily="34" charset="-128"/>
              <a:ea typeface="Meiryo UI" panose="020B0604030504040204" pitchFamily="34" charset="-128"/>
              <a:cs typeface="Yu Gothic"/>
            </a:endParaRPr>
          </a:p>
          <a:p>
            <a:pPr marL="50165">
              <a:lnSpc>
                <a:spcPts val="2515"/>
              </a:lnSpc>
              <a:spcBef>
                <a:spcPts val="145"/>
              </a:spcBef>
              <a:tabLst>
                <a:tab pos="354965" algn="l"/>
              </a:tabLst>
            </a:pPr>
            <a:r>
              <a:rPr lang="ja-JP" altLang="en-US" sz="1850">
                <a:latin typeface="Meiryo UI" panose="020B0604030504040204" pitchFamily="34" charset="-128"/>
                <a:ea typeface="Meiryo UI" panose="020B0604030504040204" pitchFamily="34" charset="-128"/>
                <a:cs typeface="Yu Gothic"/>
              </a:rPr>
              <a:t>また、リアルタイムが可能な場合でも、高性能な</a:t>
            </a:r>
            <a:r>
              <a:rPr lang="en-US" altLang="ja-JP" sz="1850" dirty="0">
                <a:latin typeface="Meiryo UI" panose="020B0604030504040204" pitchFamily="34" charset="-128"/>
                <a:ea typeface="Meiryo UI" panose="020B0604030504040204" pitchFamily="34" charset="-128"/>
                <a:cs typeface="Yu Gothic"/>
              </a:rPr>
              <a:t>GPU</a:t>
            </a:r>
            <a:r>
              <a:rPr lang="ja-JP" altLang="en-US" sz="1850">
                <a:latin typeface="Meiryo UI" panose="020B0604030504040204" pitchFamily="34" charset="-128"/>
                <a:ea typeface="Meiryo UI" panose="020B0604030504040204" pitchFamily="34" charset="-128"/>
                <a:cs typeface="Yu Gothic"/>
              </a:rPr>
              <a:t>などが必要で、一般的な利用は困難である。</a:t>
            </a:r>
            <a:endParaRPr lang="en-US" altLang="ja-JP" sz="1850" b="1" dirty="0">
              <a:latin typeface="Meiryo UI" panose="020B0604030504040204" pitchFamily="34" charset="-128"/>
              <a:ea typeface="Meiryo UI" panose="020B0604030504040204" pitchFamily="34" charset="-128"/>
              <a:cs typeface="Yu Gothic"/>
            </a:endParaRPr>
          </a:p>
          <a:p>
            <a:pPr marL="50165">
              <a:lnSpc>
                <a:spcPts val="2515"/>
              </a:lnSpc>
              <a:spcBef>
                <a:spcPts val="145"/>
              </a:spcBef>
              <a:tabLst>
                <a:tab pos="354965" algn="l"/>
              </a:tabLst>
            </a:pPr>
            <a:endParaRPr lang="en-US" altLang="ja-JP" sz="1850" b="1" dirty="0">
              <a:latin typeface="Meiryo UI" panose="020B0604030504040204" pitchFamily="34" charset="-128"/>
              <a:ea typeface="Meiryo UI" panose="020B0604030504040204" pitchFamily="34" charset="-128"/>
              <a:cs typeface="Yu Gothic"/>
            </a:endParaRPr>
          </a:p>
          <a:p>
            <a:pPr marL="50165">
              <a:lnSpc>
                <a:spcPts val="2515"/>
              </a:lnSpc>
              <a:spcBef>
                <a:spcPts val="145"/>
              </a:spcBef>
              <a:tabLst>
                <a:tab pos="354965" algn="l"/>
              </a:tabLst>
            </a:pPr>
            <a:r>
              <a:rPr lang="ja-JP" altLang="en-US" sz="1850" b="1">
                <a:latin typeface="Meiryo UI" panose="020B0604030504040204" pitchFamily="34" charset="-128"/>
                <a:ea typeface="Meiryo UI" panose="020B0604030504040204" pitchFamily="34" charset="-128"/>
                <a:cs typeface="Yu Gothic"/>
              </a:rPr>
              <a:t>解決法</a:t>
            </a:r>
            <a:endParaRPr lang="en-US" altLang="ja-JP" sz="1850" b="1" dirty="0">
              <a:latin typeface="Meiryo UI" panose="020B0604030504040204" pitchFamily="34" charset="-128"/>
              <a:ea typeface="Meiryo UI" panose="020B0604030504040204" pitchFamily="34" charset="-128"/>
              <a:cs typeface="Yu Gothic"/>
            </a:endParaRPr>
          </a:p>
          <a:p>
            <a:pPr marL="50165">
              <a:lnSpc>
                <a:spcPts val="2515"/>
              </a:lnSpc>
              <a:spcBef>
                <a:spcPts val="145"/>
              </a:spcBef>
              <a:tabLst>
                <a:tab pos="354965" algn="l"/>
              </a:tabLst>
            </a:pPr>
            <a:r>
              <a:rPr lang="ja-JP" altLang="en-US" sz="1850">
                <a:latin typeface="Meiryo UI" panose="020B0604030504040204" pitchFamily="34" charset="-128"/>
                <a:ea typeface="Meiryo UI" panose="020B0604030504040204" pitchFamily="34" charset="-128"/>
                <a:cs typeface="Yu Gothic"/>
              </a:rPr>
              <a:t>そこで本研究では、上記のような問題点が発生するのは位相推定の処理が困難であるというのが原因であると考え、位相推定を用いない特徴量を利用した音声変換を行いリアルタイム化をしたいと考える。</a:t>
            </a:r>
            <a:endParaRPr lang="en-US" altLang="ja-JP" sz="1850" dirty="0">
              <a:latin typeface="Meiryo UI" panose="020B0604030504040204" pitchFamily="34" charset="-128"/>
              <a:ea typeface="Meiryo UI" panose="020B0604030504040204" pitchFamily="34" charset="-128"/>
              <a:cs typeface="Yu Gothic"/>
            </a:endParaRPr>
          </a:p>
          <a:p>
            <a:pPr marL="50165">
              <a:lnSpc>
                <a:spcPts val="2515"/>
              </a:lnSpc>
              <a:spcBef>
                <a:spcPts val="145"/>
              </a:spcBef>
              <a:tabLst>
                <a:tab pos="354965" algn="l"/>
              </a:tabLst>
            </a:pPr>
            <a:r>
              <a:rPr lang="en-US" altLang="ja-JP" sz="1850" dirty="0">
                <a:latin typeface="Meiryo UI" panose="020B0604030504040204" pitchFamily="34" charset="-128"/>
                <a:ea typeface="Meiryo UI" panose="020B0604030504040204" pitchFamily="34" charset="-128"/>
                <a:cs typeface="Yu Gothic"/>
              </a:rPr>
              <a:t>※</a:t>
            </a:r>
            <a:r>
              <a:rPr lang="ja-JP" altLang="en-US" sz="1850">
                <a:latin typeface="Meiryo UI" panose="020B0604030504040204" pitchFamily="34" charset="-128"/>
                <a:ea typeface="Meiryo UI" panose="020B0604030504040204" pitchFamily="34" charset="-128"/>
                <a:cs typeface="Yu Gothic"/>
              </a:rPr>
              <a:t>ここでいうリアルタイムとは、入力音声が入力音声の秒数以下で変換が可能であることを指す。</a:t>
            </a:r>
            <a:endParaRPr lang="en-US" altLang="ja-JP" sz="1850" dirty="0">
              <a:latin typeface="Meiryo UI" panose="020B0604030504040204" pitchFamily="34" charset="-128"/>
              <a:ea typeface="Meiryo UI" panose="020B0604030504040204" pitchFamily="34" charset="-128"/>
              <a:cs typeface="Yu Gothic"/>
            </a:endParaRPr>
          </a:p>
        </p:txBody>
      </p:sp>
      <p:sp>
        <p:nvSpPr>
          <p:cNvPr id="112" name="object 4">
            <a:extLst>
              <a:ext uri="{FF2B5EF4-FFF2-40B4-BE49-F238E27FC236}">
                <a16:creationId xmlns:a16="http://schemas.microsoft.com/office/drawing/2014/main" id="{E195DDD6-A0B9-B442-A426-31407F22A793}"/>
              </a:ext>
            </a:extLst>
          </p:cNvPr>
          <p:cNvSpPr txBox="1"/>
          <p:nvPr/>
        </p:nvSpPr>
        <p:spPr>
          <a:xfrm>
            <a:off x="145105" y="7585792"/>
            <a:ext cx="3589709" cy="380873"/>
          </a:xfrm>
          <a:prstGeom prst="rect">
            <a:avLst/>
          </a:prstGeom>
        </p:spPr>
        <p:txBody>
          <a:bodyPr vert="horz" wrap="square" lIns="0" tIns="11430" rIns="0" bIns="0" rtlCol="0">
            <a:spAutoFit/>
          </a:bodyPr>
          <a:lstStyle/>
          <a:p>
            <a:pPr marL="12700">
              <a:lnSpc>
                <a:spcPct val="100000"/>
              </a:lnSpc>
              <a:spcBef>
                <a:spcPts val="90"/>
              </a:spcBef>
            </a:pPr>
            <a:r>
              <a:rPr lang="en-US" altLang="ja-JP" sz="2400" b="1" spc="-90" dirty="0">
                <a:latin typeface="Yu Gothic"/>
                <a:cs typeface="Yu Gothic"/>
              </a:rPr>
              <a:t>2. </a:t>
            </a:r>
            <a:r>
              <a:rPr lang="ja-JP" altLang="en-US" sz="2400" b="1" spc="-90">
                <a:latin typeface="Yu Gothic"/>
                <a:cs typeface="Yu Gothic"/>
              </a:rPr>
              <a:t>既存手法について</a:t>
            </a:r>
            <a:endParaRPr lang="en-US" altLang="ja-JP" sz="2400" b="1" spc="-90" dirty="0">
              <a:latin typeface="Yu Gothic"/>
              <a:cs typeface="Yu Gothic"/>
            </a:endParaRPr>
          </a:p>
        </p:txBody>
      </p:sp>
      <p:sp>
        <p:nvSpPr>
          <p:cNvPr id="113" name="object 7">
            <a:extLst>
              <a:ext uri="{FF2B5EF4-FFF2-40B4-BE49-F238E27FC236}">
                <a16:creationId xmlns:a16="http://schemas.microsoft.com/office/drawing/2014/main" id="{50BEE23D-52AA-F242-870B-4CEC0F7F1466}"/>
              </a:ext>
            </a:extLst>
          </p:cNvPr>
          <p:cNvSpPr txBox="1"/>
          <p:nvPr/>
        </p:nvSpPr>
        <p:spPr>
          <a:xfrm>
            <a:off x="145105" y="8011824"/>
            <a:ext cx="6884670" cy="11783610"/>
          </a:xfrm>
          <a:prstGeom prst="rect">
            <a:avLst/>
          </a:prstGeom>
          <a:ln w="25298">
            <a:solidFill>
              <a:srgbClr val="ED7D31"/>
            </a:solidFill>
          </a:ln>
        </p:spPr>
        <p:txBody>
          <a:bodyPr vert="horz" wrap="square" lIns="0" tIns="18415" rIns="0" bIns="0" rtlCol="0">
            <a:spAutoFit/>
          </a:bodyPr>
          <a:lstStyle/>
          <a:p>
            <a:pPr marL="50165">
              <a:lnSpc>
                <a:spcPts val="2515"/>
              </a:lnSpc>
              <a:spcBef>
                <a:spcPts val="145"/>
              </a:spcBef>
              <a:tabLst>
                <a:tab pos="354965" algn="l"/>
              </a:tabLst>
            </a:pPr>
            <a:r>
              <a:rPr lang="en-US" altLang="ja-JP" sz="1850" b="1" dirty="0">
                <a:latin typeface="Meiryo UI" panose="020B0604030504040204" pitchFamily="34" charset="-128"/>
                <a:ea typeface="Meiryo UI" panose="020B0604030504040204" pitchFamily="34" charset="-128"/>
                <a:cs typeface="Yu Gothic"/>
              </a:rPr>
              <a:t>AutoVC</a:t>
            </a:r>
            <a:r>
              <a:rPr lang="ja-JP" altLang="en-US" sz="1850" b="1">
                <a:latin typeface="Meiryo UI" panose="020B0604030504040204" pitchFamily="34" charset="-128"/>
                <a:ea typeface="Meiryo UI" panose="020B0604030504040204" pitchFamily="34" charset="-128"/>
                <a:cs typeface="Yu Gothic"/>
              </a:rPr>
              <a:t>について</a:t>
            </a:r>
            <a:endParaRPr lang="en-US" altLang="ja-JP" sz="1850" b="1" dirty="0">
              <a:latin typeface="Meiryo UI" panose="020B0604030504040204" pitchFamily="34" charset="-128"/>
              <a:ea typeface="Meiryo UI" panose="020B0604030504040204" pitchFamily="34" charset="-128"/>
              <a:cs typeface="Yu Gothic"/>
            </a:endParaRPr>
          </a:p>
          <a:p>
            <a:pPr marL="50165">
              <a:lnSpc>
                <a:spcPts val="2515"/>
              </a:lnSpc>
              <a:spcBef>
                <a:spcPts val="145"/>
              </a:spcBef>
              <a:tabLst>
                <a:tab pos="354965" algn="l"/>
              </a:tabLst>
            </a:pPr>
            <a:r>
              <a:rPr lang="en-US" altLang="ja-JP" sz="1850" dirty="0" err="1">
                <a:latin typeface="Meiryo UI" panose="020B0604030504040204" pitchFamily="34" charset="-128"/>
                <a:ea typeface="Meiryo UI" panose="020B0604030504040204" pitchFamily="34" charset="-128"/>
                <a:cs typeface="Yu Gothic"/>
              </a:rPr>
              <a:t>AutoVC</a:t>
            </a:r>
            <a:r>
              <a:rPr lang="en-US" altLang="ja-JP" sz="1850" dirty="0">
                <a:latin typeface="Meiryo UI" panose="020B0604030504040204" pitchFamily="34" charset="-128"/>
                <a:ea typeface="Meiryo UI" panose="020B0604030504040204" pitchFamily="34" charset="-128"/>
                <a:cs typeface="Yu Gothic"/>
              </a:rPr>
              <a:t>[1]</a:t>
            </a:r>
            <a:r>
              <a:rPr lang="ja-JP" altLang="en-US" sz="1850">
                <a:latin typeface="Meiryo UI" panose="020B0604030504040204" pitchFamily="34" charset="-128"/>
                <a:ea typeface="Meiryo UI" panose="020B0604030504040204" pitchFamily="34" charset="-128"/>
                <a:cs typeface="Yu Gothic"/>
              </a:rPr>
              <a:t>は、音声変換に特化したオートエンコーダーを用いた声質変換モデルで、初めてゼロショット音声変換を実現したモデルだ。入力には入力話者の声のメルスペクトログラム、入力話者の声質を表す埋込ベクトル、出力話者の声質を表す埋込ベクトルを用いる。すると出力として、目的の話者の声のメルスペクトログラムが出力される。</a:t>
            </a:r>
            <a:endParaRPr lang="en-US" altLang="ja-JP" sz="1850" dirty="0">
              <a:latin typeface="Meiryo UI" panose="020B0604030504040204" pitchFamily="34" charset="-128"/>
              <a:ea typeface="Meiryo UI" panose="020B0604030504040204" pitchFamily="34" charset="-128"/>
              <a:cs typeface="Yu Gothic"/>
            </a:endParaRPr>
          </a:p>
          <a:p>
            <a:pPr marL="50165">
              <a:lnSpc>
                <a:spcPts val="2515"/>
              </a:lnSpc>
              <a:spcBef>
                <a:spcPts val="145"/>
              </a:spcBef>
              <a:tabLst>
                <a:tab pos="354965" algn="l"/>
              </a:tabLst>
            </a:pPr>
            <a:endParaRPr lang="en-US" altLang="ja-JP" sz="1850" dirty="0">
              <a:latin typeface="Meiryo UI" panose="020B0604030504040204" pitchFamily="34" charset="-128"/>
              <a:ea typeface="Meiryo UI" panose="020B0604030504040204" pitchFamily="34" charset="-128"/>
              <a:cs typeface="Yu Gothic"/>
            </a:endParaRPr>
          </a:p>
          <a:p>
            <a:pPr marL="50165">
              <a:lnSpc>
                <a:spcPts val="2515"/>
              </a:lnSpc>
              <a:spcBef>
                <a:spcPts val="145"/>
              </a:spcBef>
              <a:tabLst>
                <a:tab pos="354965" algn="l"/>
              </a:tabLst>
            </a:pPr>
            <a:endParaRPr lang="en-US" altLang="ja-JP" sz="1850" dirty="0">
              <a:latin typeface="Meiryo UI" panose="020B0604030504040204" pitchFamily="34" charset="-128"/>
              <a:ea typeface="Meiryo UI" panose="020B0604030504040204" pitchFamily="34" charset="-128"/>
              <a:cs typeface="Yu Gothic"/>
            </a:endParaRPr>
          </a:p>
          <a:p>
            <a:pPr marL="50165">
              <a:lnSpc>
                <a:spcPts val="2515"/>
              </a:lnSpc>
              <a:spcBef>
                <a:spcPts val="145"/>
              </a:spcBef>
              <a:tabLst>
                <a:tab pos="354965" algn="l"/>
              </a:tabLst>
            </a:pPr>
            <a:endParaRPr lang="en-US" altLang="ja-JP" sz="1850" dirty="0">
              <a:latin typeface="Meiryo UI" panose="020B0604030504040204" pitchFamily="34" charset="-128"/>
              <a:ea typeface="Meiryo UI" panose="020B0604030504040204" pitchFamily="34" charset="-128"/>
              <a:cs typeface="Yu Gothic"/>
            </a:endParaRPr>
          </a:p>
          <a:p>
            <a:pPr marL="50165">
              <a:lnSpc>
                <a:spcPts val="2515"/>
              </a:lnSpc>
              <a:spcBef>
                <a:spcPts val="145"/>
              </a:spcBef>
              <a:tabLst>
                <a:tab pos="354965" algn="l"/>
              </a:tabLst>
            </a:pPr>
            <a:endParaRPr lang="en-US" altLang="ja-JP" sz="1850" dirty="0">
              <a:latin typeface="Meiryo UI" panose="020B0604030504040204" pitchFamily="34" charset="-128"/>
              <a:ea typeface="Meiryo UI" panose="020B0604030504040204" pitchFamily="34" charset="-128"/>
              <a:cs typeface="Yu Gothic"/>
            </a:endParaRPr>
          </a:p>
          <a:p>
            <a:pPr marL="50165">
              <a:lnSpc>
                <a:spcPts val="2515"/>
              </a:lnSpc>
              <a:spcBef>
                <a:spcPts val="145"/>
              </a:spcBef>
              <a:tabLst>
                <a:tab pos="354965" algn="l"/>
              </a:tabLst>
            </a:pPr>
            <a:endParaRPr lang="en-US" altLang="ja-JP" sz="1850" dirty="0">
              <a:latin typeface="Meiryo UI" panose="020B0604030504040204" pitchFamily="34" charset="-128"/>
              <a:ea typeface="Meiryo UI" panose="020B0604030504040204" pitchFamily="34" charset="-128"/>
              <a:cs typeface="Yu Gothic"/>
            </a:endParaRPr>
          </a:p>
          <a:p>
            <a:pPr marL="50165">
              <a:lnSpc>
                <a:spcPts val="2515"/>
              </a:lnSpc>
              <a:spcBef>
                <a:spcPts val="145"/>
              </a:spcBef>
              <a:tabLst>
                <a:tab pos="354965" algn="l"/>
              </a:tabLst>
            </a:pPr>
            <a:endParaRPr lang="en-US" altLang="ja-JP" sz="1850" dirty="0">
              <a:latin typeface="Meiryo UI" panose="020B0604030504040204" pitchFamily="34" charset="-128"/>
              <a:ea typeface="Meiryo UI" panose="020B0604030504040204" pitchFamily="34" charset="-128"/>
              <a:cs typeface="Yu Gothic"/>
            </a:endParaRPr>
          </a:p>
          <a:p>
            <a:pPr marL="50165">
              <a:lnSpc>
                <a:spcPts val="2515"/>
              </a:lnSpc>
              <a:spcBef>
                <a:spcPts val="145"/>
              </a:spcBef>
              <a:tabLst>
                <a:tab pos="354965" algn="l"/>
              </a:tabLst>
            </a:pPr>
            <a:endParaRPr lang="en-US" altLang="ja-JP" sz="1850" b="1" dirty="0">
              <a:latin typeface="Meiryo UI" panose="020B0604030504040204" pitchFamily="34" charset="-128"/>
              <a:ea typeface="Meiryo UI" panose="020B0604030504040204" pitchFamily="34" charset="-128"/>
              <a:cs typeface="Yu Gothic"/>
            </a:endParaRPr>
          </a:p>
          <a:p>
            <a:pPr marL="50165">
              <a:lnSpc>
                <a:spcPts val="2515"/>
              </a:lnSpc>
              <a:spcBef>
                <a:spcPts val="145"/>
              </a:spcBef>
              <a:tabLst>
                <a:tab pos="354965" algn="l"/>
              </a:tabLst>
            </a:pPr>
            <a:r>
              <a:rPr lang="ja-JP" altLang="en-US" sz="1850" b="1">
                <a:latin typeface="Meiryo UI" panose="020B0604030504040204" pitchFamily="34" charset="-128"/>
                <a:ea typeface="Meiryo UI" panose="020B0604030504040204" pitchFamily="34" charset="-128"/>
                <a:cs typeface="Yu Gothic"/>
              </a:rPr>
              <a:t>メルスペクトログラムから音声への変換</a:t>
            </a:r>
            <a:endParaRPr lang="en-US" altLang="ja-JP" sz="1850" b="1" dirty="0">
              <a:latin typeface="Meiryo UI" panose="020B0604030504040204" pitchFamily="34" charset="-128"/>
              <a:ea typeface="Meiryo UI" panose="020B0604030504040204" pitchFamily="34" charset="-128"/>
              <a:cs typeface="Yu Gothic"/>
            </a:endParaRPr>
          </a:p>
          <a:p>
            <a:pPr marL="50165">
              <a:lnSpc>
                <a:spcPts val="2515"/>
              </a:lnSpc>
              <a:spcBef>
                <a:spcPts val="145"/>
              </a:spcBef>
              <a:tabLst>
                <a:tab pos="354965" algn="l"/>
              </a:tabLst>
            </a:pPr>
            <a:r>
              <a:rPr lang="ja-JP" altLang="en-US" sz="1850">
                <a:latin typeface="Meiryo UI" panose="020B0604030504040204" pitchFamily="34" charset="-128"/>
                <a:ea typeface="Meiryo UI" panose="020B0604030504040204" pitchFamily="34" charset="-128"/>
                <a:cs typeface="Yu Gothic"/>
              </a:rPr>
              <a:t>メルスペクトログラムとは、入力音声を</a:t>
            </a:r>
            <a:r>
              <a:rPr lang="en" altLang="ja-JP" sz="1850" dirty="0">
                <a:latin typeface="Meiryo UI" panose="020B0604030504040204" pitchFamily="34" charset="-128"/>
                <a:ea typeface="Meiryo UI" panose="020B0604030504040204" pitchFamily="34" charset="-128"/>
                <a:cs typeface="Yu Gothic"/>
              </a:rPr>
              <a:t>STFT(</a:t>
            </a:r>
            <a:r>
              <a:rPr lang="ja-JP" altLang="en-US" sz="1850">
                <a:latin typeface="Meiryo UI" panose="020B0604030504040204" pitchFamily="34" charset="-128"/>
                <a:ea typeface="Meiryo UI" panose="020B0604030504040204" pitchFamily="34" charset="-128"/>
                <a:cs typeface="Yu Gothic"/>
              </a:rPr>
              <a:t>短時間フーリエ変換</a:t>
            </a:r>
            <a:r>
              <a:rPr lang="en-US" altLang="ja-JP" sz="1850" dirty="0">
                <a:latin typeface="Meiryo UI" panose="020B0604030504040204" pitchFamily="34" charset="-128"/>
                <a:ea typeface="Meiryo UI" panose="020B0604030504040204" pitchFamily="34" charset="-128"/>
                <a:cs typeface="Yu Gothic"/>
              </a:rPr>
              <a:t>)</a:t>
            </a:r>
            <a:r>
              <a:rPr lang="ja-JP" altLang="en-US" sz="1850">
                <a:latin typeface="Meiryo UI" panose="020B0604030504040204" pitchFamily="34" charset="-128"/>
                <a:ea typeface="Meiryo UI" panose="020B0604030504040204" pitchFamily="34" charset="-128"/>
                <a:cs typeface="Yu Gothic"/>
              </a:rPr>
              <a:t>してできる、スペクトログラムの振幅のみを、メルフィルタバンクという行列とかけることで得られる、人間の耳の特性を考慮した特徴量である。</a:t>
            </a:r>
            <a:endParaRPr lang="en-US" altLang="ja-JP" sz="1850" dirty="0">
              <a:latin typeface="Meiryo UI" panose="020B0604030504040204" pitchFamily="34" charset="-128"/>
              <a:ea typeface="Meiryo UI" panose="020B0604030504040204" pitchFamily="34" charset="-128"/>
              <a:cs typeface="Yu Gothic"/>
            </a:endParaRPr>
          </a:p>
          <a:p>
            <a:pPr marL="50165">
              <a:lnSpc>
                <a:spcPts val="2515"/>
              </a:lnSpc>
              <a:spcBef>
                <a:spcPts val="145"/>
              </a:spcBef>
              <a:tabLst>
                <a:tab pos="354965" algn="l"/>
              </a:tabLst>
            </a:pPr>
            <a:r>
              <a:rPr lang="ja-JP" altLang="en-US" sz="1850">
                <a:latin typeface="Meiryo UI" panose="020B0604030504040204" pitchFamily="34" charset="-128"/>
                <a:ea typeface="Meiryo UI" panose="020B0604030504040204" pitchFamily="34" charset="-128"/>
                <a:cs typeface="Yu Gothic"/>
              </a:rPr>
              <a:t>この特徴量は位相情報を含ま</a:t>
            </a:r>
            <a:br>
              <a:rPr lang="en-US" altLang="ja-JP" sz="1850" dirty="0">
                <a:latin typeface="Meiryo UI" panose="020B0604030504040204" pitchFamily="34" charset="-128"/>
                <a:ea typeface="Meiryo UI" panose="020B0604030504040204" pitchFamily="34" charset="-128"/>
                <a:cs typeface="Yu Gothic"/>
              </a:rPr>
            </a:br>
            <a:r>
              <a:rPr lang="ja-JP" altLang="en-US" sz="1850">
                <a:latin typeface="Meiryo UI" panose="020B0604030504040204" pitchFamily="34" charset="-128"/>
                <a:ea typeface="Meiryo UI" panose="020B0604030504040204" pitchFamily="34" charset="-128"/>
                <a:cs typeface="Yu Gothic"/>
              </a:rPr>
              <a:t>ないため、位相推定によって復</a:t>
            </a:r>
            <a:endParaRPr lang="en-US" altLang="ja-JP" sz="1850" dirty="0">
              <a:latin typeface="Meiryo UI" panose="020B0604030504040204" pitchFamily="34" charset="-128"/>
              <a:ea typeface="Meiryo UI" panose="020B0604030504040204" pitchFamily="34" charset="-128"/>
              <a:cs typeface="Yu Gothic"/>
            </a:endParaRPr>
          </a:p>
          <a:p>
            <a:pPr marL="50165">
              <a:lnSpc>
                <a:spcPts val="2515"/>
              </a:lnSpc>
              <a:spcBef>
                <a:spcPts val="145"/>
              </a:spcBef>
              <a:tabLst>
                <a:tab pos="354965" algn="l"/>
              </a:tabLst>
            </a:pPr>
            <a:r>
              <a:rPr lang="ja-JP" altLang="en-US" sz="1850">
                <a:latin typeface="Meiryo UI" panose="020B0604030504040204" pitchFamily="34" charset="-128"/>
                <a:ea typeface="Meiryo UI" panose="020B0604030504040204" pitchFamily="34" charset="-128"/>
                <a:cs typeface="Yu Gothic"/>
              </a:rPr>
              <a:t>元をする必要がある。その方法</a:t>
            </a:r>
            <a:br>
              <a:rPr lang="en-US" altLang="ja-JP" sz="1850" dirty="0">
                <a:latin typeface="Meiryo UI" panose="020B0604030504040204" pitchFamily="34" charset="-128"/>
                <a:ea typeface="Meiryo UI" panose="020B0604030504040204" pitchFamily="34" charset="-128"/>
                <a:cs typeface="Yu Gothic"/>
              </a:rPr>
            </a:br>
            <a:r>
              <a:rPr lang="ja-JP" altLang="en-US" sz="1850">
                <a:latin typeface="Meiryo UI" panose="020B0604030504040204" pitchFamily="34" charset="-128"/>
                <a:ea typeface="Meiryo UI" panose="020B0604030504040204" pitchFamily="34" charset="-128"/>
                <a:cs typeface="Yu Gothic"/>
              </a:rPr>
              <a:t>として、</a:t>
            </a:r>
            <a:r>
              <a:rPr lang="en" altLang="ja-JP" sz="1850" dirty="0">
                <a:latin typeface="Meiryo UI" panose="020B0604030504040204" pitchFamily="34" charset="-128"/>
                <a:ea typeface="Meiryo UI" panose="020B0604030504040204" pitchFamily="34" charset="-128"/>
                <a:cs typeface="Yu Gothic"/>
              </a:rPr>
              <a:t>Griffin–Lim</a:t>
            </a:r>
            <a:r>
              <a:rPr lang="ja-JP" altLang="en-US" sz="1850">
                <a:latin typeface="Meiryo UI" panose="020B0604030504040204" pitchFamily="34" charset="-128"/>
                <a:ea typeface="Meiryo UI" panose="020B0604030504040204" pitchFamily="34" charset="-128"/>
                <a:cs typeface="Yu Gothic"/>
              </a:rPr>
              <a:t>法</a:t>
            </a:r>
            <a:r>
              <a:rPr lang="en-US" altLang="ja-JP" sz="1850" dirty="0">
                <a:latin typeface="Meiryo UI" panose="020B0604030504040204" pitchFamily="34" charset="-128"/>
                <a:ea typeface="Meiryo UI" panose="020B0604030504040204" pitchFamily="34" charset="-128"/>
                <a:cs typeface="Yu Gothic"/>
              </a:rPr>
              <a:t>[2]</a:t>
            </a:r>
            <a:r>
              <a:rPr lang="ja-JP" altLang="en-US" sz="1850">
                <a:latin typeface="Meiryo UI" panose="020B0604030504040204" pitchFamily="34" charset="-128"/>
                <a:ea typeface="Meiryo UI" panose="020B0604030504040204" pitchFamily="34" charset="-128"/>
                <a:cs typeface="Yu Gothic"/>
              </a:rPr>
              <a:t>があるが、リアルタイムが困難である上に、低品質な音声になってしまう。そこで</a:t>
            </a:r>
            <a:r>
              <a:rPr lang="en-US" altLang="ja-JP" sz="1850" dirty="0" err="1">
                <a:latin typeface="Meiryo UI" panose="020B0604030504040204" pitchFamily="34" charset="-128"/>
                <a:ea typeface="Meiryo UI" panose="020B0604030504040204" pitchFamily="34" charset="-128"/>
                <a:cs typeface="Yu Gothic"/>
              </a:rPr>
              <a:t>AutoVC</a:t>
            </a:r>
            <a:r>
              <a:rPr lang="en-US" altLang="ja-JP" sz="1850" dirty="0">
                <a:latin typeface="Meiryo UI" panose="020B0604030504040204" pitchFamily="34" charset="-128"/>
                <a:ea typeface="Meiryo UI" panose="020B0604030504040204" pitchFamily="34" charset="-128"/>
                <a:cs typeface="Yu Gothic"/>
              </a:rPr>
              <a:t>[1]</a:t>
            </a:r>
            <a:r>
              <a:rPr lang="ja-JP" altLang="en-US" sz="1850">
                <a:latin typeface="Meiryo UI" panose="020B0604030504040204" pitchFamily="34" charset="-128"/>
                <a:ea typeface="Meiryo UI" panose="020B0604030504040204" pitchFamily="34" charset="-128"/>
                <a:cs typeface="Yu Gothic"/>
              </a:rPr>
              <a:t>では</a:t>
            </a:r>
            <a:r>
              <a:rPr lang="en-US" altLang="ja-JP" sz="1850" dirty="0" err="1">
                <a:latin typeface="Meiryo UI" panose="020B0604030504040204" pitchFamily="34" charset="-128"/>
                <a:ea typeface="Meiryo UI" panose="020B0604030504040204" pitchFamily="34" charset="-128"/>
                <a:cs typeface="Yu Gothic"/>
              </a:rPr>
              <a:t>WaveNet</a:t>
            </a:r>
            <a:r>
              <a:rPr lang="en-US" altLang="ja-JP" sz="1850" dirty="0">
                <a:latin typeface="Meiryo UI" panose="020B0604030504040204" pitchFamily="34" charset="-128"/>
                <a:ea typeface="Meiryo UI" panose="020B0604030504040204" pitchFamily="34" charset="-128"/>
                <a:cs typeface="Yu Gothic"/>
              </a:rPr>
              <a:t>[3]</a:t>
            </a:r>
            <a:r>
              <a:rPr lang="ja-JP" altLang="en-US" sz="1850">
                <a:latin typeface="Meiryo UI" panose="020B0604030504040204" pitchFamily="34" charset="-128"/>
                <a:ea typeface="Meiryo UI" panose="020B0604030504040204" pitchFamily="34" charset="-128"/>
                <a:cs typeface="Yu Gothic"/>
              </a:rPr>
              <a:t>を用いることで高品質な変換を実現している。</a:t>
            </a:r>
            <a:endParaRPr lang="en-US" altLang="ja-JP" sz="1850" dirty="0">
              <a:latin typeface="Meiryo UI" panose="020B0604030504040204" pitchFamily="34" charset="-128"/>
              <a:ea typeface="Meiryo UI" panose="020B0604030504040204" pitchFamily="34" charset="-128"/>
              <a:cs typeface="Yu Gothic"/>
            </a:endParaRPr>
          </a:p>
          <a:p>
            <a:pPr marL="50165">
              <a:lnSpc>
                <a:spcPts val="2515"/>
              </a:lnSpc>
              <a:spcBef>
                <a:spcPts val="145"/>
              </a:spcBef>
              <a:tabLst>
                <a:tab pos="354965" algn="l"/>
              </a:tabLst>
            </a:pPr>
            <a:endParaRPr lang="en-US" altLang="ja-JP" sz="1850" dirty="0">
              <a:latin typeface="Meiryo UI" panose="020B0604030504040204" pitchFamily="34" charset="-128"/>
              <a:ea typeface="Meiryo UI" panose="020B0604030504040204" pitchFamily="34" charset="-128"/>
              <a:cs typeface="Yu Gothic"/>
            </a:endParaRPr>
          </a:p>
          <a:p>
            <a:pPr marL="50165">
              <a:lnSpc>
                <a:spcPts val="2515"/>
              </a:lnSpc>
              <a:spcBef>
                <a:spcPts val="145"/>
              </a:spcBef>
              <a:tabLst>
                <a:tab pos="354965" algn="l"/>
              </a:tabLst>
            </a:pPr>
            <a:endParaRPr lang="en-US" altLang="ja-JP" sz="1850" dirty="0">
              <a:latin typeface="Meiryo UI" panose="020B0604030504040204" pitchFamily="34" charset="-128"/>
              <a:ea typeface="Meiryo UI" panose="020B0604030504040204" pitchFamily="34" charset="-128"/>
              <a:cs typeface="Yu Gothic"/>
            </a:endParaRPr>
          </a:p>
          <a:p>
            <a:pPr marL="50165">
              <a:lnSpc>
                <a:spcPts val="2515"/>
              </a:lnSpc>
              <a:spcBef>
                <a:spcPts val="145"/>
              </a:spcBef>
              <a:tabLst>
                <a:tab pos="354965" algn="l"/>
              </a:tabLst>
            </a:pPr>
            <a:endParaRPr lang="en-US" altLang="ja-JP" sz="1850" dirty="0">
              <a:latin typeface="Meiryo UI" panose="020B0604030504040204" pitchFamily="34" charset="-128"/>
              <a:ea typeface="Meiryo UI" panose="020B0604030504040204" pitchFamily="34" charset="-128"/>
              <a:cs typeface="Yu Gothic"/>
            </a:endParaRPr>
          </a:p>
          <a:p>
            <a:pPr marL="50165">
              <a:lnSpc>
                <a:spcPts val="2515"/>
              </a:lnSpc>
              <a:spcBef>
                <a:spcPts val="145"/>
              </a:spcBef>
              <a:tabLst>
                <a:tab pos="354965" algn="l"/>
              </a:tabLst>
            </a:pPr>
            <a:endParaRPr lang="en-US" altLang="ja-JP" sz="1850" dirty="0">
              <a:latin typeface="Meiryo UI" panose="020B0604030504040204" pitchFamily="34" charset="-128"/>
              <a:ea typeface="Meiryo UI" panose="020B0604030504040204" pitchFamily="34" charset="-128"/>
              <a:cs typeface="Yu Gothic"/>
            </a:endParaRPr>
          </a:p>
          <a:p>
            <a:pPr marL="50165">
              <a:lnSpc>
                <a:spcPts val="2515"/>
              </a:lnSpc>
              <a:spcBef>
                <a:spcPts val="145"/>
              </a:spcBef>
              <a:tabLst>
                <a:tab pos="354965" algn="l"/>
              </a:tabLst>
            </a:pPr>
            <a:endParaRPr lang="en-US" altLang="ja-JP" sz="1850" dirty="0">
              <a:latin typeface="Meiryo UI" panose="020B0604030504040204" pitchFamily="34" charset="-128"/>
              <a:ea typeface="Meiryo UI" panose="020B0604030504040204" pitchFamily="34" charset="-128"/>
              <a:cs typeface="Yu Gothic"/>
            </a:endParaRPr>
          </a:p>
          <a:p>
            <a:pPr marL="50165">
              <a:lnSpc>
                <a:spcPts val="2515"/>
              </a:lnSpc>
              <a:spcBef>
                <a:spcPts val="145"/>
              </a:spcBef>
              <a:tabLst>
                <a:tab pos="354965" algn="l"/>
              </a:tabLst>
            </a:pPr>
            <a:r>
              <a:rPr lang="ja-JP" altLang="en-US" sz="1850">
                <a:latin typeface="Meiryo UI" panose="020B0604030504040204" pitchFamily="34" charset="-128"/>
                <a:ea typeface="Meiryo UI" panose="020B0604030504040204" pitchFamily="34" charset="-128"/>
                <a:cs typeface="Yu Gothic"/>
              </a:rPr>
              <a:t>初の</a:t>
            </a:r>
            <a:r>
              <a:rPr lang="en-US" altLang="ja-JP" sz="1850" dirty="0" err="1">
                <a:latin typeface="Meiryo UI" panose="020B0604030504040204" pitchFamily="34" charset="-128"/>
                <a:ea typeface="Meiryo UI" panose="020B0604030504040204" pitchFamily="34" charset="-128"/>
                <a:cs typeface="Yu Gothic"/>
              </a:rPr>
              <a:t>ZeroShot</a:t>
            </a:r>
            <a:r>
              <a:rPr lang="ja-JP" altLang="en-US" sz="1850">
                <a:latin typeface="Meiryo UI" panose="020B0604030504040204" pitchFamily="34" charset="-128"/>
                <a:ea typeface="Meiryo UI" panose="020B0604030504040204" pitchFamily="34" charset="-128"/>
                <a:cs typeface="Yu Gothic"/>
              </a:rPr>
              <a:t>リアルタイム声質変換である</a:t>
            </a:r>
            <a:r>
              <a:rPr lang="en-US" altLang="ja-JP" sz="1850" dirty="0" err="1">
                <a:latin typeface="Meiryo UI" panose="020B0604030504040204" pitchFamily="34" charset="-128"/>
                <a:ea typeface="Meiryo UI" panose="020B0604030504040204" pitchFamily="34" charset="-128"/>
                <a:cs typeface="Yu Gothic"/>
              </a:rPr>
              <a:t>ConVoice</a:t>
            </a:r>
            <a:r>
              <a:rPr lang="en-US" altLang="ja-JP" sz="1850" dirty="0">
                <a:latin typeface="Meiryo UI" panose="020B0604030504040204" pitchFamily="34" charset="-128"/>
                <a:ea typeface="Meiryo UI" panose="020B0604030504040204" pitchFamily="34" charset="-128"/>
                <a:cs typeface="Yu Gothic"/>
              </a:rPr>
              <a:t>[4]</a:t>
            </a:r>
            <a:r>
              <a:rPr lang="ja-JP" altLang="en-US" sz="1850">
                <a:latin typeface="Meiryo UI" panose="020B0604030504040204" pitchFamily="34" charset="-128"/>
                <a:ea typeface="Meiryo UI" panose="020B0604030504040204" pitchFamily="34" charset="-128"/>
                <a:cs typeface="Yu Gothic"/>
              </a:rPr>
              <a:t>では</a:t>
            </a:r>
            <a:r>
              <a:rPr lang="en-US" altLang="ja-JP" sz="1850" dirty="0" err="1">
                <a:latin typeface="Meiryo UI" panose="020B0604030504040204" pitchFamily="34" charset="-128"/>
                <a:ea typeface="Meiryo UI" panose="020B0604030504040204" pitchFamily="34" charset="-128"/>
                <a:cs typeface="Yu Gothic"/>
              </a:rPr>
              <a:t>WaveNet</a:t>
            </a:r>
            <a:r>
              <a:rPr lang="en-US" altLang="ja-JP" sz="1850" dirty="0">
                <a:latin typeface="Meiryo UI" panose="020B0604030504040204" pitchFamily="34" charset="-128"/>
                <a:ea typeface="Meiryo UI" panose="020B0604030504040204" pitchFamily="34" charset="-128"/>
                <a:cs typeface="Yu Gothic"/>
              </a:rPr>
              <a:t>[3]</a:t>
            </a:r>
            <a:r>
              <a:rPr lang="ja-JP" altLang="en-US" sz="1850">
                <a:latin typeface="Meiryo UI" panose="020B0604030504040204" pitchFamily="34" charset="-128"/>
                <a:ea typeface="Meiryo UI" panose="020B0604030504040204" pitchFamily="34" charset="-128"/>
                <a:cs typeface="Yu Gothic"/>
              </a:rPr>
              <a:t>の改良版である</a:t>
            </a:r>
            <a:r>
              <a:rPr lang="en-US" altLang="ja-JP" sz="1850" dirty="0" err="1">
                <a:latin typeface="Meiryo UI" panose="020B0604030504040204" pitchFamily="34" charset="-128"/>
                <a:ea typeface="Meiryo UI" panose="020B0604030504040204" pitchFamily="34" charset="-128"/>
                <a:cs typeface="Yu Gothic"/>
              </a:rPr>
              <a:t>WaveGlow</a:t>
            </a:r>
            <a:r>
              <a:rPr lang="en-US" altLang="ja-JP" sz="1850" dirty="0">
                <a:latin typeface="Meiryo UI" panose="020B0604030504040204" pitchFamily="34" charset="-128"/>
                <a:ea typeface="Meiryo UI" panose="020B0604030504040204" pitchFamily="34" charset="-128"/>
                <a:cs typeface="Yu Gothic"/>
              </a:rPr>
              <a:t>[5]</a:t>
            </a:r>
            <a:r>
              <a:rPr lang="ja-JP" altLang="en-US" sz="1850">
                <a:latin typeface="Meiryo UI" panose="020B0604030504040204" pitchFamily="34" charset="-128"/>
                <a:ea typeface="Meiryo UI" panose="020B0604030504040204" pitchFamily="34" charset="-128"/>
                <a:cs typeface="Yu Gothic"/>
              </a:rPr>
              <a:t>を用いている。</a:t>
            </a:r>
            <a:br>
              <a:rPr lang="en-US" altLang="ja-JP" sz="1850" b="1" dirty="0">
                <a:latin typeface="Meiryo UI" panose="020B0604030504040204" pitchFamily="34" charset="-128"/>
                <a:ea typeface="Meiryo UI" panose="020B0604030504040204" pitchFamily="34" charset="-128"/>
                <a:cs typeface="Yu Gothic"/>
              </a:rPr>
            </a:br>
            <a:endParaRPr lang="en-US" altLang="ja-JP" sz="1850" b="1" dirty="0">
              <a:latin typeface="Meiryo UI" panose="020B0604030504040204" pitchFamily="34" charset="-128"/>
              <a:ea typeface="Meiryo UI" panose="020B0604030504040204" pitchFamily="34" charset="-128"/>
              <a:cs typeface="Yu Gothic"/>
            </a:endParaRPr>
          </a:p>
          <a:p>
            <a:pPr marL="50165">
              <a:lnSpc>
                <a:spcPts val="2515"/>
              </a:lnSpc>
              <a:spcBef>
                <a:spcPts val="145"/>
              </a:spcBef>
              <a:tabLst>
                <a:tab pos="354965" algn="l"/>
              </a:tabLst>
            </a:pPr>
            <a:r>
              <a:rPr lang="ja-JP" altLang="en-US" sz="1850" b="1">
                <a:latin typeface="Meiryo UI" panose="020B0604030504040204" pitchFamily="34" charset="-128"/>
                <a:ea typeface="Meiryo UI" panose="020B0604030504040204" pitchFamily="34" charset="-128"/>
                <a:cs typeface="Yu Gothic"/>
              </a:rPr>
              <a:t>既存手法の問題点</a:t>
            </a:r>
            <a:endParaRPr lang="en-US" altLang="ja-JP" sz="1850" b="1" dirty="0">
              <a:latin typeface="Meiryo UI" panose="020B0604030504040204" pitchFamily="34" charset="-128"/>
              <a:ea typeface="Meiryo UI" panose="020B0604030504040204" pitchFamily="34" charset="-128"/>
              <a:cs typeface="Yu Gothic"/>
            </a:endParaRPr>
          </a:p>
          <a:p>
            <a:pPr marL="50165">
              <a:lnSpc>
                <a:spcPts val="2515"/>
              </a:lnSpc>
              <a:spcBef>
                <a:spcPts val="145"/>
              </a:spcBef>
              <a:tabLst>
                <a:tab pos="354965" algn="l"/>
              </a:tabLst>
            </a:pPr>
            <a:r>
              <a:rPr lang="ja-JP" altLang="en-US" sz="1850">
                <a:latin typeface="Meiryo UI" panose="020B0604030504040204" pitchFamily="34" charset="-128"/>
                <a:ea typeface="Meiryo UI" panose="020B0604030504040204" pitchFamily="34" charset="-128"/>
                <a:cs typeface="Yu Gothic"/>
              </a:rPr>
              <a:t>既存手法の多くでリアルタイム化が達成できない理由として、位相推定が困難で多くの計算資源や時間がかかってしまうことが理由であると考える。</a:t>
            </a:r>
            <a:br>
              <a:rPr lang="en-US" altLang="ja-JP" sz="1850" dirty="0">
                <a:latin typeface="Meiryo UI" panose="020B0604030504040204" pitchFamily="34" charset="-128"/>
                <a:ea typeface="Meiryo UI" panose="020B0604030504040204" pitchFamily="34" charset="-128"/>
                <a:cs typeface="Yu Gothic"/>
              </a:rPr>
            </a:br>
            <a:r>
              <a:rPr lang="en-US" altLang="ja-JP" sz="1850" dirty="0" err="1">
                <a:latin typeface="Meiryo UI" panose="020B0604030504040204" pitchFamily="34" charset="-128"/>
                <a:ea typeface="Meiryo UI" panose="020B0604030504040204" pitchFamily="34" charset="-128"/>
                <a:cs typeface="Yu Gothic"/>
              </a:rPr>
              <a:t>ConVoice</a:t>
            </a:r>
            <a:r>
              <a:rPr lang="en-US" altLang="ja-JP" sz="1850" dirty="0">
                <a:latin typeface="Meiryo UI" panose="020B0604030504040204" pitchFamily="34" charset="-128"/>
                <a:ea typeface="Meiryo UI" panose="020B0604030504040204" pitchFamily="34" charset="-128"/>
                <a:cs typeface="Yu Gothic"/>
              </a:rPr>
              <a:t>[4]</a:t>
            </a:r>
            <a:r>
              <a:rPr lang="ja-JP" altLang="en-US" sz="1850">
                <a:latin typeface="Meiryo UI" panose="020B0604030504040204" pitchFamily="34" charset="-128"/>
                <a:ea typeface="Meiryo UI" panose="020B0604030504040204" pitchFamily="34" charset="-128"/>
                <a:cs typeface="Yu Gothic"/>
              </a:rPr>
              <a:t>の場合リアルタイムは達成できているものの、高性能な</a:t>
            </a:r>
            <a:r>
              <a:rPr lang="en-US" altLang="ja-JP" sz="1850" dirty="0">
                <a:latin typeface="Meiryo UI" panose="020B0604030504040204" pitchFamily="34" charset="-128"/>
                <a:ea typeface="Meiryo UI" panose="020B0604030504040204" pitchFamily="34" charset="-128"/>
                <a:cs typeface="Yu Gothic"/>
              </a:rPr>
              <a:t>GPU</a:t>
            </a:r>
            <a:r>
              <a:rPr lang="ja-JP" altLang="en-US" sz="1850">
                <a:latin typeface="Meiryo UI" panose="020B0604030504040204" pitchFamily="34" charset="-128"/>
                <a:ea typeface="Meiryo UI" panose="020B0604030504040204" pitchFamily="34" charset="-128"/>
                <a:cs typeface="Yu Gothic"/>
              </a:rPr>
              <a:t>を利用していることが前提となっている。</a:t>
            </a:r>
            <a:endParaRPr lang="en-US" altLang="ja-JP" sz="1850" dirty="0">
              <a:latin typeface="Meiryo UI" panose="020B0604030504040204" pitchFamily="34" charset="-128"/>
              <a:ea typeface="Meiryo UI" panose="020B0604030504040204" pitchFamily="34" charset="-128"/>
              <a:cs typeface="Yu Gothic"/>
            </a:endParaRPr>
          </a:p>
        </p:txBody>
      </p:sp>
      <p:pic>
        <p:nvPicPr>
          <p:cNvPr id="120" name="図 119">
            <a:extLst>
              <a:ext uri="{FF2B5EF4-FFF2-40B4-BE49-F238E27FC236}">
                <a16:creationId xmlns:a16="http://schemas.microsoft.com/office/drawing/2014/main" id="{92E59885-0CE6-3043-A88D-0C126E0856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828" y="15309850"/>
            <a:ext cx="6581224" cy="2084736"/>
          </a:xfrm>
          <a:prstGeom prst="rect">
            <a:avLst/>
          </a:prstGeom>
        </p:spPr>
      </p:pic>
      <p:pic>
        <p:nvPicPr>
          <p:cNvPr id="122" name="図 121">
            <a:extLst>
              <a:ext uri="{FF2B5EF4-FFF2-40B4-BE49-F238E27FC236}">
                <a16:creationId xmlns:a16="http://schemas.microsoft.com/office/drawing/2014/main" id="{EE4A67E3-345F-CE4A-9C82-4BCA957ED9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490" y="9947063"/>
            <a:ext cx="5803900" cy="2260600"/>
          </a:xfrm>
          <a:prstGeom prst="rect">
            <a:avLst/>
          </a:prstGeom>
        </p:spPr>
      </p:pic>
      <p:sp>
        <p:nvSpPr>
          <p:cNvPr id="125" name="object 4">
            <a:extLst>
              <a:ext uri="{FF2B5EF4-FFF2-40B4-BE49-F238E27FC236}">
                <a16:creationId xmlns:a16="http://schemas.microsoft.com/office/drawing/2014/main" id="{81919333-EA4E-4248-9C04-1D069CDECF69}"/>
              </a:ext>
            </a:extLst>
          </p:cNvPr>
          <p:cNvSpPr txBox="1"/>
          <p:nvPr/>
        </p:nvSpPr>
        <p:spPr>
          <a:xfrm>
            <a:off x="7157141" y="1608445"/>
            <a:ext cx="5276159" cy="380873"/>
          </a:xfrm>
          <a:prstGeom prst="rect">
            <a:avLst/>
          </a:prstGeom>
        </p:spPr>
        <p:txBody>
          <a:bodyPr vert="horz" wrap="square" lIns="0" tIns="11430" rIns="0" bIns="0" rtlCol="0">
            <a:spAutoFit/>
          </a:bodyPr>
          <a:lstStyle/>
          <a:p>
            <a:pPr marL="12700">
              <a:lnSpc>
                <a:spcPct val="100000"/>
              </a:lnSpc>
              <a:spcBef>
                <a:spcPts val="90"/>
              </a:spcBef>
            </a:pPr>
            <a:r>
              <a:rPr lang="en-US" sz="2400" b="1" spc="-10" dirty="0">
                <a:latin typeface="Yu Gothic"/>
                <a:cs typeface="Yu Gothic"/>
              </a:rPr>
              <a:t>3</a:t>
            </a:r>
            <a:r>
              <a:rPr sz="2400" b="1" spc="-10" dirty="0">
                <a:latin typeface="Yu Gothic"/>
                <a:cs typeface="Yu Gothic"/>
              </a:rPr>
              <a:t>.</a:t>
            </a:r>
            <a:r>
              <a:rPr sz="2400" b="1" spc="-90" dirty="0">
                <a:latin typeface="Yu Gothic"/>
                <a:cs typeface="Yu Gothic"/>
              </a:rPr>
              <a:t> </a:t>
            </a:r>
            <a:r>
              <a:rPr lang="ja-JP" altLang="en-US" sz="2400" b="1" spc="-90">
                <a:latin typeface="Yu Gothic"/>
                <a:cs typeface="Yu Gothic"/>
              </a:rPr>
              <a:t>提案手法について</a:t>
            </a:r>
            <a:endParaRPr sz="2400" dirty="0">
              <a:latin typeface="Yu Gothic"/>
              <a:cs typeface="Yu Gothic"/>
            </a:endParaRPr>
          </a:p>
        </p:txBody>
      </p:sp>
      <p:sp>
        <p:nvSpPr>
          <p:cNvPr id="126" name="object 7">
            <a:extLst>
              <a:ext uri="{FF2B5EF4-FFF2-40B4-BE49-F238E27FC236}">
                <a16:creationId xmlns:a16="http://schemas.microsoft.com/office/drawing/2014/main" id="{E7C22C9A-174A-424B-A2E5-76CBA16404A0}"/>
              </a:ext>
            </a:extLst>
          </p:cNvPr>
          <p:cNvSpPr txBox="1"/>
          <p:nvPr/>
        </p:nvSpPr>
        <p:spPr>
          <a:xfrm>
            <a:off x="7157141" y="1998335"/>
            <a:ext cx="6884670" cy="4230261"/>
          </a:xfrm>
          <a:prstGeom prst="rect">
            <a:avLst/>
          </a:prstGeom>
          <a:ln w="25298">
            <a:solidFill>
              <a:srgbClr val="ED7D31"/>
            </a:solidFill>
          </a:ln>
        </p:spPr>
        <p:txBody>
          <a:bodyPr vert="horz" wrap="square" lIns="0" tIns="18415" rIns="0" bIns="0" rtlCol="0">
            <a:spAutoFit/>
          </a:bodyPr>
          <a:lstStyle/>
          <a:p>
            <a:pPr marL="50165">
              <a:lnSpc>
                <a:spcPts val="2515"/>
              </a:lnSpc>
              <a:spcBef>
                <a:spcPts val="145"/>
              </a:spcBef>
              <a:tabLst>
                <a:tab pos="354965" algn="l"/>
              </a:tabLst>
            </a:pPr>
            <a:r>
              <a:rPr lang="ja-JP" altLang="en-US" sz="1850">
                <a:latin typeface="Meiryo UI" panose="020B0604030504040204" pitchFamily="34" charset="-128"/>
                <a:ea typeface="Meiryo UI" panose="020B0604030504040204" pitchFamily="34" charset="-128"/>
                <a:cs typeface="Yu Gothic"/>
              </a:rPr>
              <a:t>既存手法では、位相推定の計算が困難であることが原因で、リアルタイム化が難しいことがわかった。そこで</a:t>
            </a:r>
            <a:r>
              <a:rPr lang="en-US" altLang="ja-JP" sz="1850" dirty="0">
                <a:latin typeface="Meiryo UI" panose="020B0604030504040204" pitchFamily="34" charset="-128"/>
                <a:ea typeface="Meiryo UI" panose="020B0604030504040204" pitchFamily="34" charset="-128"/>
                <a:cs typeface="Yu Gothic"/>
              </a:rPr>
              <a:t>World[6]</a:t>
            </a:r>
            <a:r>
              <a:rPr lang="ja-JP" altLang="en-US" sz="1850">
                <a:latin typeface="Meiryo UI" panose="020B0604030504040204" pitchFamily="34" charset="-128"/>
                <a:ea typeface="Meiryo UI" panose="020B0604030504040204" pitchFamily="34" charset="-128"/>
                <a:cs typeface="Yu Gothic"/>
              </a:rPr>
              <a:t>で提案された手法</a:t>
            </a:r>
            <a:r>
              <a:rPr lang="en-US" altLang="ja-JP" sz="1850" dirty="0">
                <a:latin typeface="Meiryo UI" panose="020B0604030504040204" pitchFamily="34" charset="-128"/>
                <a:ea typeface="Meiryo UI" panose="020B0604030504040204" pitchFamily="34" charset="-128"/>
                <a:cs typeface="Yu Gothic"/>
              </a:rPr>
              <a:t>(</a:t>
            </a:r>
            <a:r>
              <a:rPr lang="ja-JP" altLang="en-US" sz="1850">
                <a:latin typeface="Meiryo UI" panose="020B0604030504040204" pitchFamily="34" charset="-128"/>
                <a:ea typeface="Meiryo UI" panose="020B0604030504040204" pitchFamily="34" charset="-128"/>
                <a:cs typeface="Yu Gothic"/>
              </a:rPr>
              <a:t>音声波形を基本周波数、スペクトル包絡、非周期性指標に分解し、それらを部分的に変換し、再合成することで声質変換ができるという仕組み</a:t>
            </a:r>
            <a:r>
              <a:rPr lang="en-US" altLang="ja-JP" sz="1850" dirty="0">
                <a:latin typeface="Meiryo UI" panose="020B0604030504040204" pitchFamily="34" charset="-128"/>
                <a:ea typeface="Meiryo UI" panose="020B0604030504040204" pitchFamily="34" charset="-128"/>
                <a:cs typeface="Yu Gothic"/>
              </a:rPr>
              <a:t>)</a:t>
            </a:r>
            <a:r>
              <a:rPr lang="ja-JP" altLang="en-US" sz="1850">
                <a:latin typeface="Meiryo UI" panose="020B0604030504040204" pitchFamily="34" charset="-128"/>
                <a:ea typeface="Meiryo UI" panose="020B0604030504040204" pitchFamily="34" charset="-128"/>
                <a:cs typeface="Yu Gothic"/>
              </a:rPr>
              <a:t>を応用し、</a:t>
            </a:r>
            <a:endParaRPr lang="en-US" altLang="ja-JP" sz="1850" dirty="0">
              <a:latin typeface="Meiryo UI" panose="020B0604030504040204" pitchFamily="34" charset="-128"/>
              <a:ea typeface="Meiryo UI" panose="020B0604030504040204" pitchFamily="34" charset="-128"/>
              <a:cs typeface="Yu Gothic"/>
            </a:endParaRPr>
          </a:p>
          <a:p>
            <a:pPr marL="50165">
              <a:lnSpc>
                <a:spcPts val="2515"/>
              </a:lnSpc>
              <a:spcBef>
                <a:spcPts val="145"/>
              </a:spcBef>
              <a:tabLst>
                <a:tab pos="354965" algn="l"/>
              </a:tabLst>
            </a:pPr>
            <a:r>
              <a:rPr lang="ja-JP" altLang="en-US" sz="1850">
                <a:latin typeface="Meiryo UI" panose="020B0604030504040204" pitchFamily="34" charset="-128"/>
                <a:ea typeface="Meiryo UI" panose="020B0604030504040204" pitchFamily="34" charset="-128"/>
                <a:cs typeface="Yu Gothic"/>
              </a:rPr>
              <a:t>基本周波数は対数ガウス正規化を用いたピッチ変換を用いて変換、非周期性指標はそのまま、スペクトル包絡のみを</a:t>
            </a:r>
            <a:r>
              <a:rPr lang="en-US" altLang="ja-JP" sz="1850" dirty="0" err="1">
                <a:latin typeface="Meiryo UI" panose="020B0604030504040204" pitchFamily="34" charset="-128"/>
                <a:ea typeface="Meiryo UI" panose="020B0604030504040204" pitchFamily="34" charset="-128"/>
                <a:cs typeface="Yu Gothic"/>
              </a:rPr>
              <a:t>AutoVC</a:t>
            </a:r>
            <a:r>
              <a:rPr lang="ja-JP" altLang="en-US" sz="1850">
                <a:latin typeface="Meiryo UI" panose="020B0604030504040204" pitchFamily="34" charset="-128"/>
                <a:ea typeface="Meiryo UI" panose="020B0604030504040204" pitchFamily="34" charset="-128"/>
                <a:cs typeface="Yu Gothic"/>
              </a:rPr>
              <a:t>によって変換し、それを再合成することで位相推定を用いず、既存手法よりも高速な変換が可能になると考えた。</a:t>
            </a:r>
            <a:endParaRPr lang="en-US" altLang="ja-JP" sz="1850" dirty="0">
              <a:latin typeface="Meiryo UI" panose="020B0604030504040204" pitchFamily="34" charset="-128"/>
              <a:ea typeface="Meiryo UI" panose="020B0604030504040204" pitchFamily="34" charset="-128"/>
              <a:cs typeface="Yu Gothic"/>
            </a:endParaRPr>
          </a:p>
          <a:p>
            <a:pPr marL="50165">
              <a:lnSpc>
                <a:spcPts val="2515"/>
              </a:lnSpc>
              <a:spcBef>
                <a:spcPts val="145"/>
              </a:spcBef>
              <a:tabLst>
                <a:tab pos="354965" algn="l"/>
              </a:tabLst>
            </a:pPr>
            <a:endParaRPr lang="en-US" altLang="ja-JP" sz="1850" dirty="0">
              <a:latin typeface="Meiryo UI" panose="020B0604030504040204" pitchFamily="34" charset="-128"/>
              <a:ea typeface="Meiryo UI" panose="020B0604030504040204" pitchFamily="34" charset="-128"/>
              <a:cs typeface="Yu Gothic"/>
            </a:endParaRPr>
          </a:p>
          <a:p>
            <a:pPr marL="50165">
              <a:lnSpc>
                <a:spcPts val="2515"/>
              </a:lnSpc>
              <a:spcBef>
                <a:spcPts val="145"/>
              </a:spcBef>
              <a:tabLst>
                <a:tab pos="354965" algn="l"/>
              </a:tabLst>
            </a:pPr>
            <a:endParaRPr lang="en-US" altLang="ja-JP" sz="1850" dirty="0">
              <a:latin typeface="Meiryo UI" panose="020B0604030504040204" pitchFamily="34" charset="-128"/>
              <a:ea typeface="Meiryo UI" panose="020B0604030504040204" pitchFamily="34" charset="-128"/>
              <a:cs typeface="Yu Gothic"/>
            </a:endParaRPr>
          </a:p>
          <a:p>
            <a:pPr marL="50165">
              <a:lnSpc>
                <a:spcPts val="2515"/>
              </a:lnSpc>
              <a:spcBef>
                <a:spcPts val="145"/>
              </a:spcBef>
              <a:tabLst>
                <a:tab pos="354965" algn="l"/>
              </a:tabLst>
            </a:pPr>
            <a:endParaRPr lang="en-US" altLang="ja-JP" sz="1850" dirty="0">
              <a:latin typeface="Meiryo UI" panose="020B0604030504040204" pitchFamily="34" charset="-128"/>
              <a:ea typeface="Meiryo UI" panose="020B0604030504040204" pitchFamily="34" charset="-128"/>
              <a:cs typeface="Yu Gothic"/>
            </a:endParaRPr>
          </a:p>
          <a:p>
            <a:pPr marL="50165">
              <a:lnSpc>
                <a:spcPts val="2515"/>
              </a:lnSpc>
              <a:spcBef>
                <a:spcPts val="145"/>
              </a:spcBef>
              <a:tabLst>
                <a:tab pos="354965" algn="l"/>
              </a:tabLst>
            </a:pPr>
            <a:endParaRPr lang="en-US" altLang="ja-JP" sz="1850" dirty="0">
              <a:latin typeface="Meiryo UI" panose="020B0604030504040204" pitchFamily="34" charset="-128"/>
              <a:ea typeface="Meiryo UI" panose="020B0604030504040204" pitchFamily="34" charset="-128"/>
              <a:cs typeface="Yu Gothic"/>
            </a:endParaRPr>
          </a:p>
          <a:p>
            <a:pPr marL="50165">
              <a:lnSpc>
                <a:spcPts val="2515"/>
              </a:lnSpc>
              <a:spcBef>
                <a:spcPts val="145"/>
              </a:spcBef>
              <a:tabLst>
                <a:tab pos="354965" algn="l"/>
              </a:tabLst>
            </a:pPr>
            <a:endParaRPr lang="en-US" altLang="ja-JP" sz="1850" dirty="0">
              <a:latin typeface="Meiryo UI" panose="020B0604030504040204" pitchFamily="34" charset="-128"/>
              <a:ea typeface="Meiryo UI" panose="020B0604030504040204" pitchFamily="34" charset="-128"/>
              <a:cs typeface="Yu Gothic"/>
            </a:endParaRPr>
          </a:p>
        </p:txBody>
      </p:sp>
      <p:sp>
        <p:nvSpPr>
          <p:cNvPr id="133" name="object 4">
            <a:extLst>
              <a:ext uri="{FF2B5EF4-FFF2-40B4-BE49-F238E27FC236}">
                <a16:creationId xmlns:a16="http://schemas.microsoft.com/office/drawing/2014/main" id="{85747D17-73C2-5C4C-999B-1DC971428CB2}"/>
              </a:ext>
            </a:extLst>
          </p:cNvPr>
          <p:cNvSpPr txBox="1"/>
          <p:nvPr/>
        </p:nvSpPr>
        <p:spPr>
          <a:xfrm>
            <a:off x="7133336" y="10003274"/>
            <a:ext cx="4056959" cy="380873"/>
          </a:xfrm>
          <a:prstGeom prst="rect">
            <a:avLst/>
          </a:prstGeom>
        </p:spPr>
        <p:txBody>
          <a:bodyPr vert="horz" wrap="square" lIns="0" tIns="11430" rIns="0" bIns="0" rtlCol="0">
            <a:spAutoFit/>
          </a:bodyPr>
          <a:lstStyle/>
          <a:p>
            <a:pPr marL="12700">
              <a:lnSpc>
                <a:spcPct val="100000"/>
              </a:lnSpc>
              <a:spcBef>
                <a:spcPts val="90"/>
              </a:spcBef>
            </a:pPr>
            <a:r>
              <a:rPr lang="en-US" sz="2400" b="1" spc="-10" dirty="0">
                <a:latin typeface="Yu Gothic"/>
                <a:cs typeface="Yu Gothic"/>
              </a:rPr>
              <a:t>5</a:t>
            </a:r>
            <a:r>
              <a:rPr sz="2400" b="1" spc="-10" dirty="0">
                <a:latin typeface="Yu Gothic"/>
                <a:cs typeface="Yu Gothic"/>
              </a:rPr>
              <a:t>.</a:t>
            </a:r>
            <a:r>
              <a:rPr lang="en-US" sz="2400" b="1" spc="-10" dirty="0">
                <a:latin typeface="Yu Gothic"/>
                <a:cs typeface="Yu Gothic"/>
              </a:rPr>
              <a:t> </a:t>
            </a:r>
            <a:r>
              <a:rPr lang="ja-JP" altLang="en-US" sz="2400" b="1" spc="-10">
                <a:latin typeface="Yu Gothic"/>
                <a:cs typeface="Yu Gothic"/>
              </a:rPr>
              <a:t>検証方法</a:t>
            </a:r>
            <a:r>
              <a:rPr sz="2400" b="1" spc="-90" dirty="0">
                <a:latin typeface="Yu Gothic"/>
                <a:cs typeface="Yu Gothic"/>
              </a:rPr>
              <a:t> </a:t>
            </a:r>
            <a:endParaRPr sz="2400" dirty="0">
              <a:latin typeface="Yu Gothic"/>
              <a:cs typeface="Yu Gothic"/>
            </a:endParaRPr>
          </a:p>
        </p:txBody>
      </p:sp>
      <p:sp>
        <p:nvSpPr>
          <p:cNvPr id="134" name="object 7">
            <a:extLst>
              <a:ext uri="{FF2B5EF4-FFF2-40B4-BE49-F238E27FC236}">
                <a16:creationId xmlns:a16="http://schemas.microsoft.com/office/drawing/2014/main" id="{08742263-6C00-2044-8D08-241EB607DE19}"/>
              </a:ext>
            </a:extLst>
          </p:cNvPr>
          <p:cNvSpPr txBox="1"/>
          <p:nvPr/>
        </p:nvSpPr>
        <p:spPr>
          <a:xfrm>
            <a:off x="7168826" y="10423789"/>
            <a:ext cx="6884670" cy="2627258"/>
          </a:xfrm>
          <a:prstGeom prst="rect">
            <a:avLst/>
          </a:prstGeom>
          <a:ln w="25298">
            <a:solidFill>
              <a:srgbClr val="ED7D31"/>
            </a:solidFill>
          </a:ln>
        </p:spPr>
        <p:txBody>
          <a:bodyPr vert="horz" wrap="square" lIns="0" tIns="18415" rIns="0" bIns="0" rtlCol="0">
            <a:spAutoFit/>
          </a:bodyPr>
          <a:lstStyle/>
          <a:p>
            <a:pPr marL="50165">
              <a:lnSpc>
                <a:spcPts val="2515"/>
              </a:lnSpc>
              <a:spcBef>
                <a:spcPts val="145"/>
              </a:spcBef>
              <a:tabLst>
                <a:tab pos="354965" algn="l"/>
              </a:tabLst>
            </a:pPr>
            <a:r>
              <a:rPr lang="ja-JP" altLang="en-US" sz="1850">
                <a:latin typeface="Meiryo UI" panose="020B0604030504040204" pitchFamily="34" charset="-128"/>
                <a:ea typeface="Meiryo UI" panose="020B0604030504040204" pitchFamily="34" charset="-128"/>
                <a:cs typeface="Yu Gothic"/>
              </a:rPr>
              <a:t>学習済みの変換手法に対して、以下の方法で検証して精度を比較する。</a:t>
            </a:r>
            <a:endParaRPr lang="en-US" altLang="ja-JP" sz="1850" dirty="0">
              <a:latin typeface="Meiryo UI" panose="020B0604030504040204" pitchFamily="34" charset="-128"/>
              <a:ea typeface="Meiryo UI" panose="020B0604030504040204" pitchFamily="34" charset="-128"/>
              <a:cs typeface="Yu Gothic"/>
            </a:endParaRPr>
          </a:p>
          <a:p>
            <a:pPr marL="393065" indent="-342900">
              <a:lnSpc>
                <a:spcPts val="2515"/>
              </a:lnSpc>
              <a:spcBef>
                <a:spcPts val="145"/>
              </a:spcBef>
              <a:buFont typeface="Arial" panose="020B0604020202020204" pitchFamily="34" charset="0"/>
              <a:buChar char="•"/>
              <a:tabLst>
                <a:tab pos="354965" algn="l"/>
              </a:tabLst>
            </a:pPr>
            <a:r>
              <a:rPr lang="ja-JP" altLang="en-US" sz="1850">
                <a:latin typeface="Meiryo UI" panose="020B0604030504040204" pitchFamily="34" charset="-128"/>
                <a:ea typeface="Meiryo UI" panose="020B0604030504040204" pitchFamily="34" charset="-128"/>
                <a:cs typeface="Yu Gothic"/>
              </a:rPr>
              <a:t>主観評価</a:t>
            </a:r>
            <a:endParaRPr lang="en-US" altLang="ja-JP" sz="1850" dirty="0">
              <a:latin typeface="Meiryo UI" panose="020B0604030504040204" pitchFamily="34" charset="-128"/>
              <a:ea typeface="Meiryo UI" panose="020B0604030504040204" pitchFamily="34" charset="-128"/>
              <a:cs typeface="Yu Gothic"/>
            </a:endParaRPr>
          </a:p>
          <a:p>
            <a:pPr marL="850265" lvl="1" indent="-342900">
              <a:lnSpc>
                <a:spcPts val="2515"/>
              </a:lnSpc>
              <a:spcBef>
                <a:spcPts val="145"/>
              </a:spcBef>
              <a:buFont typeface="Arial" panose="020B0604020202020204" pitchFamily="34" charset="0"/>
              <a:buChar char="•"/>
              <a:tabLst>
                <a:tab pos="354965" algn="l"/>
              </a:tabLst>
            </a:pPr>
            <a:r>
              <a:rPr lang="en-US" altLang="ja-JP" sz="1850" dirty="0">
                <a:latin typeface="Meiryo UI" panose="020B0604030504040204" pitchFamily="34" charset="-128"/>
                <a:ea typeface="Meiryo UI" panose="020B0604030504040204" pitchFamily="34" charset="-128"/>
                <a:cs typeface="Yu Gothic"/>
              </a:rPr>
              <a:t>ABX</a:t>
            </a:r>
            <a:r>
              <a:rPr lang="ja-JP" altLang="en-US" sz="1850">
                <a:latin typeface="Meiryo UI" panose="020B0604030504040204" pitchFamily="34" charset="-128"/>
                <a:ea typeface="Meiryo UI" panose="020B0604030504040204" pitchFamily="34" charset="-128"/>
                <a:cs typeface="Yu Gothic"/>
              </a:rPr>
              <a:t>テストによる変換後の声質の類似度検証</a:t>
            </a:r>
            <a:endParaRPr lang="en-US" altLang="ja-JP" sz="1850" dirty="0">
              <a:latin typeface="Meiryo UI" panose="020B0604030504040204" pitchFamily="34" charset="-128"/>
              <a:ea typeface="Meiryo UI" panose="020B0604030504040204" pitchFamily="34" charset="-128"/>
              <a:cs typeface="Yu Gothic"/>
            </a:endParaRPr>
          </a:p>
          <a:p>
            <a:pPr marL="850265" lvl="1" indent="-342900">
              <a:lnSpc>
                <a:spcPts val="2515"/>
              </a:lnSpc>
              <a:spcBef>
                <a:spcPts val="145"/>
              </a:spcBef>
              <a:buFont typeface="Arial" panose="020B0604020202020204" pitchFamily="34" charset="0"/>
              <a:buChar char="•"/>
              <a:tabLst>
                <a:tab pos="354965" algn="l"/>
              </a:tabLst>
            </a:pPr>
            <a:r>
              <a:rPr lang="en-US" altLang="ja-JP" sz="1850" dirty="0">
                <a:latin typeface="Meiryo UI" panose="020B0604030504040204" pitchFamily="34" charset="-128"/>
                <a:ea typeface="Meiryo UI" panose="020B0604030504040204" pitchFamily="34" charset="-128"/>
                <a:cs typeface="Yu Gothic"/>
              </a:rPr>
              <a:t>MOS</a:t>
            </a:r>
            <a:r>
              <a:rPr lang="ja-JP" altLang="en-US" sz="1850">
                <a:latin typeface="Meiryo UI" panose="020B0604030504040204" pitchFamily="34" charset="-128"/>
                <a:ea typeface="Meiryo UI" panose="020B0604030504040204" pitchFamily="34" charset="-128"/>
                <a:cs typeface="Yu Gothic"/>
              </a:rPr>
              <a:t>評価実験による音声品質検証</a:t>
            </a:r>
            <a:endParaRPr lang="en-US" altLang="ja-JP" sz="1850" dirty="0">
              <a:latin typeface="Meiryo UI" panose="020B0604030504040204" pitchFamily="34" charset="-128"/>
              <a:ea typeface="Meiryo UI" panose="020B0604030504040204" pitchFamily="34" charset="-128"/>
              <a:cs typeface="Yu Gothic"/>
            </a:endParaRPr>
          </a:p>
          <a:p>
            <a:pPr marL="393065" indent="-342900">
              <a:lnSpc>
                <a:spcPts val="2515"/>
              </a:lnSpc>
              <a:spcBef>
                <a:spcPts val="145"/>
              </a:spcBef>
              <a:buFont typeface="Arial" panose="020B0604020202020204" pitchFamily="34" charset="0"/>
              <a:buChar char="•"/>
              <a:tabLst>
                <a:tab pos="354965" algn="l"/>
              </a:tabLst>
            </a:pPr>
            <a:r>
              <a:rPr lang="ja-JP" altLang="en-US" sz="1850">
                <a:latin typeface="Meiryo UI" panose="020B0604030504040204" pitchFamily="34" charset="-128"/>
                <a:ea typeface="Meiryo UI" panose="020B0604030504040204" pitchFamily="34" charset="-128"/>
                <a:cs typeface="Yu Gothic"/>
              </a:rPr>
              <a:t>客観評価</a:t>
            </a:r>
            <a:endParaRPr lang="en-US" altLang="ja-JP" sz="1850" dirty="0">
              <a:latin typeface="Meiryo UI" panose="020B0604030504040204" pitchFamily="34" charset="-128"/>
              <a:ea typeface="Meiryo UI" panose="020B0604030504040204" pitchFamily="34" charset="-128"/>
              <a:cs typeface="Yu Gothic"/>
            </a:endParaRPr>
          </a:p>
          <a:p>
            <a:pPr marL="850265" lvl="1" indent="-342900">
              <a:lnSpc>
                <a:spcPts val="2515"/>
              </a:lnSpc>
              <a:spcBef>
                <a:spcPts val="145"/>
              </a:spcBef>
              <a:buFont typeface="Arial" panose="020B0604020202020204" pitchFamily="34" charset="0"/>
              <a:buChar char="•"/>
              <a:tabLst>
                <a:tab pos="354965" algn="l"/>
              </a:tabLst>
            </a:pPr>
            <a:r>
              <a:rPr lang="ja-JP" altLang="en-US" sz="1850">
                <a:latin typeface="Meiryo UI" panose="020B0604030504040204" pitchFamily="34" charset="-128"/>
                <a:ea typeface="Meiryo UI" panose="020B0604030504040204" pitchFamily="34" charset="-128"/>
                <a:cs typeface="Yu Gothic"/>
              </a:rPr>
              <a:t>手法ごとの</a:t>
            </a:r>
            <a:r>
              <a:rPr lang="en-US" altLang="ja-JP" sz="1850" dirty="0">
                <a:latin typeface="Meiryo UI" panose="020B0604030504040204" pitchFamily="34" charset="-128"/>
                <a:ea typeface="Meiryo UI" panose="020B0604030504040204" pitchFamily="34" charset="-128"/>
                <a:cs typeface="Yu Gothic"/>
              </a:rPr>
              <a:t>SN</a:t>
            </a:r>
            <a:r>
              <a:rPr lang="ja-JP" altLang="en-US" sz="1850">
                <a:latin typeface="Meiryo UI" panose="020B0604030504040204" pitchFamily="34" charset="-128"/>
                <a:ea typeface="Meiryo UI" panose="020B0604030504040204" pitchFamily="34" charset="-128"/>
                <a:cs typeface="Yu Gothic"/>
              </a:rPr>
              <a:t>比を測定する。</a:t>
            </a:r>
            <a:endParaRPr lang="en-US" altLang="ja-JP" sz="1850" dirty="0">
              <a:latin typeface="Meiryo UI" panose="020B0604030504040204" pitchFamily="34" charset="-128"/>
              <a:ea typeface="Meiryo UI" panose="020B0604030504040204" pitchFamily="34" charset="-128"/>
              <a:cs typeface="Yu Gothic"/>
            </a:endParaRPr>
          </a:p>
          <a:p>
            <a:pPr marL="850265" lvl="1" indent="-342900">
              <a:lnSpc>
                <a:spcPts val="2515"/>
              </a:lnSpc>
              <a:spcBef>
                <a:spcPts val="145"/>
              </a:spcBef>
              <a:buFont typeface="Arial" panose="020B0604020202020204" pitchFamily="34" charset="0"/>
              <a:buChar char="•"/>
              <a:tabLst>
                <a:tab pos="354965" algn="l"/>
              </a:tabLst>
            </a:pPr>
            <a:r>
              <a:rPr lang="ja-JP" altLang="en-US" sz="1850">
                <a:latin typeface="Meiryo UI" panose="020B0604030504040204" pitchFamily="34" charset="-128"/>
                <a:ea typeface="Meiryo UI" panose="020B0604030504040204" pitchFamily="34" charset="-128"/>
                <a:cs typeface="Yu Gothic"/>
              </a:rPr>
              <a:t>出力音声と入力音声の</a:t>
            </a:r>
            <a:r>
              <a:rPr lang="en" altLang="ja-JP" sz="1850" dirty="0" err="1">
                <a:latin typeface="Meiryo UI" panose="020B0604030504040204" pitchFamily="34" charset="-128"/>
                <a:ea typeface="Meiryo UI" panose="020B0604030504040204" pitchFamily="34" charset="-128"/>
                <a:cs typeface="Yu Gothic"/>
              </a:rPr>
              <a:t>SpeakerEmbedding</a:t>
            </a:r>
            <a:r>
              <a:rPr lang="ja-JP" altLang="en-US" sz="1850">
                <a:latin typeface="Meiryo UI" panose="020B0604030504040204" pitchFamily="34" charset="-128"/>
                <a:ea typeface="Meiryo UI" panose="020B0604030504040204" pitchFamily="34" charset="-128"/>
                <a:cs typeface="Yu Gothic"/>
              </a:rPr>
              <a:t>間の</a:t>
            </a:r>
            <a:r>
              <a:rPr lang="en-US" altLang="ja-JP" sz="1850" dirty="0">
                <a:latin typeface="Meiryo UI" panose="020B0604030504040204" pitchFamily="34" charset="-128"/>
                <a:ea typeface="Meiryo UI" panose="020B0604030504040204" pitchFamily="34" charset="-128"/>
                <a:cs typeface="Yu Gothic"/>
              </a:rPr>
              <a:t>Cos</a:t>
            </a:r>
            <a:r>
              <a:rPr lang="ja-JP" altLang="en-US" sz="1850">
                <a:latin typeface="Meiryo UI" panose="020B0604030504040204" pitchFamily="34" charset="-128"/>
                <a:ea typeface="Meiryo UI" panose="020B0604030504040204" pitchFamily="34" charset="-128"/>
                <a:cs typeface="Yu Gothic"/>
              </a:rPr>
              <a:t>類似度を算出する。</a:t>
            </a:r>
            <a:endParaRPr lang="en-US" altLang="ja-JP" sz="1850" dirty="0">
              <a:latin typeface="Meiryo UI" panose="020B0604030504040204" pitchFamily="34" charset="-128"/>
              <a:ea typeface="Meiryo UI" panose="020B0604030504040204" pitchFamily="34" charset="-128"/>
              <a:cs typeface="Yu Gothic"/>
            </a:endParaRPr>
          </a:p>
        </p:txBody>
      </p:sp>
      <p:sp>
        <p:nvSpPr>
          <p:cNvPr id="138" name="object 4">
            <a:extLst>
              <a:ext uri="{FF2B5EF4-FFF2-40B4-BE49-F238E27FC236}">
                <a16:creationId xmlns:a16="http://schemas.microsoft.com/office/drawing/2014/main" id="{0503C04B-140D-4641-9FA3-B42E1D051541}"/>
              </a:ext>
            </a:extLst>
          </p:cNvPr>
          <p:cNvSpPr txBox="1"/>
          <p:nvPr/>
        </p:nvSpPr>
        <p:spPr>
          <a:xfrm>
            <a:off x="7099300" y="15014381"/>
            <a:ext cx="4056959" cy="380873"/>
          </a:xfrm>
          <a:prstGeom prst="rect">
            <a:avLst/>
          </a:prstGeom>
        </p:spPr>
        <p:txBody>
          <a:bodyPr vert="horz" wrap="square" lIns="0" tIns="11430" rIns="0" bIns="0" rtlCol="0">
            <a:spAutoFit/>
          </a:bodyPr>
          <a:lstStyle/>
          <a:p>
            <a:pPr marL="12700">
              <a:lnSpc>
                <a:spcPct val="100000"/>
              </a:lnSpc>
              <a:spcBef>
                <a:spcPts val="90"/>
              </a:spcBef>
            </a:pPr>
            <a:r>
              <a:rPr lang="en-US" sz="2400" b="1" spc="-10" dirty="0" err="1">
                <a:latin typeface="Yu Gothic"/>
                <a:cs typeface="Yu Gothic"/>
              </a:rPr>
              <a:t>参考文献</a:t>
            </a:r>
            <a:endParaRPr sz="2400" dirty="0">
              <a:latin typeface="Yu Gothic"/>
              <a:cs typeface="Yu Gothic"/>
            </a:endParaRPr>
          </a:p>
        </p:txBody>
      </p:sp>
      <p:sp>
        <p:nvSpPr>
          <p:cNvPr id="139" name="object 7">
            <a:extLst>
              <a:ext uri="{FF2B5EF4-FFF2-40B4-BE49-F238E27FC236}">
                <a16:creationId xmlns:a16="http://schemas.microsoft.com/office/drawing/2014/main" id="{E2586977-C4F9-9946-8CC7-B8643AAC82BE}"/>
              </a:ext>
            </a:extLst>
          </p:cNvPr>
          <p:cNvSpPr txBox="1"/>
          <p:nvPr/>
        </p:nvSpPr>
        <p:spPr>
          <a:xfrm>
            <a:off x="7099300" y="15395254"/>
            <a:ext cx="6884670" cy="4526624"/>
          </a:xfrm>
          <a:prstGeom prst="rect">
            <a:avLst/>
          </a:prstGeom>
          <a:noFill/>
          <a:ln>
            <a:noFill/>
          </a:ln>
        </p:spPr>
        <p:style>
          <a:lnRef idx="0">
            <a:scrgbClr r="0" g="0" b="0"/>
          </a:lnRef>
          <a:fillRef idx="0">
            <a:scrgbClr r="0" g="0" b="0"/>
          </a:fillRef>
          <a:effectRef idx="0">
            <a:scrgbClr r="0" g="0" b="0"/>
          </a:effectRef>
          <a:fontRef idx="minor">
            <a:schemeClr val="dk1"/>
          </a:fontRef>
        </p:style>
        <p:txBody>
          <a:bodyPr vert="horz" wrap="square" lIns="0" tIns="18415" rIns="0" bIns="0" rtlCol="0">
            <a:spAutoFit/>
          </a:bodyPr>
          <a:lstStyle/>
          <a:p>
            <a:pPr marL="50165">
              <a:lnSpc>
                <a:spcPts val="2515"/>
              </a:lnSpc>
              <a:spcBef>
                <a:spcPts val="145"/>
              </a:spcBef>
              <a:tabLst>
                <a:tab pos="354965" algn="l"/>
              </a:tabLst>
            </a:pPr>
            <a:r>
              <a:rPr lang="en-US" altLang="ja-JP" sz="1400" dirty="0">
                <a:latin typeface="Meiryo UI" panose="020B0604030504040204" pitchFamily="34" charset="-128"/>
                <a:ea typeface="Meiryo UI" panose="020B0604030504040204" pitchFamily="34" charset="-128"/>
                <a:cs typeface="Yu Gothic"/>
              </a:rPr>
              <a:t>[1] AUTOVC: Zero-Shot Voice Style Transfer with Only Autoencoder Loss, </a:t>
            </a:r>
            <a:r>
              <a:rPr lang="en-US" altLang="ja-JP" sz="1400" dirty="0">
                <a:latin typeface="Meiryo UI" panose="020B0604030504040204" pitchFamily="34" charset="-128"/>
                <a:ea typeface="Meiryo UI" panose="020B0604030504040204" pitchFamily="34" charset="-128"/>
                <a:cs typeface="Yu Gothic"/>
                <a:hlinkClick r:id="rId5"/>
              </a:rPr>
              <a:t>https://arxiv.org/abs/1905.05879</a:t>
            </a:r>
            <a:r>
              <a:rPr lang="en-US" altLang="ja-JP" sz="1400" dirty="0">
                <a:latin typeface="Meiryo UI" panose="020B0604030504040204" pitchFamily="34" charset="-128"/>
                <a:ea typeface="Meiryo UI" panose="020B0604030504040204" pitchFamily="34" charset="-128"/>
                <a:cs typeface="Yu Gothic"/>
              </a:rPr>
              <a:t> (</a:t>
            </a:r>
            <a:r>
              <a:rPr lang="ja-JP" altLang="en-US" sz="1400">
                <a:latin typeface="Meiryo UI" panose="020B0604030504040204" pitchFamily="34" charset="-128"/>
                <a:ea typeface="Meiryo UI" panose="020B0604030504040204" pitchFamily="34" charset="-128"/>
                <a:cs typeface="Yu Gothic"/>
              </a:rPr>
              <a:t>参照</a:t>
            </a:r>
            <a:r>
              <a:rPr lang="en-US" altLang="ja-JP" sz="1400" dirty="0">
                <a:latin typeface="Meiryo UI" panose="020B0604030504040204" pitchFamily="34" charset="-128"/>
                <a:ea typeface="Meiryo UI" panose="020B0604030504040204" pitchFamily="34" charset="-128"/>
                <a:cs typeface="Yu Gothic"/>
              </a:rPr>
              <a:t> 2021/9/6)</a:t>
            </a:r>
          </a:p>
          <a:p>
            <a:pPr marL="50165">
              <a:lnSpc>
                <a:spcPts val="2515"/>
              </a:lnSpc>
              <a:spcBef>
                <a:spcPts val="145"/>
              </a:spcBef>
              <a:tabLst>
                <a:tab pos="354965" algn="l"/>
              </a:tabLst>
            </a:pPr>
            <a:r>
              <a:rPr lang="en-US" altLang="ja-JP" sz="1400" dirty="0">
                <a:latin typeface="Meiryo UI" panose="020B0604030504040204" pitchFamily="34" charset="-128"/>
                <a:ea typeface="Meiryo UI" panose="020B0604030504040204" pitchFamily="34" charset="-128"/>
                <a:cs typeface="Yu Gothic"/>
              </a:rPr>
              <a:t>[2] Signal estimation from modified short-time Fourier transform, </a:t>
            </a:r>
            <a:r>
              <a:rPr lang="en-US" altLang="ja-JP" sz="1400" dirty="0">
                <a:latin typeface="Meiryo UI" panose="020B0604030504040204" pitchFamily="34" charset="-128"/>
                <a:ea typeface="Meiryo UI" panose="020B0604030504040204" pitchFamily="34" charset="-128"/>
                <a:cs typeface="Yu Gothic"/>
                <a:hlinkClick r:id="rId6"/>
              </a:rPr>
              <a:t>https://ieeexplore.ieee.org/document/1164317</a:t>
            </a:r>
            <a:r>
              <a:rPr lang="en-US" altLang="ja-JP" sz="1400" dirty="0">
                <a:latin typeface="Meiryo UI" panose="020B0604030504040204" pitchFamily="34" charset="-128"/>
                <a:ea typeface="Meiryo UI" panose="020B0604030504040204" pitchFamily="34" charset="-128"/>
                <a:cs typeface="Yu Gothic"/>
              </a:rPr>
              <a:t> (</a:t>
            </a:r>
            <a:r>
              <a:rPr lang="ja-JP" altLang="en-US" sz="1400">
                <a:latin typeface="Meiryo UI" panose="020B0604030504040204" pitchFamily="34" charset="-128"/>
                <a:ea typeface="Meiryo UI" panose="020B0604030504040204" pitchFamily="34" charset="-128"/>
                <a:cs typeface="Yu Gothic"/>
              </a:rPr>
              <a:t>参照</a:t>
            </a:r>
            <a:r>
              <a:rPr lang="en-US" altLang="ja-JP" sz="1400" dirty="0">
                <a:latin typeface="Meiryo UI" panose="020B0604030504040204" pitchFamily="34" charset="-128"/>
                <a:ea typeface="Meiryo UI" panose="020B0604030504040204" pitchFamily="34" charset="-128"/>
                <a:cs typeface="Yu Gothic"/>
              </a:rPr>
              <a:t> 2021/9/6)</a:t>
            </a:r>
          </a:p>
          <a:p>
            <a:pPr marL="50165">
              <a:lnSpc>
                <a:spcPts val="2515"/>
              </a:lnSpc>
              <a:spcBef>
                <a:spcPts val="145"/>
              </a:spcBef>
              <a:tabLst>
                <a:tab pos="354965" algn="l"/>
              </a:tabLst>
            </a:pPr>
            <a:r>
              <a:rPr lang="en-US" altLang="ja-JP" sz="1400" dirty="0">
                <a:latin typeface="Meiryo UI" panose="020B0604030504040204" pitchFamily="34" charset="-128"/>
                <a:ea typeface="Meiryo UI" panose="020B0604030504040204" pitchFamily="34" charset="-128"/>
                <a:cs typeface="Yu Gothic"/>
              </a:rPr>
              <a:t>[3] </a:t>
            </a:r>
            <a:r>
              <a:rPr lang="en-US" altLang="ja-JP" sz="1400" dirty="0" err="1">
                <a:latin typeface="Meiryo UI" panose="020B0604030504040204" pitchFamily="34" charset="-128"/>
                <a:ea typeface="Meiryo UI" panose="020B0604030504040204" pitchFamily="34" charset="-128"/>
                <a:cs typeface="Yu Gothic"/>
              </a:rPr>
              <a:t>WaveNet</a:t>
            </a:r>
            <a:r>
              <a:rPr lang="en-US" altLang="ja-JP" sz="1400" dirty="0">
                <a:latin typeface="Meiryo UI" panose="020B0604030504040204" pitchFamily="34" charset="-128"/>
                <a:ea typeface="Meiryo UI" panose="020B0604030504040204" pitchFamily="34" charset="-128"/>
                <a:cs typeface="Yu Gothic"/>
              </a:rPr>
              <a:t>: A Generative Model for Raw Audio, </a:t>
            </a:r>
            <a:r>
              <a:rPr lang="en-US" altLang="ja-JP" sz="1400" dirty="0">
                <a:latin typeface="Meiryo UI" panose="020B0604030504040204" pitchFamily="34" charset="-128"/>
                <a:ea typeface="Meiryo UI" panose="020B0604030504040204" pitchFamily="34" charset="-128"/>
                <a:cs typeface="Yu Gothic"/>
                <a:hlinkClick r:id="rId7"/>
              </a:rPr>
              <a:t>https://arxiv.org/abs/1609.03499</a:t>
            </a:r>
            <a:r>
              <a:rPr lang="en-US" altLang="ja-JP" sz="1400" dirty="0">
                <a:latin typeface="Meiryo UI" panose="020B0604030504040204" pitchFamily="34" charset="-128"/>
                <a:ea typeface="Meiryo UI" panose="020B0604030504040204" pitchFamily="34" charset="-128"/>
                <a:cs typeface="Yu Gothic"/>
              </a:rPr>
              <a:t> (</a:t>
            </a:r>
            <a:r>
              <a:rPr lang="ja-JP" altLang="en-US" sz="1400">
                <a:latin typeface="Meiryo UI" panose="020B0604030504040204" pitchFamily="34" charset="-128"/>
                <a:ea typeface="Meiryo UI" panose="020B0604030504040204" pitchFamily="34" charset="-128"/>
                <a:cs typeface="Yu Gothic"/>
              </a:rPr>
              <a:t>参照</a:t>
            </a:r>
            <a:r>
              <a:rPr lang="en-US" altLang="ja-JP" sz="1400" dirty="0">
                <a:latin typeface="Meiryo UI" panose="020B0604030504040204" pitchFamily="34" charset="-128"/>
                <a:ea typeface="Meiryo UI" panose="020B0604030504040204" pitchFamily="34" charset="-128"/>
                <a:cs typeface="Yu Gothic"/>
              </a:rPr>
              <a:t> 2021/9/6)</a:t>
            </a:r>
          </a:p>
          <a:p>
            <a:pPr marL="50165">
              <a:lnSpc>
                <a:spcPts val="2515"/>
              </a:lnSpc>
              <a:spcBef>
                <a:spcPts val="145"/>
              </a:spcBef>
              <a:tabLst>
                <a:tab pos="354965" algn="l"/>
              </a:tabLst>
            </a:pPr>
            <a:r>
              <a:rPr lang="en-US" altLang="ja-JP" sz="1400" dirty="0">
                <a:latin typeface="Meiryo UI" panose="020B0604030504040204" pitchFamily="34" charset="-128"/>
                <a:ea typeface="Meiryo UI" panose="020B0604030504040204" pitchFamily="34" charset="-128"/>
                <a:cs typeface="Yu Gothic"/>
              </a:rPr>
              <a:t>[4] </a:t>
            </a:r>
            <a:r>
              <a:rPr lang="en-US" altLang="ja-JP" sz="1400" dirty="0" err="1">
                <a:latin typeface="Meiryo UI" panose="020B0604030504040204" pitchFamily="34" charset="-128"/>
                <a:ea typeface="Meiryo UI" panose="020B0604030504040204" pitchFamily="34" charset="-128"/>
                <a:cs typeface="Yu Gothic"/>
              </a:rPr>
              <a:t>ConVoice</a:t>
            </a:r>
            <a:r>
              <a:rPr lang="en-US" altLang="ja-JP" sz="1400" dirty="0">
                <a:latin typeface="Meiryo UI" panose="020B0604030504040204" pitchFamily="34" charset="-128"/>
                <a:ea typeface="Meiryo UI" panose="020B0604030504040204" pitchFamily="34" charset="-128"/>
                <a:cs typeface="Yu Gothic"/>
              </a:rPr>
              <a:t>: Real-Time Zero-Shot Voice Style Transfer with Convolutional Network, </a:t>
            </a:r>
            <a:r>
              <a:rPr lang="en-US" altLang="ja-JP" sz="1400" dirty="0">
                <a:latin typeface="Meiryo UI" panose="020B0604030504040204" pitchFamily="34" charset="-128"/>
                <a:ea typeface="Meiryo UI" panose="020B0604030504040204" pitchFamily="34" charset="-128"/>
                <a:cs typeface="Yu Gothic"/>
                <a:hlinkClick r:id="rId8"/>
              </a:rPr>
              <a:t>https://arxiv.org/abs/2005.07815</a:t>
            </a:r>
            <a:r>
              <a:rPr lang="en-US" altLang="ja-JP" sz="1400" dirty="0">
                <a:latin typeface="Meiryo UI" panose="020B0604030504040204" pitchFamily="34" charset="-128"/>
                <a:ea typeface="Meiryo UI" panose="020B0604030504040204" pitchFamily="34" charset="-128"/>
                <a:cs typeface="Yu Gothic"/>
              </a:rPr>
              <a:t> (</a:t>
            </a:r>
            <a:r>
              <a:rPr lang="ja-JP" altLang="en-US" sz="1400">
                <a:latin typeface="Meiryo UI" panose="020B0604030504040204" pitchFamily="34" charset="-128"/>
                <a:ea typeface="Meiryo UI" panose="020B0604030504040204" pitchFamily="34" charset="-128"/>
                <a:cs typeface="Yu Gothic"/>
              </a:rPr>
              <a:t>参照</a:t>
            </a:r>
            <a:r>
              <a:rPr lang="en-US" altLang="ja-JP" sz="1400" dirty="0">
                <a:latin typeface="Meiryo UI" panose="020B0604030504040204" pitchFamily="34" charset="-128"/>
                <a:ea typeface="Meiryo UI" panose="020B0604030504040204" pitchFamily="34" charset="-128"/>
                <a:cs typeface="Yu Gothic"/>
              </a:rPr>
              <a:t> 2021/9/6)</a:t>
            </a:r>
          </a:p>
          <a:p>
            <a:pPr marL="50165">
              <a:lnSpc>
                <a:spcPts val="2515"/>
              </a:lnSpc>
              <a:spcBef>
                <a:spcPts val="145"/>
              </a:spcBef>
              <a:tabLst>
                <a:tab pos="354965" algn="l"/>
              </a:tabLst>
            </a:pPr>
            <a:r>
              <a:rPr lang="en-US" altLang="ja-JP" sz="1400" dirty="0">
                <a:latin typeface="Meiryo UI" panose="020B0604030504040204" pitchFamily="34" charset="-128"/>
                <a:ea typeface="Meiryo UI" panose="020B0604030504040204" pitchFamily="34" charset="-128"/>
                <a:cs typeface="Yu Gothic"/>
              </a:rPr>
              <a:t>[5] </a:t>
            </a:r>
            <a:r>
              <a:rPr lang="en-US" altLang="ja-JP" sz="1400" dirty="0" err="1">
                <a:latin typeface="Meiryo UI" panose="020B0604030504040204" pitchFamily="34" charset="-128"/>
                <a:ea typeface="Meiryo UI" panose="020B0604030504040204" pitchFamily="34" charset="-128"/>
                <a:cs typeface="Yu Gothic"/>
              </a:rPr>
              <a:t>WaveGlow</a:t>
            </a:r>
            <a:r>
              <a:rPr lang="en-US" altLang="ja-JP" sz="1400" dirty="0">
                <a:latin typeface="Meiryo UI" panose="020B0604030504040204" pitchFamily="34" charset="-128"/>
                <a:ea typeface="Meiryo UI" panose="020B0604030504040204" pitchFamily="34" charset="-128"/>
                <a:cs typeface="Yu Gothic"/>
              </a:rPr>
              <a:t>: A Flow-based Generative Network for Speech Synthesis, </a:t>
            </a:r>
            <a:r>
              <a:rPr lang="en-US" altLang="ja-JP" sz="1400" dirty="0">
                <a:latin typeface="Meiryo UI" panose="020B0604030504040204" pitchFamily="34" charset="-128"/>
                <a:ea typeface="Meiryo UI" panose="020B0604030504040204" pitchFamily="34" charset="-128"/>
                <a:cs typeface="Yu Gothic"/>
                <a:hlinkClick r:id="rId9"/>
              </a:rPr>
              <a:t>https://arxiv.org/abs/1811.00002</a:t>
            </a:r>
            <a:r>
              <a:rPr lang="en-US" altLang="ja-JP" sz="1400" dirty="0">
                <a:latin typeface="Meiryo UI" panose="020B0604030504040204" pitchFamily="34" charset="-128"/>
                <a:ea typeface="Meiryo UI" panose="020B0604030504040204" pitchFamily="34" charset="-128"/>
                <a:cs typeface="Yu Gothic"/>
              </a:rPr>
              <a:t> (</a:t>
            </a:r>
            <a:r>
              <a:rPr lang="ja-JP" altLang="en-US" sz="1400">
                <a:latin typeface="Meiryo UI" panose="020B0604030504040204" pitchFamily="34" charset="-128"/>
                <a:ea typeface="Meiryo UI" panose="020B0604030504040204" pitchFamily="34" charset="-128"/>
                <a:cs typeface="Yu Gothic"/>
              </a:rPr>
              <a:t>参照</a:t>
            </a:r>
            <a:r>
              <a:rPr lang="en-US" altLang="ja-JP" sz="1400" dirty="0">
                <a:latin typeface="Meiryo UI" panose="020B0604030504040204" pitchFamily="34" charset="-128"/>
                <a:ea typeface="Meiryo UI" panose="020B0604030504040204" pitchFamily="34" charset="-128"/>
                <a:cs typeface="Yu Gothic"/>
              </a:rPr>
              <a:t> 2021/9/6) </a:t>
            </a:r>
          </a:p>
          <a:p>
            <a:pPr marL="50165">
              <a:lnSpc>
                <a:spcPts val="2515"/>
              </a:lnSpc>
              <a:spcBef>
                <a:spcPts val="145"/>
              </a:spcBef>
              <a:tabLst>
                <a:tab pos="354965" algn="l"/>
              </a:tabLst>
            </a:pPr>
            <a:r>
              <a:rPr lang="en-US" altLang="ja-JP" sz="1400" dirty="0">
                <a:latin typeface="Meiryo UI" panose="020B0604030504040204" pitchFamily="34" charset="-128"/>
                <a:ea typeface="Meiryo UI" panose="020B0604030504040204" pitchFamily="34" charset="-128"/>
                <a:cs typeface="Yu Gothic"/>
              </a:rPr>
              <a:t>[6] WORLD: A Vocoder-Based High-Quality Speech Synthesis System for Real-Time Applications, </a:t>
            </a:r>
            <a:r>
              <a:rPr lang="en-US" altLang="ja-JP" sz="1400" dirty="0">
                <a:latin typeface="Meiryo UI" panose="020B0604030504040204" pitchFamily="34" charset="-128"/>
                <a:ea typeface="Meiryo UI" panose="020B0604030504040204" pitchFamily="34" charset="-128"/>
                <a:cs typeface="Yu Gothic"/>
                <a:hlinkClick r:id="rId10"/>
              </a:rPr>
              <a:t>https://www.jstage.jst.go.jp/article/transinf/E99.D/7/E99.D_2015EDP7457/_article</a:t>
            </a:r>
            <a:r>
              <a:rPr lang="en-US" altLang="ja-JP" sz="1400" dirty="0">
                <a:latin typeface="Meiryo UI" panose="020B0604030504040204" pitchFamily="34" charset="-128"/>
                <a:ea typeface="Meiryo UI" panose="020B0604030504040204" pitchFamily="34" charset="-128"/>
                <a:cs typeface="Yu Gothic"/>
              </a:rPr>
              <a:t> (</a:t>
            </a:r>
            <a:r>
              <a:rPr lang="ja-JP" altLang="en-US" sz="1400">
                <a:latin typeface="Meiryo UI" panose="020B0604030504040204" pitchFamily="34" charset="-128"/>
                <a:ea typeface="Meiryo UI" panose="020B0604030504040204" pitchFamily="34" charset="-128"/>
                <a:cs typeface="Yu Gothic"/>
              </a:rPr>
              <a:t>参照</a:t>
            </a:r>
            <a:r>
              <a:rPr lang="en-US" altLang="ja-JP" sz="1400" dirty="0">
                <a:latin typeface="Meiryo UI" panose="020B0604030504040204" pitchFamily="34" charset="-128"/>
                <a:ea typeface="Meiryo UI" panose="020B0604030504040204" pitchFamily="34" charset="-128"/>
                <a:cs typeface="Yu Gothic"/>
              </a:rPr>
              <a:t> 2021/9/6)</a:t>
            </a:r>
          </a:p>
        </p:txBody>
      </p:sp>
      <p:pic>
        <p:nvPicPr>
          <p:cNvPr id="1026" name="Picture 2">
            <a:extLst>
              <a:ext uri="{FF2B5EF4-FFF2-40B4-BE49-F238E27FC236}">
                <a16:creationId xmlns:a16="http://schemas.microsoft.com/office/drawing/2014/main" id="{1AB1D02C-EA5C-3D4E-B4C8-4610249A26F2}"/>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2523" t="6514" r="18242" b="10018"/>
          <a:stretch/>
        </p:blipFill>
        <p:spPr bwMode="auto">
          <a:xfrm>
            <a:off x="3124340" y="13569140"/>
            <a:ext cx="1002499" cy="90643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14CE6F9-5FD0-2B4C-BC89-F4186DA4C22E}"/>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10974" t="6568" r="43089" b="72129"/>
          <a:stretch/>
        </p:blipFill>
        <p:spPr bwMode="auto">
          <a:xfrm>
            <a:off x="5329254" y="13745271"/>
            <a:ext cx="1631431" cy="554174"/>
          </a:xfrm>
          <a:prstGeom prst="rect">
            <a:avLst/>
          </a:prstGeom>
          <a:noFill/>
          <a:extLst>
            <a:ext uri="{909E8E84-426E-40DD-AFC4-6F175D3DCCD1}">
              <a14:hiddenFill xmlns:a14="http://schemas.microsoft.com/office/drawing/2010/main">
                <a:solidFill>
                  <a:srgbClr val="FFFFFF"/>
                </a:solidFill>
              </a14:hiddenFill>
            </a:ext>
          </a:extLst>
        </p:spPr>
      </p:pic>
      <p:sp>
        <p:nvSpPr>
          <p:cNvPr id="8" name="右矢印 7">
            <a:extLst>
              <a:ext uri="{FF2B5EF4-FFF2-40B4-BE49-F238E27FC236}">
                <a16:creationId xmlns:a16="http://schemas.microsoft.com/office/drawing/2014/main" id="{297B9218-D870-4B40-866C-F7A605C3EB24}"/>
              </a:ext>
            </a:extLst>
          </p:cNvPr>
          <p:cNvSpPr/>
          <p:nvPr/>
        </p:nvSpPr>
        <p:spPr>
          <a:xfrm>
            <a:off x="4268914" y="13745271"/>
            <a:ext cx="1002500" cy="5541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t>位相推定</a:t>
            </a:r>
          </a:p>
        </p:txBody>
      </p:sp>
      <p:pic>
        <p:nvPicPr>
          <p:cNvPr id="11" name="図 10">
            <a:extLst>
              <a:ext uri="{FF2B5EF4-FFF2-40B4-BE49-F238E27FC236}">
                <a16:creationId xmlns:a16="http://schemas.microsoft.com/office/drawing/2014/main" id="{74C92BA6-9B42-E743-8030-B21E30806B1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251700" y="4576703"/>
            <a:ext cx="6612996" cy="1585012"/>
          </a:xfrm>
          <a:prstGeom prst="rect">
            <a:avLst/>
          </a:prstGeom>
        </p:spPr>
      </p:pic>
      <p:sp>
        <p:nvSpPr>
          <p:cNvPr id="26" name="object 4">
            <a:extLst>
              <a:ext uri="{FF2B5EF4-FFF2-40B4-BE49-F238E27FC236}">
                <a16:creationId xmlns:a16="http://schemas.microsoft.com/office/drawing/2014/main" id="{4E643E07-CEC7-F744-AFCB-EEB9188C581A}"/>
              </a:ext>
            </a:extLst>
          </p:cNvPr>
          <p:cNvSpPr txBox="1"/>
          <p:nvPr/>
        </p:nvSpPr>
        <p:spPr>
          <a:xfrm>
            <a:off x="7133336" y="6301112"/>
            <a:ext cx="4056959" cy="380873"/>
          </a:xfrm>
          <a:prstGeom prst="rect">
            <a:avLst/>
          </a:prstGeom>
        </p:spPr>
        <p:txBody>
          <a:bodyPr vert="horz" wrap="square" lIns="0" tIns="11430" rIns="0" bIns="0" rtlCol="0">
            <a:spAutoFit/>
          </a:bodyPr>
          <a:lstStyle/>
          <a:p>
            <a:pPr marL="12700">
              <a:lnSpc>
                <a:spcPct val="100000"/>
              </a:lnSpc>
              <a:spcBef>
                <a:spcPts val="90"/>
              </a:spcBef>
            </a:pPr>
            <a:r>
              <a:rPr lang="en-US" sz="2400" b="1" spc="-10" dirty="0">
                <a:latin typeface="Yu Gothic"/>
                <a:cs typeface="Yu Gothic"/>
              </a:rPr>
              <a:t>4</a:t>
            </a:r>
            <a:r>
              <a:rPr sz="2400" b="1" spc="-10" dirty="0">
                <a:latin typeface="Yu Gothic"/>
                <a:cs typeface="Yu Gothic"/>
              </a:rPr>
              <a:t>.</a:t>
            </a:r>
            <a:r>
              <a:rPr lang="en-US" sz="2400" b="1" spc="-10" dirty="0">
                <a:latin typeface="Yu Gothic"/>
                <a:cs typeface="Yu Gothic"/>
              </a:rPr>
              <a:t> </a:t>
            </a:r>
            <a:r>
              <a:rPr lang="en-US" sz="2400" b="1" spc="-10" dirty="0" err="1">
                <a:latin typeface="Yu Gothic"/>
                <a:cs typeface="Yu Gothic"/>
              </a:rPr>
              <a:t>今の状況</a:t>
            </a:r>
            <a:endParaRPr sz="2400" dirty="0">
              <a:latin typeface="Yu Gothic"/>
              <a:cs typeface="Yu Gothic"/>
            </a:endParaRPr>
          </a:p>
        </p:txBody>
      </p:sp>
      <p:sp>
        <p:nvSpPr>
          <p:cNvPr id="27" name="object 7">
            <a:extLst>
              <a:ext uri="{FF2B5EF4-FFF2-40B4-BE49-F238E27FC236}">
                <a16:creationId xmlns:a16="http://schemas.microsoft.com/office/drawing/2014/main" id="{C231B114-CEB7-1D44-B1D5-BF7EDAFB0426}"/>
              </a:ext>
            </a:extLst>
          </p:cNvPr>
          <p:cNvSpPr txBox="1"/>
          <p:nvPr/>
        </p:nvSpPr>
        <p:spPr>
          <a:xfrm>
            <a:off x="7145020" y="6720468"/>
            <a:ext cx="6884670" cy="3229987"/>
          </a:xfrm>
          <a:prstGeom prst="rect">
            <a:avLst/>
          </a:prstGeom>
          <a:ln w="25298">
            <a:solidFill>
              <a:srgbClr val="ED7D31"/>
            </a:solidFill>
          </a:ln>
        </p:spPr>
        <p:txBody>
          <a:bodyPr vert="horz" wrap="square" lIns="0" tIns="18415" rIns="0" bIns="0" rtlCol="0">
            <a:spAutoFit/>
          </a:bodyPr>
          <a:lstStyle/>
          <a:p>
            <a:pPr marL="50165">
              <a:lnSpc>
                <a:spcPts val="2515"/>
              </a:lnSpc>
              <a:spcBef>
                <a:spcPts val="145"/>
              </a:spcBef>
              <a:tabLst>
                <a:tab pos="354965" algn="l"/>
              </a:tabLst>
            </a:pPr>
            <a:r>
              <a:rPr lang="ja-JP" altLang="en-US" sz="1850">
                <a:latin typeface="Meiryo UI" panose="020B0604030504040204" pitchFamily="34" charset="-128"/>
                <a:ea typeface="Meiryo UI" panose="020B0604030504040204" pitchFamily="34" charset="-128"/>
                <a:cs typeface="Yu Gothic"/>
              </a:rPr>
              <a:t>上記の手法を、元論文と同じ教師データを用いて同じエポック数学習させた。元の</a:t>
            </a:r>
            <a:r>
              <a:rPr lang="en-US" altLang="ja-JP" sz="1850" dirty="0" err="1">
                <a:latin typeface="Meiryo UI" panose="020B0604030504040204" pitchFamily="34" charset="-128"/>
                <a:ea typeface="Meiryo UI" panose="020B0604030504040204" pitchFamily="34" charset="-128"/>
                <a:cs typeface="Yu Gothic"/>
              </a:rPr>
              <a:t>AutoVC</a:t>
            </a:r>
            <a:r>
              <a:rPr lang="en-US" altLang="ja-JP" sz="1850" dirty="0">
                <a:latin typeface="Meiryo UI" panose="020B0604030504040204" pitchFamily="34" charset="-128"/>
                <a:ea typeface="Meiryo UI" panose="020B0604030504040204" pitchFamily="34" charset="-128"/>
                <a:cs typeface="Yu Gothic"/>
              </a:rPr>
              <a:t>[1]</a:t>
            </a:r>
            <a:r>
              <a:rPr lang="ja-JP" altLang="en-US" sz="1850">
                <a:latin typeface="Meiryo UI" panose="020B0604030504040204" pitchFamily="34" charset="-128"/>
                <a:ea typeface="Meiryo UI" panose="020B0604030504040204" pitchFamily="34" charset="-128"/>
                <a:cs typeface="Yu Gothic"/>
              </a:rPr>
              <a:t>では、</a:t>
            </a:r>
            <a:r>
              <a:rPr lang="en-US" altLang="ja-JP" sz="1850" dirty="0">
                <a:latin typeface="Meiryo UI" panose="020B0604030504040204" pitchFamily="34" charset="-128"/>
                <a:ea typeface="Meiryo UI" panose="020B0604030504040204" pitchFamily="34" charset="-128"/>
                <a:cs typeface="Yu Gothic"/>
              </a:rPr>
              <a:t>3</a:t>
            </a:r>
            <a:r>
              <a:rPr lang="ja-JP" altLang="en-US" sz="1850">
                <a:latin typeface="Meiryo UI" panose="020B0604030504040204" pitchFamily="34" charset="-128"/>
                <a:ea typeface="Meiryo UI" panose="020B0604030504040204" pitchFamily="34" charset="-128"/>
                <a:cs typeface="Yu Gothic"/>
              </a:rPr>
              <a:t>秒の音声の変換に</a:t>
            </a:r>
            <a:r>
              <a:rPr lang="en-US" altLang="ja-JP" sz="1850" dirty="0">
                <a:latin typeface="Meiryo UI" panose="020B0604030504040204" pitchFamily="34" charset="-128"/>
                <a:ea typeface="Meiryo UI" panose="020B0604030504040204" pitchFamily="34" charset="-128"/>
                <a:cs typeface="Yu Gothic"/>
              </a:rPr>
              <a:t>9</a:t>
            </a:r>
            <a:r>
              <a:rPr lang="ja-JP" altLang="en-US" sz="1850">
                <a:latin typeface="Meiryo UI" panose="020B0604030504040204" pitchFamily="34" charset="-128"/>
                <a:ea typeface="Meiryo UI" panose="020B0604030504040204" pitchFamily="34" charset="-128"/>
                <a:cs typeface="Yu Gothic"/>
              </a:rPr>
              <a:t>分</a:t>
            </a:r>
            <a:r>
              <a:rPr lang="en-US" altLang="ja-JP" sz="1850" dirty="0">
                <a:latin typeface="Meiryo UI" panose="020B0604030504040204" pitchFamily="34" charset="-128"/>
                <a:ea typeface="Meiryo UI" panose="020B0604030504040204" pitchFamily="34" charset="-128"/>
                <a:cs typeface="Yu Gothic"/>
              </a:rPr>
              <a:t>23.3</a:t>
            </a:r>
            <a:r>
              <a:rPr lang="ja-JP" altLang="en-US" sz="1850">
                <a:latin typeface="Meiryo UI" panose="020B0604030504040204" pitchFamily="34" charset="-128"/>
                <a:ea typeface="Meiryo UI" panose="020B0604030504040204" pitchFamily="34" charset="-128"/>
                <a:cs typeface="Yu Gothic"/>
              </a:rPr>
              <a:t>秒程度かかる。提案手法を用いた場合</a:t>
            </a:r>
            <a:r>
              <a:rPr lang="en-US" altLang="ja-JP" sz="1850" dirty="0">
                <a:latin typeface="Meiryo UI" panose="020B0604030504040204" pitchFamily="34" charset="-128"/>
                <a:ea typeface="Meiryo UI" panose="020B0604030504040204" pitchFamily="34" charset="-128"/>
                <a:cs typeface="Yu Gothic"/>
              </a:rPr>
              <a:t>1.5</a:t>
            </a:r>
            <a:r>
              <a:rPr lang="ja-JP" altLang="en-US" sz="1850">
                <a:latin typeface="Meiryo UI" panose="020B0604030504040204" pitchFamily="34" charset="-128"/>
                <a:ea typeface="Meiryo UI" panose="020B0604030504040204" pitchFamily="34" charset="-128"/>
                <a:cs typeface="Yu Gothic"/>
              </a:rPr>
              <a:t>秒程度で変換が完了した。これは実に</a:t>
            </a:r>
            <a:r>
              <a:rPr lang="en-US" altLang="ja-JP" sz="1850" dirty="0">
                <a:latin typeface="Meiryo UI" panose="020B0604030504040204" pitchFamily="34" charset="-128"/>
                <a:ea typeface="Meiryo UI" panose="020B0604030504040204" pitchFamily="34" charset="-128"/>
                <a:cs typeface="Yu Gothic"/>
              </a:rPr>
              <a:t>370</a:t>
            </a:r>
            <a:r>
              <a:rPr lang="ja-JP" altLang="en-US" sz="1850">
                <a:latin typeface="Meiryo UI" panose="020B0604030504040204" pitchFamily="34" charset="-128"/>
                <a:ea typeface="Meiryo UI" panose="020B0604030504040204" pitchFamily="34" charset="-128"/>
                <a:cs typeface="Yu Gothic"/>
              </a:rPr>
              <a:t>倍以上の高速化が実現したと考えられる。</a:t>
            </a:r>
            <a:endParaRPr lang="en-US" altLang="ja-JP" sz="1850" dirty="0">
              <a:latin typeface="Meiryo UI" panose="020B0604030504040204" pitchFamily="34" charset="-128"/>
              <a:ea typeface="Meiryo UI" panose="020B0604030504040204" pitchFamily="34" charset="-128"/>
              <a:cs typeface="Yu Gothic"/>
            </a:endParaRPr>
          </a:p>
          <a:p>
            <a:pPr marL="50165">
              <a:lnSpc>
                <a:spcPts val="2515"/>
              </a:lnSpc>
              <a:spcBef>
                <a:spcPts val="145"/>
              </a:spcBef>
              <a:tabLst>
                <a:tab pos="354965" algn="l"/>
              </a:tabLst>
            </a:pPr>
            <a:r>
              <a:rPr lang="ja-JP" altLang="en-US" sz="1850">
                <a:latin typeface="Meiryo UI" panose="020B0604030504040204" pitchFamily="34" charset="-128"/>
                <a:ea typeface="Meiryo UI" panose="020B0604030504040204" pitchFamily="34" charset="-128"/>
                <a:cs typeface="Yu Gothic"/>
              </a:rPr>
              <a:t>しかし、私の主観では変換後の音声の品質がやや下がっていると感じた。</a:t>
            </a:r>
            <a:endParaRPr lang="en-US" altLang="ja-JP" sz="1850" dirty="0">
              <a:latin typeface="Meiryo UI" panose="020B0604030504040204" pitchFamily="34" charset="-128"/>
              <a:ea typeface="Meiryo UI" panose="020B0604030504040204" pitchFamily="34" charset="-128"/>
              <a:cs typeface="Yu Gothic"/>
            </a:endParaRPr>
          </a:p>
          <a:p>
            <a:pPr marL="50165">
              <a:lnSpc>
                <a:spcPts val="2515"/>
              </a:lnSpc>
              <a:spcBef>
                <a:spcPts val="145"/>
              </a:spcBef>
              <a:tabLst>
                <a:tab pos="354965" algn="l"/>
              </a:tabLst>
            </a:pPr>
            <a:r>
              <a:rPr lang="ja-JP" altLang="en-US" sz="1850">
                <a:latin typeface="Meiryo UI" panose="020B0604030504040204" pitchFamily="34" charset="-128"/>
                <a:ea typeface="Meiryo UI" panose="020B0604030504040204" pitchFamily="34" charset="-128"/>
                <a:cs typeface="Yu Gothic"/>
              </a:rPr>
              <a:t>右の図は実際に男声と女声を</a:t>
            </a:r>
            <a:br>
              <a:rPr lang="en-US" altLang="ja-JP" sz="1850" dirty="0">
                <a:latin typeface="Meiryo UI" panose="020B0604030504040204" pitchFamily="34" charset="-128"/>
                <a:ea typeface="Meiryo UI" panose="020B0604030504040204" pitchFamily="34" charset="-128"/>
                <a:cs typeface="Yu Gothic"/>
              </a:rPr>
            </a:br>
            <a:r>
              <a:rPr lang="ja-JP" altLang="en-US" sz="1850">
                <a:latin typeface="Meiryo UI" panose="020B0604030504040204" pitchFamily="34" charset="-128"/>
                <a:ea typeface="Meiryo UI" panose="020B0604030504040204" pitchFamily="34" charset="-128"/>
                <a:cs typeface="Yu Gothic"/>
              </a:rPr>
              <a:t>変換した際のスペクトル包絡だ。</a:t>
            </a:r>
            <a:endParaRPr lang="en-US" altLang="ja-JP" sz="1850" dirty="0">
              <a:latin typeface="Meiryo UI" panose="020B0604030504040204" pitchFamily="34" charset="-128"/>
              <a:ea typeface="Meiryo UI" panose="020B0604030504040204" pitchFamily="34" charset="-128"/>
              <a:cs typeface="Yu Gothic"/>
            </a:endParaRPr>
          </a:p>
          <a:p>
            <a:pPr marL="50165">
              <a:lnSpc>
                <a:spcPts val="2515"/>
              </a:lnSpc>
              <a:spcBef>
                <a:spcPts val="145"/>
              </a:spcBef>
              <a:tabLst>
                <a:tab pos="354965" algn="l"/>
              </a:tabLst>
            </a:pPr>
            <a:r>
              <a:rPr lang="ja-JP" altLang="en-US" sz="1850">
                <a:latin typeface="Meiryo UI" panose="020B0604030504040204" pitchFamily="34" charset="-128"/>
                <a:ea typeface="Meiryo UI" panose="020B0604030504040204" pitchFamily="34" charset="-128"/>
                <a:cs typeface="Yu Gothic"/>
              </a:rPr>
              <a:t>実際の音声は下記のページに</a:t>
            </a:r>
            <a:br>
              <a:rPr lang="en-US" altLang="ja-JP" sz="1850" dirty="0">
                <a:latin typeface="Meiryo UI" panose="020B0604030504040204" pitchFamily="34" charset="-128"/>
                <a:ea typeface="Meiryo UI" panose="020B0604030504040204" pitchFamily="34" charset="-128"/>
                <a:cs typeface="Yu Gothic"/>
              </a:rPr>
            </a:br>
            <a:r>
              <a:rPr lang="ja-JP" altLang="en-US" sz="1850">
                <a:latin typeface="Meiryo UI" panose="020B0604030504040204" pitchFamily="34" charset="-128"/>
                <a:ea typeface="Meiryo UI" panose="020B0604030504040204" pitchFamily="34" charset="-128"/>
                <a:cs typeface="Yu Gothic"/>
              </a:rPr>
              <a:t>記載した。</a:t>
            </a:r>
            <a:br>
              <a:rPr lang="en-US" altLang="ja-JP" sz="1850" dirty="0">
                <a:latin typeface="Meiryo UI" panose="020B0604030504040204" pitchFamily="34" charset="-128"/>
                <a:ea typeface="Meiryo UI" panose="020B0604030504040204" pitchFamily="34" charset="-128"/>
                <a:cs typeface="Yu Gothic"/>
              </a:rPr>
            </a:br>
            <a:r>
              <a:rPr lang="en-US" altLang="ja-JP" sz="1850" dirty="0">
                <a:latin typeface="Meiryo UI" panose="020B0604030504040204" pitchFamily="34" charset="-128"/>
                <a:ea typeface="Meiryo UI" panose="020B0604030504040204" pitchFamily="34" charset="-128"/>
                <a:cs typeface="Yu Gothic"/>
                <a:hlinkClick r:id="rId14"/>
              </a:rPr>
              <a:t>https://suzukidaishi.github.io/pd3-tyuukan/</a:t>
            </a:r>
            <a:r>
              <a:rPr lang="en-US" altLang="ja-JP" sz="1850" dirty="0">
                <a:latin typeface="Meiryo UI" panose="020B0604030504040204" pitchFamily="34" charset="-128"/>
                <a:ea typeface="Meiryo UI" panose="020B0604030504040204" pitchFamily="34" charset="-128"/>
                <a:cs typeface="Yu Gothic"/>
              </a:rPr>
              <a:t> </a:t>
            </a:r>
          </a:p>
        </p:txBody>
      </p:sp>
      <p:sp>
        <p:nvSpPr>
          <p:cNvPr id="32" name="object 4">
            <a:extLst>
              <a:ext uri="{FF2B5EF4-FFF2-40B4-BE49-F238E27FC236}">
                <a16:creationId xmlns:a16="http://schemas.microsoft.com/office/drawing/2014/main" id="{F3E2843B-0B3E-8F47-91FB-8EA612153CB4}"/>
              </a:ext>
            </a:extLst>
          </p:cNvPr>
          <p:cNvSpPr txBox="1"/>
          <p:nvPr/>
        </p:nvSpPr>
        <p:spPr>
          <a:xfrm>
            <a:off x="7167754" y="13093478"/>
            <a:ext cx="4056959" cy="380873"/>
          </a:xfrm>
          <a:prstGeom prst="rect">
            <a:avLst/>
          </a:prstGeom>
        </p:spPr>
        <p:txBody>
          <a:bodyPr vert="horz" wrap="square" lIns="0" tIns="11430" rIns="0" bIns="0" rtlCol="0">
            <a:spAutoFit/>
          </a:bodyPr>
          <a:lstStyle/>
          <a:p>
            <a:pPr marL="12700">
              <a:lnSpc>
                <a:spcPct val="100000"/>
              </a:lnSpc>
              <a:spcBef>
                <a:spcPts val="90"/>
              </a:spcBef>
            </a:pPr>
            <a:r>
              <a:rPr lang="en-US" sz="2400" b="1" spc="-10" dirty="0">
                <a:latin typeface="Yu Gothic"/>
                <a:cs typeface="Yu Gothic"/>
              </a:rPr>
              <a:t>6</a:t>
            </a:r>
            <a:r>
              <a:rPr sz="2400" b="1" spc="-10" dirty="0">
                <a:latin typeface="Yu Gothic"/>
                <a:cs typeface="Yu Gothic"/>
              </a:rPr>
              <a:t>.</a:t>
            </a:r>
            <a:r>
              <a:rPr lang="en-US" sz="2400" b="1" spc="-10" dirty="0">
                <a:latin typeface="Yu Gothic"/>
                <a:cs typeface="Yu Gothic"/>
              </a:rPr>
              <a:t> </a:t>
            </a:r>
            <a:r>
              <a:rPr lang="ja-JP" altLang="en-US" sz="2400" b="1" spc="-10">
                <a:latin typeface="Yu Gothic"/>
                <a:cs typeface="Yu Gothic"/>
              </a:rPr>
              <a:t>今後の展望</a:t>
            </a:r>
            <a:r>
              <a:rPr sz="2400" b="1" spc="-90" dirty="0">
                <a:latin typeface="Yu Gothic"/>
                <a:cs typeface="Yu Gothic"/>
              </a:rPr>
              <a:t> </a:t>
            </a:r>
            <a:endParaRPr sz="2400" dirty="0">
              <a:latin typeface="Yu Gothic"/>
              <a:cs typeface="Yu Gothic"/>
            </a:endParaRPr>
          </a:p>
        </p:txBody>
      </p:sp>
      <p:sp>
        <p:nvSpPr>
          <p:cNvPr id="33" name="object 7">
            <a:extLst>
              <a:ext uri="{FF2B5EF4-FFF2-40B4-BE49-F238E27FC236}">
                <a16:creationId xmlns:a16="http://schemas.microsoft.com/office/drawing/2014/main" id="{A1F03AA5-7617-7D47-B0FC-746B6F402387}"/>
              </a:ext>
            </a:extLst>
          </p:cNvPr>
          <p:cNvSpPr txBox="1"/>
          <p:nvPr/>
        </p:nvSpPr>
        <p:spPr>
          <a:xfrm>
            <a:off x="7179438" y="13512834"/>
            <a:ext cx="6884670" cy="1306383"/>
          </a:xfrm>
          <a:prstGeom prst="rect">
            <a:avLst/>
          </a:prstGeom>
          <a:ln w="25298">
            <a:solidFill>
              <a:srgbClr val="ED7D31"/>
            </a:solidFill>
          </a:ln>
        </p:spPr>
        <p:txBody>
          <a:bodyPr vert="horz" wrap="square" lIns="0" tIns="18415" rIns="0" bIns="0" rtlCol="0">
            <a:spAutoFit/>
          </a:bodyPr>
          <a:lstStyle/>
          <a:p>
            <a:pPr marL="50165">
              <a:lnSpc>
                <a:spcPts val="2515"/>
              </a:lnSpc>
              <a:spcBef>
                <a:spcPts val="145"/>
              </a:spcBef>
              <a:tabLst>
                <a:tab pos="354965" algn="l"/>
              </a:tabLst>
            </a:pPr>
            <a:r>
              <a:rPr lang="ja-JP" altLang="en-US" sz="1850">
                <a:latin typeface="Meiryo UI" panose="020B0604030504040204" pitchFamily="34" charset="-128"/>
                <a:ea typeface="Meiryo UI" panose="020B0604030504040204" pitchFamily="34" charset="-128"/>
                <a:cs typeface="Yu Gothic"/>
              </a:rPr>
              <a:t>今後の展望として、以下の目標を達成したいと考える。</a:t>
            </a:r>
            <a:endParaRPr lang="en-US" altLang="ja-JP" sz="1850" dirty="0">
              <a:latin typeface="Meiryo UI" panose="020B0604030504040204" pitchFamily="34" charset="-128"/>
              <a:ea typeface="Meiryo UI" panose="020B0604030504040204" pitchFamily="34" charset="-128"/>
              <a:cs typeface="Yu Gothic"/>
            </a:endParaRPr>
          </a:p>
          <a:p>
            <a:pPr marL="507365" indent="-457200">
              <a:lnSpc>
                <a:spcPts val="2515"/>
              </a:lnSpc>
              <a:spcBef>
                <a:spcPts val="145"/>
              </a:spcBef>
              <a:buFont typeface="+mj-lt"/>
              <a:buAutoNum type="arabicPeriod"/>
              <a:tabLst>
                <a:tab pos="354965" algn="l"/>
              </a:tabLst>
            </a:pPr>
            <a:r>
              <a:rPr lang="en-US" altLang="ja-JP" sz="1850" dirty="0" err="1">
                <a:latin typeface="Meiryo UI" panose="020B0604030504040204" pitchFamily="34" charset="-128"/>
                <a:ea typeface="Meiryo UI" panose="020B0604030504040204" pitchFamily="34" charset="-128"/>
                <a:cs typeface="Yu Gothic"/>
              </a:rPr>
              <a:t>AutoVC</a:t>
            </a:r>
            <a:r>
              <a:rPr lang="en-US" altLang="ja-JP" sz="1850" dirty="0">
                <a:latin typeface="Meiryo UI" panose="020B0604030504040204" pitchFamily="34" charset="-128"/>
                <a:ea typeface="Meiryo UI" panose="020B0604030504040204" pitchFamily="34" charset="-128"/>
                <a:cs typeface="Yu Gothic"/>
              </a:rPr>
              <a:t>[1]</a:t>
            </a:r>
            <a:r>
              <a:rPr lang="ja-JP" altLang="en-US" sz="1850">
                <a:latin typeface="Meiryo UI" panose="020B0604030504040204" pitchFamily="34" charset="-128"/>
                <a:ea typeface="Meiryo UI" panose="020B0604030504040204" pitchFamily="34" charset="-128"/>
                <a:cs typeface="Yu Gothic"/>
              </a:rPr>
              <a:t>と同程度かそれ以上の品質の声質変換</a:t>
            </a:r>
            <a:endParaRPr lang="en-US" altLang="ja-JP" sz="1850" dirty="0">
              <a:latin typeface="Meiryo UI" panose="020B0604030504040204" pitchFamily="34" charset="-128"/>
              <a:ea typeface="Meiryo UI" panose="020B0604030504040204" pitchFamily="34" charset="-128"/>
              <a:cs typeface="Yu Gothic"/>
            </a:endParaRPr>
          </a:p>
          <a:p>
            <a:pPr marL="507365" indent="-457200">
              <a:lnSpc>
                <a:spcPts val="2515"/>
              </a:lnSpc>
              <a:spcBef>
                <a:spcPts val="145"/>
              </a:spcBef>
              <a:buFont typeface="+mj-lt"/>
              <a:buAutoNum type="arabicPeriod"/>
              <a:tabLst>
                <a:tab pos="354965" algn="l"/>
              </a:tabLst>
            </a:pPr>
            <a:r>
              <a:rPr lang="ja-JP" altLang="en-US" sz="1850">
                <a:latin typeface="Meiryo UI" panose="020B0604030504040204" pitchFamily="34" charset="-128"/>
                <a:ea typeface="Meiryo UI" panose="020B0604030504040204" pitchFamily="34" charset="-128"/>
                <a:cs typeface="Yu Gothic"/>
              </a:rPr>
              <a:t>より高速化をするための工夫</a:t>
            </a:r>
            <a:r>
              <a:rPr lang="en-US" altLang="ja-JP" sz="1850" dirty="0">
                <a:latin typeface="Meiryo UI" panose="020B0604030504040204" pitchFamily="34" charset="-128"/>
                <a:ea typeface="Meiryo UI" panose="020B0604030504040204" pitchFamily="34" charset="-128"/>
                <a:cs typeface="Yu Gothic"/>
              </a:rPr>
              <a:t>(</a:t>
            </a:r>
            <a:r>
              <a:rPr lang="ja-JP" altLang="en-US" sz="1850">
                <a:latin typeface="Meiryo UI" panose="020B0604030504040204" pitchFamily="34" charset="-128"/>
                <a:ea typeface="Meiryo UI" panose="020B0604030504040204" pitchFamily="34" charset="-128"/>
                <a:cs typeface="Yu Gothic"/>
              </a:rPr>
              <a:t>量子化</a:t>
            </a:r>
            <a:r>
              <a:rPr lang="en-US" altLang="ja-JP" sz="1850" dirty="0">
                <a:latin typeface="Meiryo UI" panose="020B0604030504040204" pitchFamily="34" charset="-128"/>
                <a:ea typeface="Meiryo UI" panose="020B0604030504040204" pitchFamily="34" charset="-128"/>
                <a:cs typeface="Yu Gothic"/>
              </a:rPr>
              <a:t>,</a:t>
            </a:r>
            <a:r>
              <a:rPr lang="ja-JP" altLang="en-US" sz="1850">
                <a:latin typeface="Meiryo UI" panose="020B0604030504040204" pitchFamily="34" charset="-128"/>
                <a:ea typeface="Meiryo UI" panose="020B0604030504040204" pitchFamily="34" charset="-128"/>
                <a:cs typeface="Yu Gothic"/>
              </a:rPr>
              <a:t>枝刈りなど</a:t>
            </a:r>
            <a:r>
              <a:rPr lang="en-US" altLang="ja-JP" sz="1850" dirty="0">
                <a:latin typeface="Meiryo UI" panose="020B0604030504040204" pitchFamily="34" charset="-128"/>
                <a:ea typeface="Meiryo UI" panose="020B0604030504040204" pitchFamily="34" charset="-128"/>
                <a:cs typeface="Yu Gothic"/>
              </a:rPr>
              <a:t>)</a:t>
            </a:r>
          </a:p>
          <a:p>
            <a:pPr marL="507365" indent="-457200">
              <a:lnSpc>
                <a:spcPts val="2515"/>
              </a:lnSpc>
              <a:spcBef>
                <a:spcPts val="145"/>
              </a:spcBef>
              <a:buFont typeface="+mj-lt"/>
              <a:buAutoNum type="arabicPeriod"/>
              <a:tabLst>
                <a:tab pos="354965" algn="l"/>
              </a:tabLst>
            </a:pPr>
            <a:r>
              <a:rPr lang="ja-JP" altLang="en-US" sz="1850">
                <a:latin typeface="Meiryo UI" panose="020B0604030504040204" pitchFamily="34" charset="-128"/>
                <a:ea typeface="Meiryo UI" panose="020B0604030504040204" pitchFamily="34" charset="-128"/>
                <a:cs typeface="Yu Gothic"/>
              </a:rPr>
              <a:t>実際に使いやすいような</a:t>
            </a:r>
            <a:r>
              <a:rPr lang="en-US" altLang="ja-JP" sz="1850" dirty="0">
                <a:latin typeface="Meiryo UI" panose="020B0604030504040204" pitchFamily="34" charset="-128"/>
                <a:ea typeface="Meiryo UI" panose="020B0604030504040204" pitchFamily="34" charset="-128"/>
                <a:cs typeface="Yu Gothic"/>
              </a:rPr>
              <a:t>UI/UX</a:t>
            </a:r>
            <a:r>
              <a:rPr lang="ja-JP" altLang="en-US" sz="1850">
                <a:latin typeface="Meiryo UI" panose="020B0604030504040204" pitchFamily="34" charset="-128"/>
                <a:ea typeface="Meiryo UI" panose="020B0604030504040204" pitchFamily="34" charset="-128"/>
                <a:cs typeface="Yu Gothic"/>
              </a:rPr>
              <a:t>の検討</a:t>
            </a:r>
            <a:endParaRPr lang="en-US" altLang="ja-JP" sz="1850" dirty="0">
              <a:latin typeface="Meiryo UI" panose="020B0604030504040204" pitchFamily="34" charset="-128"/>
              <a:ea typeface="Meiryo UI" panose="020B0604030504040204" pitchFamily="34" charset="-128"/>
              <a:cs typeface="Yu Gothic"/>
            </a:endParaRPr>
          </a:p>
        </p:txBody>
      </p:sp>
      <p:pic>
        <p:nvPicPr>
          <p:cNvPr id="1032" name="Picture 8">
            <a:extLst>
              <a:ext uri="{FF2B5EF4-FFF2-40B4-BE49-F238E27FC236}">
                <a16:creationId xmlns:a16="http://schemas.microsoft.com/office/drawing/2014/main" id="{3F6D1DE7-6FF3-C64D-9A6A-7CE71075B993}"/>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147300" y="8383423"/>
            <a:ext cx="1704078" cy="11303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C94D0C1F-D890-8343-BDA4-F72FCA596B49}"/>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252968" y="8383423"/>
            <a:ext cx="1704078" cy="1130300"/>
          </a:xfrm>
          <a:prstGeom prst="rect">
            <a:avLst/>
          </a:prstGeom>
          <a:noFill/>
          <a:extLst>
            <a:ext uri="{909E8E84-426E-40DD-AFC4-6F175D3DCCD1}">
              <a14:hiddenFill xmlns:a14="http://schemas.microsoft.com/office/drawing/2010/main">
                <a:solidFill>
                  <a:srgbClr val="FFFFFF"/>
                </a:solidFill>
              </a14:hiddenFill>
            </a:ext>
          </a:extLst>
        </p:spPr>
      </p:pic>
      <p:sp>
        <p:nvSpPr>
          <p:cNvPr id="17" name="右矢印 16">
            <a:extLst>
              <a:ext uri="{FF2B5EF4-FFF2-40B4-BE49-F238E27FC236}">
                <a16:creationId xmlns:a16="http://schemas.microsoft.com/office/drawing/2014/main" id="{BC7D89D4-ABC6-DA42-A091-FF15DFAAE82C}"/>
              </a:ext>
            </a:extLst>
          </p:cNvPr>
          <p:cNvSpPr/>
          <p:nvPr/>
        </p:nvSpPr>
        <p:spPr>
          <a:xfrm>
            <a:off x="11851378" y="8806964"/>
            <a:ext cx="401590" cy="1416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238669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1141</TotalTime>
  <Words>1087</Words>
  <Application>Microsoft Macintosh PowerPoint</Application>
  <PresentationFormat>ユーザー設定</PresentationFormat>
  <Paragraphs>69</Paragraphs>
  <Slides>1</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vt:i4>
      </vt:variant>
    </vt:vector>
  </HeadingPairs>
  <TitlesOfParts>
    <vt:vector size="7" baseType="lpstr">
      <vt:lpstr>Meiryo UI</vt:lpstr>
      <vt:lpstr>游ゴシック</vt:lpstr>
      <vt:lpstr>游ゴシック</vt:lpstr>
      <vt:lpstr>Arial</vt:lpstr>
      <vt:lpstr>Calibri</vt:lpstr>
      <vt:lpstr>Office Theme</vt:lpstr>
      <vt:lpstr>AutoVCを用いたZeroshotリアルタイム声質変換</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AutoVCを用いた</dc:title>
  <cp:lastModifiedBy>鈴木 大志</cp:lastModifiedBy>
  <cp:revision>268</cp:revision>
  <dcterms:created xsi:type="dcterms:W3CDTF">2021-09-05T12:40:23Z</dcterms:created>
  <dcterms:modified xsi:type="dcterms:W3CDTF">2021-09-13T15:29:39Z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2020-09-10T00:00:00Z</vt:filetime>
  </property>
  <property fmtid="{D5CDD505-2E9C-101B-9397-08002B2CF9AE}" pid="3" name="LastSaved">
    <vt:filetime>2021-09-05T00:00:00Z</vt:filetime>
  </property>
</Properties>
</file>