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21"/>
  </p:normalViewPr>
  <p:slideViewPr>
    <p:cSldViewPr snapToGrid="0">
      <p:cViewPr varScale="1">
        <p:scale>
          <a:sx n="96" d="100"/>
          <a:sy n="96" d="100"/>
        </p:scale>
        <p:origin x="20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22DB-D15B-5AA6-E7A6-724ABEBAE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1EFF7-6E5A-D41F-3F07-AC494FE83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573C47-0AE8-6495-BE85-97EFD7257868}"/>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121DC452-5667-87B2-2179-FF5CE99E1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58B0F-B73D-0A1C-0857-BB34BF1485A6}"/>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95713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C7CC-DC88-FA2E-1249-F68047613C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8CBF4A-2246-4578-0079-0F6BB81A0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28B27-82AF-0519-B34E-5798E7029F6C}"/>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A6BB2B0D-0560-24DE-C4D7-BBE51FCC5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810F8-42FE-E600-5328-128DF86AFBE8}"/>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259917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24335-CD62-8CCF-67CA-595770B7AA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6EF6C7-B78E-328C-9FD6-064E64FA3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308EE-8CE6-89E4-E613-8065486141F4}"/>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FED65C6E-F86B-61A4-0860-A346DD25F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80478-8D2B-1A3A-7FF0-F2ACCBEAF8B8}"/>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131226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ABE3-DC71-864B-A862-6A17D1E56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29D2BA-97C3-CB87-BC18-F981D503B2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8FF2-334E-2BA6-74EC-99938CAB4B69}"/>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6EE94F2F-5136-C947-4BA7-9DF11C6E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21610-8CDD-4BBD-8E56-EE9E45A70A5F}"/>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125852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4473-AC41-9AA5-8DF5-34E3C858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894627-69FF-741C-C942-330912494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AF549-0D6B-FAF0-2664-018E877FCED0}"/>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11A9230D-9F69-2C7E-4E77-E90E5BF6E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125FC-D413-1909-D35D-55A4745C3B39}"/>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181458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A617-D42F-5E0D-3171-743E40334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7A995C-2CDA-18D7-38C7-4D6DCF309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FC225F-DB2E-1D77-B0B8-7D8217A3A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10505-AD8F-172B-2A4D-266E1BDC43B4}"/>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6" name="Footer Placeholder 5">
            <a:extLst>
              <a:ext uri="{FF2B5EF4-FFF2-40B4-BE49-F238E27FC236}">
                <a16:creationId xmlns:a16="http://schemas.microsoft.com/office/drawing/2014/main" id="{12AE7E7F-FFB2-3630-E35B-1DB3D565A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B4AB3-E59D-5D38-29B9-7166E77A8250}"/>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162224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6468-02EB-4451-C87D-E9B8B547F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A199AC-C286-C696-1EEF-07449982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03C8A7-C65D-3615-F529-409BF19C8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3B41E-3F2F-B721-5D89-3E427EEA8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06E67E-90E0-0828-105E-F279904CC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8D21B-94B8-43F1-5FBF-8CAED622C913}"/>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8" name="Footer Placeholder 7">
            <a:extLst>
              <a:ext uri="{FF2B5EF4-FFF2-40B4-BE49-F238E27FC236}">
                <a16:creationId xmlns:a16="http://schemas.microsoft.com/office/drawing/2014/main" id="{099A09B0-14E4-46DD-5F8F-0D82CE6E1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5470B-8EA4-39A6-E99A-4D88B5EA15A6}"/>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304304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963D-9C20-4B7E-4F17-D496A6F9F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0A4C9-A7D6-717E-FCD5-0F037AC03443}"/>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4" name="Footer Placeholder 3">
            <a:extLst>
              <a:ext uri="{FF2B5EF4-FFF2-40B4-BE49-F238E27FC236}">
                <a16:creationId xmlns:a16="http://schemas.microsoft.com/office/drawing/2014/main" id="{FF5C2E7D-8EAB-38F8-AE44-279FD0062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6064D1-D62A-D3CD-DD86-2079A583AB30}"/>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346422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6306CA-AA64-1FDF-680A-8196686F806A}"/>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3" name="Footer Placeholder 2">
            <a:extLst>
              <a:ext uri="{FF2B5EF4-FFF2-40B4-BE49-F238E27FC236}">
                <a16:creationId xmlns:a16="http://schemas.microsoft.com/office/drawing/2014/main" id="{44E7DA11-9346-B67E-B14D-A33415FD1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7C3FF4-C453-ABBC-DF52-9EA9C46D4D1B}"/>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255771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8C50-C769-8C09-00C2-5FCF98C93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FF0A1C-FB45-B1BE-AF10-0D30C685A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C0A82-B6CA-98A4-E6F2-731E20C2A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80930-A350-9A16-BC41-8CAA997AE2D5}"/>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6" name="Footer Placeholder 5">
            <a:extLst>
              <a:ext uri="{FF2B5EF4-FFF2-40B4-BE49-F238E27FC236}">
                <a16:creationId xmlns:a16="http://schemas.microsoft.com/office/drawing/2014/main" id="{BA9B6FD4-1718-545C-7164-75B7F6CDC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0C742-F38E-0EBF-2507-95773D5201A2}"/>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7083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3477-4085-FEDC-BFF7-F90EB24C1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3433E-F103-49AA-D854-F1295D021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00C0A1-EEF3-F164-9BB4-EFEB991F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21A9A-24B8-9099-7E75-FF418FF570A2}"/>
              </a:ext>
            </a:extLst>
          </p:cNvPr>
          <p:cNvSpPr>
            <a:spLocks noGrp="1"/>
          </p:cNvSpPr>
          <p:nvPr>
            <p:ph type="dt" sz="half" idx="10"/>
          </p:nvPr>
        </p:nvSpPr>
        <p:spPr/>
        <p:txBody>
          <a:bodyPr/>
          <a:lstStyle/>
          <a:p>
            <a:fld id="{2F589061-8C45-9C4C-90CA-335B3DE47996}" type="datetimeFigureOut">
              <a:rPr lang="en-US" smtClean="0"/>
              <a:t>3/16/23</a:t>
            </a:fld>
            <a:endParaRPr lang="en-US"/>
          </a:p>
        </p:txBody>
      </p:sp>
      <p:sp>
        <p:nvSpPr>
          <p:cNvPr id="6" name="Footer Placeholder 5">
            <a:extLst>
              <a:ext uri="{FF2B5EF4-FFF2-40B4-BE49-F238E27FC236}">
                <a16:creationId xmlns:a16="http://schemas.microsoft.com/office/drawing/2014/main" id="{078AB24D-6737-447C-8C41-7B4C92ADC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26B15-D361-19D4-94D3-A9D935B096E6}"/>
              </a:ext>
            </a:extLst>
          </p:cNvPr>
          <p:cNvSpPr>
            <a:spLocks noGrp="1"/>
          </p:cNvSpPr>
          <p:nvPr>
            <p:ph type="sldNum" sz="quarter" idx="12"/>
          </p:nvPr>
        </p:nvSpPr>
        <p:spPr/>
        <p:txBody>
          <a:bodyPr/>
          <a:lstStyle/>
          <a:p>
            <a:fld id="{DF317660-1907-3F46-BF97-315CE4B07A85}" type="slidenum">
              <a:rPr lang="en-US" smtClean="0"/>
              <a:t>‹#›</a:t>
            </a:fld>
            <a:endParaRPr lang="en-US"/>
          </a:p>
        </p:txBody>
      </p:sp>
    </p:spTree>
    <p:extLst>
      <p:ext uri="{BB962C8B-B14F-4D97-AF65-F5344CB8AC3E}">
        <p14:creationId xmlns:p14="http://schemas.microsoft.com/office/powerpoint/2010/main" val="356079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A02CB-5754-2ECA-0468-86EF3B8AF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60143-8C3F-DF62-824A-699326B12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DEAA6-8958-C4BD-BF90-20EA1C9B7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89061-8C45-9C4C-90CA-335B3DE47996}" type="datetimeFigureOut">
              <a:rPr lang="en-US" smtClean="0"/>
              <a:t>3/16/23</a:t>
            </a:fld>
            <a:endParaRPr lang="en-US"/>
          </a:p>
        </p:txBody>
      </p:sp>
      <p:sp>
        <p:nvSpPr>
          <p:cNvPr id="5" name="Footer Placeholder 4">
            <a:extLst>
              <a:ext uri="{FF2B5EF4-FFF2-40B4-BE49-F238E27FC236}">
                <a16:creationId xmlns:a16="http://schemas.microsoft.com/office/drawing/2014/main" id="{4B58C4BB-E508-94F3-A064-574EECBF4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EDB6C3-11C6-74A7-E64F-938028B52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17660-1907-3F46-BF97-315CE4B07A85}" type="slidenum">
              <a:rPr lang="en-US" smtClean="0"/>
              <a:t>‹#›</a:t>
            </a:fld>
            <a:endParaRPr lang="en-US"/>
          </a:p>
        </p:txBody>
      </p:sp>
    </p:spTree>
    <p:extLst>
      <p:ext uri="{BB962C8B-B14F-4D97-AF65-F5344CB8AC3E}">
        <p14:creationId xmlns:p14="http://schemas.microsoft.com/office/powerpoint/2010/main" val="104158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ourismtattler.com/articles/security/what-to-do-if-injured-in-a-car-accident-abroad/75169"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yellow car&#10;&#10;Description automatically generated with medium confidence">
            <a:extLst>
              <a:ext uri="{FF2B5EF4-FFF2-40B4-BE49-F238E27FC236}">
                <a16:creationId xmlns:a16="http://schemas.microsoft.com/office/drawing/2014/main" id="{E2617142-1A2C-2B52-F4C2-E0617104AAC6}"/>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r="7999" b="-1"/>
          <a:stretch/>
        </p:blipFill>
        <p:spPr>
          <a:xfrm>
            <a:off x="20" y="1"/>
            <a:ext cx="12191980" cy="6857999"/>
          </a:xfrm>
          <a:prstGeom prst="rect">
            <a:avLst/>
          </a:prstGeom>
        </p:spPr>
      </p:pic>
      <p:sp>
        <p:nvSpPr>
          <p:cNvPr id="2" name="Title 1">
            <a:extLst>
              <a:ext uri="{FF2B5EF4-FFF2-40B4-BE49-F238E27FC236}">
                <a16:creationId xmlns:a16="http://schemas.microsoft.com/office/drawing/2014/main" id="{A1EFDFC0-9931-26BB-814E-E95441FC91A2}"/>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Motor Vehicle Crashes in Texas</a:t>
            </a:r>
          </a:p>
        </p:txBody>
      </p:sp>
      <p:sp>
        <p:nvSpPr>
          <p:cNvPr id="3" name="Subtitle 2">
            <a:extLst>
              <a:ext uri="{FF2B5EF4-FFF2-40B4-BE49-F238E27FC236}">
                <a16:creationId xmlns:a16="http://schemas.microsoft.com/office/drawing/2014/main" id="{537A9604-48E9-5123-32C0-AC565758E06B}"/>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DATA DIVE</a:t>
            </a:r>
          </a:p>
          <a:p>
            <a:r>
              <a:rPr lang="en-US">
                <a:solidFill>
                  <a:srgbClr val="FFFFFF"/>
                </a:solidFill>
              </a:rPr>
              <a:t>Suzy Jones</a:t>
            </a:r>
          </a:p>
        </p:txBody>
      </p:sp>
      <p:sp>
        <p:nvSpPr>
          <p:cNvPr id="6" name="TextBox 5">
            <a:extLst>
              <a:ext uri="{FF2B5EF4-FFF2-40B4-BE49-F238E27FC236}">
                <a16:creationId xmlns:a16="http://schemas.microsoft.com/office/drawing/2014/main" id="{766BDF07-3C6C-4786-A590-88DB5D0AF119}"/>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tourismtattler.com/articles/security/what-to-do-if-injured-in-a-car-accident-abroad/75169">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91122014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A8290-1B7F-5156-56F1-38D40D5C6CE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a:solidFill>
                  <a:schemeClr val="tx1"/>
                </a:solidFill>
                <a:latin typeface="+mj-lt"/>
                <a:ea typeface="+mj-ea"/>
                <a:cs typeface="+mj-cs"/>
              </a:rPr>
              <a:t>Number of Crashes VS Number of Fatal Crashes: </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42F71-8E82-0182-7D8B-E59B98115448}"/>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It is surprising out of 5,258 car crashes, only 32 were fatal. </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EFFB4962-6BF4-0AD7-1276-CCBCB3F85422}"/>
              </a:ext>
            </a:extLst>
          </p:cNvPr>
          <p:cNvPicPr>
            <a:picLocks noGrp="1" noChangeAspect="1"/>
          </p:cNvPicPr>
          <p:nvPr>
            <p:ph idx="1"/>
          </p:nvPr>
        </p:nvPicPr>
        <p:blipFill>
          <a:blip r:embed="rId2"/>
          <a:stretch>
            <a:fillRect/>
          </a:stretch>
        </p:blipFill>
        <p:spPr>
          <a:xfrm>
            <a:off x="630936" y="3015050"/>
            <a:ext cx="10917936" cy="2511124"/>
          </a:xfrm>
          <a:prstGeom prst="rect">
            <a:avLst/>
          </a:prstGeom>
        </p:spPr>
      </p:pic>
    </p:spTree>
    <p:extLst>
      <p:ext uri="{BB962C8B-B14F-4D97-AF65-F5344CB8AC3E}">
        <p14:creationId xmlns:p14="http://schemas.microsoft.com/office/powerpoint/2010/main" val="266716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003DA-6FB1-511D-7843-AC72632434D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a:t>Number of Crashes Per City ID:</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23D94E-03EF-BE25-A5A1-97096DEBA26F}"/>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Highlighting the fatal crashes in orange, it is interesting to notice the the cities with the most crashes are not the cities who have fatal crashes. </a:t>
            </a:r>
          </a:p>
          <a:p>
            <a:pPr indent="-228600">
              <a:lnSpc>
                <a:spcPct val="90000"/>
              </a:lnSpc>
              <a:spcAft>
                <a:spcPts val="600"/>
              </a:spcAft>
              <a:buFont typeface="Arial" panose="020B0604020202020204" pitchFamily="34" charset="0"/>
              <a:buChar char="•"/>
            </a:pPr>
            <a:endParaRPr lang="en-US" sz="2200" dirty="0"/>
          </a:p>
        </p:txBody>
      </p:sp>
      <p:pic>
        <p:nvPicPr>
          <p:cNvPr id="5" name="Content Placeholder 4" descr="Chart, bubble chart&#10;&#10;Description automatically generated">
            <a:extLst>
              <a:ext uri="{FF2B5EF4-FFF2-40B4-BE49-F238E27FC236}">
                <a16:creationId xmlns:a16="http://schemas.microsoft.com/office/drawing/2014/main" id="{E2D839CB-DCD8-7B71-CBF5-A007B22D9620}"/>
              </a:ext>
            </a:extLst>
          </p:cNvPr>
          <p:cNvPicPr>
            <a:picLocks noGrp="1" noChangeAspect="1"/>
          </p:cNvPicPr>
          <p:nvPr>
            <p:ph idx="1"/>
          </p:nvPr>
        </p:nvPicPr>
        <p:blipFill rotWithShape="1">
          <a:blip r:embed="rId2"/>
          <a:srcRect l="7445" r="248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0335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E35C6-FE70-D346-AB29-914CE50908E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000"/>
              <a:t>Map of Crashes per City ID:</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249A2E-CC75-4304-EABC-131104D5A016}"/>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Considering the map of where the most crashes happen, we see the green area which is Houston, the light pink which is San Antonio, the purple which is Austin, and then the cluster in the northeast which is Dallas and Fort Worth Area, the number crashes correlates with the most populated areas in the state. </a:t>
            </a:r>
          </a:p>
        </p:txBody>
      </p:sp>
      <p:pic>
        <p:nvPicPr>
          <p:cNvPr id="5" name="Content Placeholder 4" descr="Map&#10;&#10;Description automatically generated">
            <a:extLst>
              <a:ext uri="{FF2B5EF4-FFF2-40B4-BE49-F238E27FC236}">
                <a16:creationId xmlns:a16="http://schemas.microsoft.com/office/drawing/2014/main" id="{E4A420F4-6640-7CC3-D347-35A5DB95083E}"/>
              </a:ext>
            </a:extLst>
          </p:cNvPr>
          <p:cNvPicPr>
            <a:picLocks noGrp="1" noChangeAspect="1"/>
          </p:cNvPicPr>
          <p:nvPr>
            <p:ph idx="1"/>
          </p:nvPr>
        </p:nvPicPr>
        <p:blipFill rotWithShape="1">
          <a:blip r:embed="rId2"/>
          <a:srcRect l="3304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1702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1F5EC0-32F8-97BA-5D5D-06BA783760E3}"/>
              </a:ext>
            </a:extLst>
          </p:cNvPr>
          <p:cNvSpPr>
            <a:spLocks noGrp="1"/>
          </p:cNvSpPr>
          <p:nvPr>
            <p:ph type="title"/>
          </p:nvPr>
        </p:nvSpPr>
        <p:spPr>
          <a:xfrm>
            <a:off x="1046746" y="586822"/>
            <a:ext cx="3560252" cy="1645920"/>
          </a:xfrm>
        </p:spPr>
        <p:txBody>
          <a:bodyPr>
            <a:normAutofit/>
          </a:bodyPr>
          <a:lstStyle/>
          <a:p>
            <a:r>
              <a:rPr lang="en-US" sz="3200" dirty="0"/>
              <a:t>Crashes per Day of the Week:</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12">
            <a:extLst>
              <a:ext uri="{FF2B5EF4-FFF2-40B4-BE49-F238E27FC236}">
                <a16:creationId xmlns:a16="http://schemas.microsoft.com/office/drawing/2014/main" id="{29325B63-CE77-0337-7797-6E6FEFA24597}"/>
              </a:ext>
            </a:extLst>
          </p:cNvPr>
          <p:cNvSpPr>
            <a:spLocks noGrp="1"/>
          </p:cNvSpPr>
          <p:nvPr>
            <p:ph idx="1"/>
          </p:nvPr>
        </p:nvSpPr>
        <p:spPr>
          <a:xfrm>
            <a:off x="5351164" y="586822"/>
            <a:ext cx="6002636" cy="1645920"/>
          </a:xfrm>
        </p:spPr>
        <p:txBody>
          <a:bodyPr anchor="ctr">
            <a:normAutofit/>
          </a:bodyPr>
          <a:lstStyle/>
          <a:p>
            <a:pPr marL="0" indent="0">
              <a:buNone/>
            </a:pPr>
            <a:r>
              <a:rPr lang="en-US" sz="1800" dirty="0"/>
              <a:t>It makes sense the most crashes are on a Friday since it’s at the end of the week, but there isn’t a striking difference in numbers between the days. </a:t>
            </a:r>
          </a:p>
        </p:txBody>
      </p:sp>
      <p:pic>
        <p:nvPicPr>
          <p:cNvPr id="9" name="Content Placeholder 8" descr="Chart, bar chart&#10;&#10;Description automatically generated">
            <a:extLst>
              <a:ext uri="{FF2B5EF4-FFF2-40B4-BE49-F238E27FC236}">
                <a16:creationId xmlns:a16="http://schemas.microsoft.com/office/drawing/2014/main" id="{B07C36FC-B059-255B-A386-1042FF78E955}"/>
              </a:ext>
            </a:extLst>
          </p:cNvPr>
          <p:cNvPicPr>
            <a:picLocks noChangeAspect="1"/>
          </p:cNvPicPr>
          <p:nvPr/>
        </p:nvPicPr>
        <p:blipFill>
          <a:blip r:embed="rId2"/>
          <a:stretch>
            <a:fillRect/>
          </a:stretch>
        </p:blipFill>
        <p:spPr>
          <a:xfrm>
            <a:off x="557784" y="2815220"/>
            <a:ext cx="11164824" cy="3321535"/>
          </a:xfrm>
          <a:prstGeom prst="rect">
            <a:avLst/>
          </a:prstGeom>
        </p:spPr>
      </p:pic>
    </p:spTree>
    <p:extLst>
      <p:ext uri="{BB962C8B-B14F-4D97-AF65-F5344CB8AC3E}">
        <p14:creationId xmlns:p14="http://schemas.microsoft.com/office/powerpoint/2010/main" val="3266889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183</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Motor Vehicle Crashes in Texas</vt:lpstr>
      <vt:lpstr>Number of Crashes VS Number of Fatal Crashes: </vt:lpstr>
      <vt:lpstr>Number of Crashes Per City ID:</vt:lpstr>
      <vt:lpstr>Map of Crashes per City ID:</vt:lpstr>
      <vt:lpstr>Crashes per Day of the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Birchen Jones</dc:creator>
  <cp:lastModifiedBy>Oliver Birchen Jones</cp:lastModifiedBy>
  <cp:revision>2</cp:revision>
  <dcterms:created xsi:type="dcterms:W3CDTF">2023-03-17T00:17:34Z</dcterms:created>
  <dcterms:modified xsi:type="dcterms:W3CDTF">2023-03-19T04:57:39Z</dcterms:modified>
</cp:coreProperties>
</file>