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6"/>
  </p:normalViewPr>
  <p:slideViewPr>
    <p:cSldViewPr snapToGrid="0">
      <p:cViewPr varScale="1"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9BC2-ECB6-F898-052A-B1080DDD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C280-247E-C06F-DBC9-38277610C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1927-549B-817A-E3DE-280BB5B9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91B6-175C-5DF5-AB70-D4A09FB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BC75-2650-7F62-F544-ABA877AB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2083-48ED-6F5D-05CA-BB2C68FC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72267-F9B8-4CCB-3B26-6DBD6D09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46DD-1255-192C-6562-C1B656F2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012B-7326-739F-25E4-2C82E2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6B47-F6A7-EBA0-12E0-5DD02C4C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704D3-5438-59B9-52F3-706611AF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2718B-ADCA-073F-77B8-AAA11EBD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2F2D-4746-2462-C44F-33EEF84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2D29-2601-8ADB-0B4E-76F14389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C47D-B566-DAF6-04B8-3422C724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8B0D-68C9-43A5-FAEA-CE3E698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AFC6-DD2A-1016-1422-7725F951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5E25-D584-872F-65BA-6FAB31D9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AEC9-75C9-8091-3083-D0030EF9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25D0-6913-AEBB-AFCA-40B8B3B9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9442-62A6-14D5-3541-7FFE71B3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BC20-2570-FFE6-BB92-0AEBE799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3C8A-08D1-6887-F60C-2EDCCBB4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A146-9DEA-A7BA-72D7-F818F93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91A8-4CD9-1BBC-B221-725B032F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E71C-4F94-C0CE-E3B1-61A5453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2E11-BB84-F3EA-AD2A-FBB113E65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7C22-3AD1-724E-CFDE-0F276CCD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853F-B463-B9EC-D4A7-2793C237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8798-32FF-3750-4765-BDA89606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24AB-DF56-2672-3523-33EDA9D3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6542-0DB5-8BDB-3AEE-D97B5FAC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932F-4627-2323-5375-8680050D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31B6-F379-4706-EC43-FCB49C06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C61FC-E553-9C71-87BB-1E04ED9C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2DFDA-15FC-C95C-8B69-E94F53A15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F6FD8-9B10-5267-5AA3-7BA47ACE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144AF-67CB-2E1D-CEF8-1EE22CF9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32822-6A0D-37EC-0563-24697F72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B8DD-E216-B731-3FF8-17BF983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749F-88F0-CAC7-6254-C8AFE49F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DABD6-C16E-A40D-BAE2-6DCE9F5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C282-D1BE-990B-6E50-77636A93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3DFBC-B255-4BA9-36BB-7F69A1FC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6D788-A041-AB6A-45BA-297D2339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FD6C-5D73-6856-1BB1-D1F4ED6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DEDB-101C-8B0A-B5BE-EE7AE867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A4E6-FFDA-F7F7-E43C-138F363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EAFE7-2BA2-E0ED-E28F-169C424A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4580-33D4-D212-57BF-BAB830F6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452D-40C5-21CD-C7BF-B99CB0E2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99F1E-1164-5D22-5426-C4802156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7AA-32BC-1A15-D283-8C691251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2ED10-0966-81A2-6716-E6D39111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80CB7-3450-FF8E-B0BD-E86D0160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BF9D-6F57-328C-1026-0B2D9E97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5742-F7CE-2D38-4F93-524EEFBE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02189-AF55-237C-5F89-13F4ED94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CA3CB-B4ED-8269-2E33-DD453890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18C9-FA1D-F22A-BAB1-6A8AD22A1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5E4D-D615-C648-2852-1D26FD6DD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0757-EE0B-A843-AD60-1E1EA1893CE4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F461-5AD4-125D-C96A-E58EBE79F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324E-4741-6E80-3D82-BF1366EEC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2546-18A1-464F-89D7-4F33CA6D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journalofresearch.com/2020/06/08/should-exams-be-the-only-guideline-on-which-students-potential-should-be-evaluate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Buddy_Holly_Brunswick_Records.jpg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kk02.blogspot.com/2015/03/cinderella-film-re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onnect-connection-cooperation-277761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gywiki.org/wiki/File:Check_mark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udents sitting at desks in a classroom&#10;&#10;Description automatically generated with medium confidence">
            <a:extLst>
              <a:ext uri="{FF2B5EF4-FFF2-40B4-BE49-F238E27FC236}">
                <a16:creationId xmlns:a16="http://schemas.microsoft.com/office/drawing/2014/main" id="{CEF89022-B8B1-D985-0F87-FA962A708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80" b="110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0CCAA5-0AC4-D712-6C50-FCF95DAB3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Reliability and Validity of the Student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581F8-4247-DF53-9100-85575905E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DS103</a:t>
            </a:r>
          </a:p>
          <a:p>
            <a:r>
              <a:rPr lang="en-US" sz="600">
                <a:solidFill>
                  <a:srgbClr val="FFFFFF"/>
                </a:solidFill>
              </a:rPr>
              <a:t>Lesson 5</a:t>
            </a:r>
          </a:p>
          <a:p>
            <a:r>
              <a:rPr lang="en-US" sz="600">
                <a:solidFill>
                  <a:srgbClr val="FFFFFF"/>
                </a:solidFill>
              </a:rPr>
              <a:t>Reliability and Validity</a:t>
            </a:r>
          </a:p>
          <a:p>
            <a:r>
              <a:rPr lang="en-US" sz="600">
                <a:solidFill>
                  <a:srgbClr val="FFFFFF"/>
                </a:solidFill>
              </a:rPr>
              <a:t>Hands On</a:t>
            </a:r>
          </a:p>
          <a:p>
            <a:r>
              <a:rPr lang="en-US" sz="600">
                <a:solidFill>
                  <a:srgbClr val="FFFFFF"/>
                </a:solidFill>
              </a:rPr>
              <a:t>Suzy Jones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CA58C-7EBA-98C7-C7DA-01C285F78CF9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internationaljournalofresearch.com/2020/06/08/should-exams-be-the-only-guideline-on-which-students-potential-should-be-evaluat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2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7DED-6B02-A818-2198-6986B1B3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 data suitable for factor analysis? YES, Dearest!</a:t>
            </a:r>
          </a:p>
        </p:txBody>
      </p:sp>
      <p:pic>
        <p:nvPicPr>
          <p:cNvPr id="5" name="Content Placeholder 4" descr="A picture containing text, screenshot, font, black and white&#10;&#10;Description automatically generated">
            <a:extLst>
              <a:ext uri="{FF2B5EF4-FFF2-40B4-BE49-F238E27FC236}">
                <a16:creationId xmlns:a16="http://schemas.microsoft.com/office/drawing/2014/main" id="{E0DA622F-5350-C155-380F-B4A89A6B7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865" y="2534951"/>
            <a:ext cx="5890801" cy="29084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F52A6-B92C-11F9-B100-CF604D329933}"/>
              </a:ext>
            </a:extLst>
          </p:cNvPr>
          <p:cNvSpPr txBox="1"/>
          <p:nvPr/>
        </p:nvSpPr>
        <p:spPr>
          <a:xfrm>
            <a:off x="427544" y="1391476"/>
            <a:ext cx="5007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too much overlapping between</a:t>
            </a:r>
          </a:p>
          <a:p>
            <a:r>
              <a:rPr lang="en-US" dirty="0"/>
              <a:t>variables (multicollinearity), it will be very </a:t>
            </a:r>
          </a:p>
          <a:p>
            <a:r>
              <a:rPr lang="en-US" dirty="0"/>
              <a:t>difficult to sort the data into distinct groups. So</a:t>
            </a:r>
          </a:p>
          <a:p>
            <a:r>
              <a:rPr lang="en-US" dirty="0"/>
              <a:t>we run a Bartlett’s Test. The p. value is 0, so we are </a:t>
            </a:r>
          </a:p>
          <a:p>
            <a:r>
              <a:rPr lang="en-US" dirty="0"/>
              <a:t>Good.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79130-2BCF-817B-EC32-740F3667E269}"/>
              </a:ext>
            </a:extLst>
          </p:cNvPr>
          <p:cNvSpPr txBox="1"/>
          <p:nvPr/>
        </p:nvSpPr>
        <p:spPr>
          <a:xfrm>
            <a:off x="427544" y="2954053"/>
            <a:ext cx="4920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want multicollinearity, but we </a:t>
            </a:r>
          </a:p>
          <a:p>
            <a:r>
              <a:rPr lang="en-US" dirty="0"/>
              <a:t>want the variables to have some relationship. </a:t>
            </a:r>
          </a:p>
          <a:p>
            <a:r>
              <a:rPr lang="en-US" dirty="0"/>
              <a:t>So we run a correlation matrix. As long</a:t>
            </a:r>
          </a:p>
          <a:p>
            <a:r>
              <a:rPr lang="en-US" dirty="0"/>
              <a:t>as the If we look at the table to the left, we want </a:t>
            </a:r>
          </a:p>
          <a:p>
            <a:r>
              <a:rPr lang="en-US" dirty="0"/>
              <a:t>items to be between .3 and .9. We are good to go.</a:t>
            </a:r>
          </a:p>
          <a:p>
            <a:r>
              <a:rPr lang="en-US" dirty="0"/>
              <a:t> We have the range we need for some relation.  </a:t>
            </a:r>
          </a:p>
          <a:p>
            <a:r>
              <a:rPr lang="en-US" dirty="0"/>
              <a:t>They are buddies enough. </a:t>
            </a:r>
          </a:p>
          <a:p>
            <a:endParaRPr lang="en-US" dirty="0"/>
          </a:p>
        </p:txBody>
      </p:sp>
      <p:pic>
        <p:nvPicPr>
          <p:cNvPr id="9" name="Picture 8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FCE7BBE7-4EC6-4246-C4C0-4B08AB5E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11" y="1665695"/>
            <a:ext cx="4762500" cy="800100"/>
          </a:xfrm>
          <a:prstGeom prst="rect">
            <a:avLst/>
          </a:prstGeom>
        </p:spPr>
      </p:pic>
      <p:pic>
        <p:nvPicPr>
          <p:cNvPr id="11" name="Picture 10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0010F3BA-9D8A-05FB-C8E8-FDE15B4E1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04572" y="81890"/>
            <a:ext cx="2159884" cy="25260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D0D5FF-16E2-C764-40AB-A981DBADB73F}"/>
              </a:ext>
            </a:extLst>
          </p:cNvPr>
          <p:cNvSpPr txBox="1"/>
          <p:nvPr/>
        </p:nvSpPr>
        <p:spPr>
          <a:xfrm>
            <a:off x="49145" y="5611463"/>
            <a:ext cx="1203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look at the determinant of the correlation matrix which gives us: 0.00218064461136125, which also concludes the </a:t>
            </a:r>
          </a:p>
          <a:p>
            <a:r>
              <a:rPr lang="en-US" dirty="0"/>
              <a:t>variables are appropriately related because the results are greater than .00001. </a:t>
            </a:r>
          </a:p>
        </p:txBody>
      </p:sp>
    </p:spTree>
    <p:extLst>
      <p:ext uri="{BB962C8B-B14F-4D97-AF65-F5344CB8AC3E}">
        <p14:creationId xmlns:p14="http://schemas.microsoft.com/office/powerpoint/2010/main" val="27465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A038-6BDF-1766-28B6-74A08E0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appropriate number of factors? YES, so the model fits! </a:t>
            </a:r>
          </a:p>
        </p:txBody>
      </p:sp>
      <p:pic>
        <p:nvPicPr>
          <p:cNvPr id="5" name="Content Placeholder 4" descr="A picture containing text, font, receipt, screenshot&#10;&#10;Description automatically generated">
            <a:extLst>
              <a:ext uri="{FF2B5EF4-FFF2-40B4-BE49-F238E27FC236}">
                <a16:creationId xmlns:a16="http://schemas.microsoft.com/office/drawing/2014/main" id="{A67EA9DB-631F-9E47-EE04-15BA3688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76" y="2461592"/>
            <a:ext cx="11844270" cy="3300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AB602-2201-DFA8-944A-E3023B8DB88C}"/>
              </a:ext>
            </a:extLst>
          </p:cNvPr>
          <p:cNvSpPr txBox="1"/>
          <p:nvPr/>
        </p:nvSpPr>
        <p:spPr>
          <a:xfrm>
            <a:off x="3048001" y="1690688"/>
            <a:ext cx="583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at the SS loadings, there is one one factor that is &gt;1. </a:t>
            </a:r>
          </a:p>
        </p:txBody>
      </p:sp>
      <p:pic>
        <p:nvPicPr>
          <p:cNvPr id="8" name="Picture 7" descr="A picture containing cave, light&#10;&#10;Description automatically generated">
            <a:extLst>
              <a:ext uri="{FF2B5EF4-FFF2-40B4-BE49-F238E27FC236}">
                <a16:creationId xmlns:a16="http://schemas.microsoft.com/office/drawing/2014/main" id="{8A7A4605-51DD-651D-3EF6-10133D4F6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03617" y="4396693"/>
            <a:ext cx="5610087" cy="22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1D7E-E3D7-F1AC-A2CB-59D9056F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the scale reliable through inter-rater and inter-item? Yes, both!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E01EFD-51A0-54C9-6A6F-5A0AE7226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107" y="1690688"/>
            <a:ext cx="44374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F3228-911E-CAD2-D794-C4C79CA83DE7}"/>
              </a:ext>
            </a:extLst>
          </p:cNvPr>
          <p:cNvSpPr txBox="1"/>
          <p:nvPr/>
        </p:nvSpPr>
        <p:spPr>
          <a:xfrm>
            <a:off x="556591" y="1690688"/>
            <a:ext cx="635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table to the right, we ran the </a:t>
            </a:r>
            <a:r>
              <a:rPr lang="en-US" dirty="0" err="1"/>
              <a:t>Chronbach’s</a:t>
            </a:r>
            <a:r>
              <a:rPr lang="en-US" dirty="0"/>
              <a:t> Alpha</a:t>
            </a:r>
          </a:p>
          <a:p>
            <a:r>
              <a:rPr lang="en-US" dirty="0"/>
              <a:t>to determine the inter-rater and inter-item reliability. The raw </a:t>
            </a:r>
          </a:p>
          <a:p>
            <a:r>
              <a:rPr lang="en-US" dirty="0"/>
              <a:t>alpha is score is .92 (anything over .8 is good to go).This data has </a:t>
            </a:r>
          </a:p>
          <a:p>
            <a:r>
              <a:rPr lang="en-US" dirty="0"/>
              <a:t>high inter-rater reliability and predicts precision. Looking at the</a:t>
            </a:r>
          </a:p>
          <a:p>
            <a:r>
              <a:rPr lang="en-US" dirty="0"/>
              <a:t> </a:t>
            </a:r>
            <a:r>
              <a:rPr lang="en-US" dirty="0" err="1"/>
              <a:t>r.drop</a:t>
            </a:r>
            <a:r>
              <a:rPr lang="en-US" dirty="0"/>
              <a:t> for inter-item reliability, they are all above .3 and </a:t>
            </a:r>
          </a:p>
          <a:p>
            <a:r>
              <a:rPr lang="en-US" dirty="0"/>
              <a:t>moderately correlated. </a:t>
            </a:r>
          </a:p>
        </p:txBody>
      </p:sp>
      <p:pic>
        <p:nvPicPr>
          <p:cNvPr id="8" name="Picture 7" descr="Hands holding two pieces of a puzzle&#10;&#10;Description automatically generated with low confidence">
            <a:extLst>
              <a:ext uri="{FF2B5EF4-FFF2-40B4-BE49-F238E27FC236}">
                <a16:creationId xmlns:a16="http://schemas.microsoft.com/office/drawing/2014/main" id="{44FBE19D-FAC4-7745-2ABF-42D1AEDC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1343" y="3639447"/>
            <a:ext cx="4583595" cy="30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619D-9279-1A30-6FEC-C0E5E994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D0D9-1E33-0C5A-9BF5-2570BD27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based on the tests conducted, the data’s reliability is valid. </a:t>
            </a:r>
          </a:p>
        </p:txBody>
      </p:sp>
      <p:pic>
        <p:nvPicPr>
          <p:cNvPr id="5" name="Picture 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397E3506-B833-7438-085F-2455E88C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1291" y="2255950"/>
            <a:ext cx="4449417" cy="44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317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Reliability and Validity of the Student Survey</vt:lpstr>
      <vt:lpstr>Is the data suitable for factor analysis? YES, Dearest!</vt:lpstr>
      <vt:lpstr>Is there an appropriate number of factors? YES, so the model fits! </vt:lpstr>
      <vt:lpstr>Is the scale reliable through inter-rater and inter-item? Yes, both!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Reliability and Validity of the Student Survey</dc:title>
  <dc:creator>Oliver Birchen Jones</dc:creator>
  <cp:lastModifiedBy>Oliver Birchen Jones</cp:lastModifiedBy>
  <cp:revision>1</cp:revision>
  <dcterms:created xsi:type="dcterms:W3CDTF">2023-06-01T03:23:39Z</dcterms:created>
  <dcterms:modified xsi:type="dcterms:W3CDTF">2023-06-01T04:48:18Z</dcterms:modified>
</cp:coreProperties>
</file>