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1"/>
  </p:notesMasterIdLst>
  <p:handoutMasterIdLst>
    <p:handoutMasterId r:id="rId12"/>
  </p:handoutMasterIdLst>
  <p:sldIdLst>
    <p:sldId id="314" r:id="rId5"/>
    <p:sldId id="317" r:id="rId6"/>
    <p:sldId id="318" r:id="rId7"/>
    <p:sldId id="319" r:id="rId8"/>
    <p:sldId id="320" r:id="rId9"/>
    <p:sldId id="321"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432A3-ED2F-2800-3E4B-6EE703706D18}" v="68" dt="2024-06-07T09:34:58.355"/>
    <p1510:client id="{52700983-7866-C3B4-BD84-C0C3ACB105FE}" v="340" dt="2024-06-07T12:19:50.736"/>
    <p1510:client id="{5688CD45-F64E-4285-B491-8086D45F507D}" v="4888" dt="2024-06-07T12:22:28.555"/>
    <p1510:client id="{8DAD7518-86AF-318A-2C1C-BB630EABDC47}" v="2502" dt="2024-06-07T09:13:57.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54" autoAdjust="0"/>
  </p:normalViewPr>
  <p:slideViewPr>
    <p:cSldViewPr snapToGrid="0">
      <p:cViewPr varScale="1">
        <p:scale>
          <a:sx n="99" d="100"/>
          <a:sy n="99" d="100"/>
        </p:scale>
        <p:origin x="99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07/06/2024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07/06/2024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 Suzy </a:t>
            </a:r>
          </a:p>
          <a:p>
            <a:endParaRPr lang="en-GB" dirty="0"/>
          </a:p>
          <a:p>
            <a:r>
              <a:rPr lang="en-GB" dirty="0"/>
              <a:t>Hi everyone, Happy Friday afternoon! Most of you know me: I’m Suzy – I’m the S in PALS! Here’s some lovely pics of our little mugs so you know who we are! We’ve got P for Praveen, A for Andrew, L for Lorna and S for Suzy to round off the bunch! It’s simple but </a:t>
            </a:r>
            <a:r>
              <a:rPr lang="en-GB"/>
              <a:t>more exciting than Project Group 1! </a:t>
            </a:r>
            <a:endParaRPr lang="en-GB">
              <a:cs typeface="Calibri"/>
            </a:endParaRPr>
          </a:p>
          <a:p>
            <a:endParaRPr lang="en-GB" dirty="0"/>
          </a:p>
          <a:p>
            <a:r>
              <a:rPr lang="en-GB" dirty="0"/>
              <a:t>I’ve loved seeing everyone else’s presentations &amp; demos – it’s been super interesting seeing different visions of the same brief come to life! </a:t>
            </a:r>
          </a:p>
          <a:p>
            <a:endParaRPr lang="en-GB" dirty="0"/>
          </a:p>
          <a:p>
            <a:r>
              <a:rPr lang="en-GB" dirty="0"/>
              <a:t>Just a quick reassurance: it’s not going to be death by PowerPoint! Andrew &amp; I are going to take you through a handful of slides covering timeline and overview for our project and then we’ll hand over to Lorna and Praveen to give a quick demo. We’ll have time for questions at so if you do have anything you want to ask, pop it in the chat and we’ll come back to it at the end. </a:t>
            </a:r>
          </a:p>
          <a:p>
            <a:endParaRPr lang="en-GB" dirty="0"/>
          </a:p>
          <a:p>
            <a:r>
              <a:rPr lang="en-GB" dirty="0"/>
              <a:t>Kicking straight off… </a:t>
            </a:r>
          </a:p>
        </p:txBody>
      </p:sp>
      <p:sp>
        <p:nvSpPr>
          <p:cNvPr id="4" name="Date Placeholder 3"/>
          <p:cNvSpPr>
            <a:spLocks noGrp="1"/>
          </p:cNvSpPr>
          <p:nvPr>
            <p:ph type="dt" idx="1"/>
          </p:nvPr>
        </p:nvSpPr>
        <p:spPr/>
        <p:txBody>
          <a:bodyPr/>
          <a:lstStyle/>
          <a:p>
            <a:pPr rtl="0"/>
            <a:fld id="{848F8AC0-B329-4373-BBD0-89392C5748D6}" type="datetime1">
              <a:rPr lang="en-GB" smtClean="0"/>
              <a:t>07/06/2024</a:t>
            </a:fld>
            <a:endParaRPr lang="en-GB"/>
          </a:p>
        </p:txBody>
      </p:sp>
      <p:sp>
        <p:nvSpPr>
          <p:cNvPr id="5" name="Slide Number Placeholder 4"/>
          <p:cNvSpPr>
            <a:spLocks noGrp="1"/>
          </p:cNvSpPr>
          <p:nvPr>
            <p:ph type="sldNum" sz="quarter" idx="5"/>
          </p:nvPr>
        </p:nvSpPr>
        <p:spPr/>
        <p:txBody>
          <a:bodyPr/>
          <a:lstStyle/>
          <a:p>
            <a:pPr rtl="0"/>
            <a:fld id="{F61EF503-E31C-4FCE-86D9-0C61A5CBE283}" type="slidenum">
              <a:rPr lang="en-GB" smtClean="0"/>
              <a:t>1</a:t>
            </a:fld>
            <a:endParaRPr lang="en-GB"/>
          </a:p>
        </p:txBody>
      </p:sp>
    </p:spTree>
    <p:extLst>
      <p:ext uri="{BB962C8B-B14F-4D97-AF65-F5344CB8AC3E}">
        <p14:creationId xmlns:p14="http://schemas.microsoft.com/office/powerpoint/2010/main" val="343163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1: Suzy</a:t>
            </a:r>
          </a:p>
          <a:p>
            <a:endParaRPr lang="en-GB" dirty="0"/>
          </a:p>
          <a:p>
            <a:r>
              <a:rPr lang="en-GB" dirty="0"/>
              <a:t>Throughout Projects 0 and 1 (and can I just say - a fitting naming convention – did an engineer come up with that?!) we took a really agile approach to working together. Project 0 covered off writing up our User Stories onto a JIRA board. Having never used JIRA before this was like a shock to the system for me! Without knowing the stack of tech we’d be using for the project, we kept our tasks &amp; stories open so they would still be applicable. We broke down the key features – Buyers, Sellers, Properties and Bookings </a:t>
            </a:r>
            <a:r>
              <a:rPr lang="en-GB"/>
              <a:t>– and got all </a:t>
            </a:r>
            <a:r>
              <a:rPr lang="en-GB" dirty="0"/>
              <a:t>our placeholders tasks onto the board.</a:t>
            </a:r>
          </a:p>
          <a:p>
            <a:endParaRPr lang="en-GB" dirty="0"/>
          </a:p>
          <a:p>
            <a:r>
              <a:rPr lang="en-GB" dirty="0"/>
              <a:t>I’ve put a couple of snips on here from some of the planning documents we used along the way, so you can see our JIRA board on the left and our wire-frame on the right. </a:t>
            </a:r>
          </a:p>
        </p:txBody>
      </p:sp>
      <p:sp>
        <p:nvSpPr>
          <p:cNvPr id="4" name="Date Placeholder 3"/>
          <p:cNvSpPr>
            <a:spLocks noGrp="1"/>
          </p:cNvSpPr>
          <p:nvPr>
            <p:ph type="dt" idx="1"/>
          </p:nvPr>
        </p:nvSpPr>
        <p:spPr/>
        <p:txBody>
          <a:bodyPr/>
          <a:lstStyle/>
          <a:p>
            <a:pPr rtl="0"/>
            <a:fld id="{848F8AC0-B329-4373-BBD0-89392C5748D6}" type="datetime1">
              <a:rPr lang="en-GB" smtClean="0"/>
              <a:t>07/06/2024</a:t>
            </a:fld>
            <a:endParaRPr lang="en-GB"/>
          </a:p>
        </p:txBody>
      </p:sp>
      <p:sp>
        <p:nvSpPr>
          <p:cNvPr id="5" name="Slide Number Placeholder 4"/>
          <p:cNvSpPr>
            <a:spLocks noGrp="1"/>
          </p:cNvSpPr>
          <p:nvPr>
            <p:ph type="sldNum" sz="quarter" idx="5"/>
          </p:nvPr>
        </p:nvSpPr>
        <p:spPr/>
        <p:txBody>
          <a:bodyPr/>
          <a:lstStyle/>
          <a:p>
            <a:pPr rtl="0"/>
            <a:fld id="{F61EF503-E31C-4FCE-86D9-0C61A5CBE283}" type="slidenum">
              <a:rPr lang="en-GB" smtClean="0"/>
              <a:t>2</a:t>
            </a:fld>
            <a:endParaRPr lang="en-GB"/>
          </a:p>
        </p:txBody>
      </p:sp>
    </p:spTree>
    <p:extLst>
      <p:ext uri="{BB962C8B-B14F-4D97-AF65-F5344CB8AC3E}">
        <p14:creationId xmlns:p14="http://schemas.microsoft.com/office/powerpoint/2010/main" val="283942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2: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Moving into Project 1, we held a main planning session where, as a group, we reviewed the tasks on JIRA and agreed rough approaches to some of the elements of the brief. We wire-framed out our initial draft and from there looked at what made sense chronologically. So we started with the foundations like your home page, your sellers page etc – all the spaces that our components were going to be sitting inside. When you strip back to the bare bones &amp; wire framing, it became a lot easier to see how each part of our project would need to be built. For example the Navbar would need to sit at the uppermost level because that needs to be displayed everywhere – that kind of rational approach. </a:t>
            </a:r>
            <a:br>
              <a:rPr lang="en-GB" dirty="0"/>
            </a:br>
            <a:br>
              <a:rPr lang="en-GB" dirty="0"/>
            </a:br>
            <a:r>
              <a:rPr lang="en-GB" dirty="0"/>
              <a:t>We undertook two mini-sprints throughout this project. The main goal we set ourselves during sprint 1 was to deliver the MVP. What did we *need* to achieve &amp; deliver in order to meet the requirements of the brief? We moved everything that made up MVP into our sprint backlog and only picked up a task each to start with. We really wanted to embody the agile mindset so picked up tasks up as we were going based on the project’s need.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We held daily stand ups and end of day meetings to ensure performance against our main sprint one goal was shared. When it came to things like merging branches on GitHub, we held ad-hoc team calls when key features were delivered (four pairs of eyes are definitely better than one!). We held a backlog refinement session at the sprint midpoint – so towards the end of sprint 1 – so that we could review what we’d produced – does that fit the requirements of the MVP in the brief, work out any bugs and agree steps moving forwards. </a:t>
            </a:r>
            <a:br>
              <a:rPr lang="en-GB" sz="1200" dirty="0">
                <a:solidFill>
                  <a:schemeClr val="tx1"/>
                </a:solidFill>
              </a:rPr>
            </a:br>
            <a:br>
              <a:rPr lang="en-GB" sz="1200" dirty="0">
                <a:solidFill>
                  <a:schemeClr val="tx1"/>
                </a:solidFill>
              </a:rPr>
            </a:br>
            <a:r>
              <a:rPr lang="en-GB" sz="1200" dirty="0">
                <a:solidFill>
                  <a:schemeClr val="tx1"/>
                </a:solidFill>
              </a:rPr>
              <a:t>Andrew is going to take you through the second half of the week, so I’ll hand you over to him!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Date Placeholder 3"/>
          <p:cNvSpPr>
            <a:spLocks noGrp="1"/>
          </p:cNvSpPr>
          <p:nvPr>
            <p:ph type="dt" idx="1"/>
          </p:nvPr>
        </p:nvSpPr>
        <p:spPr/>
        <p:txBody>
          <a:bodyPr/>
          <a:lstStyle/>
          <a:p>
            <a:pPr rtl="0"/>
            <a:fld id="{848F8AC0-B329-4373-BBD0-89392C5748D6}" type="datetime1">
              <a:rPr lang="en-GB" smtClean="0"/>
              <a:t>07/06/2024</a:t>
            </a:fld>
            <a:endParaRPr lang="en-GB"/>
          </a:p>
        </p:txBody>
      </p:sp>
      <p:sp>
        <p:nvSpPr>
          <p:cNvPr id="5" name="Slide Number Placeholder 4"/>
          <p:cNvSpPr>
            <a:spLocks noGrp="1"/>
          </p:cNvSpPr>
          <p:nvPr>
            <p:ph type="sldNum" sz="quarter" idx="5"/>
          </p:nvPr>
        </p:nvSpPr>
        <p:spPr/>
        <p:txBody>
          <a:bodyPr/>
          <a:lstStyle/>
          <a:p>
            <a:pPr rtl="0"/>
            <a:fld id="{F61EF503-E31C-4FCE-86D9-0C61A5CBE283}" type="slidenum">
              <a:rPr lang="en-GB" smtClean="0"/>
              <a:t>3</a:t>
            </a:fld>
            <a:endParaRPr lang="en-GB"/>
          </a:p>
        </p:txBody>
      </p:sp>
    </p:spTree>
    <p:extLst>
      <p:ext uri="{BB962C8B-B14F-4D97-AF65-F5344CB8AC3E}">
        <p14:creationId xmlns:p14="http://schemas.microsoft.com/office/powerpoint/2010/main" val="423489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GB"/>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GB"/>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GB"/>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GB"/>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GB"/>
              <a:t>Click to edit Master title style</a:t>
            </a:r>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GB"/>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GB"/>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GB"/>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GB"/>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GB"/>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rtl="0"/>
              <a:t>‹#›</a:t>
            </a:fld>
            <a:endParaRPr lang="en-GB"/>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GB"/>
              <a:t>Click to edit Master title style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GB"/>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GB"/>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GB"/>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GB"/>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GB"/>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GB"/>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GB"/>
              <a:t>Click to edit Master title style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GB"/>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GB"/>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GB"/>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GB"/>
              <a:t>Click to edit Master title style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GB"/>
              <a:t>Click to edit Master subtitle style</a:t>
            </a:r>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GB"/>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GB"/>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GB"/>
              <a:t>Click to edit Master title style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GB"/>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GB"/>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GB"/>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GB" sz="1600"/>
              <a:t>Click to edit Master subtitle style</a:t>
            </a:r>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GB"/>
              <a:t>Click icon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GB"/>
              <a:t>Click icon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GB"/>
              <a:t>Click icon to add picture</a:t>
            </a:r>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GB"/>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GB"/>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GB"/>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GB"/>
              <a:t>Click to edit Master title style</a:t>
            </a:r>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GB"/>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GB"/>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GB"/>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GB"/>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GB"/>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GB"/>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GB"/>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GB"/>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GB"/>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GB"/>
              <a:t>Click to edit Master title style</a:t>
            </a:r>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GB"/>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vert="horz" lIns="91440" tIns="45720" rIns="91440" bIns="45720" rtlCol="0" anchor="t">
            <a:noAutofit/>
          </a:bodyPr>
          <a:lstStyle/>
          <a:p>
            <a:r>
              <a:rPr lang="en-GB" dirty="0">
                <a:latin typeface="Univers Condensed Light"/>
              </a:rPr>
              <a:t>Praveen Karnam</a:t>
            </a:r>
            <a:endParaRPr lang="en-US" dirty="0"/>
          </a:p>
        </p:txBody>
      </p:sp>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vert="horz" lIns="91440" tIns="45720" rIns="91440" bIns="45720" rtlCol="0" anchor="t">
            <a:noAutofit/>
          </a:bodyPr>
          <a:lstStyle/>
          <a:p>
            <a:r>
              <a:rPr lang="en-GB" dirty="0">
                <a:latin typeface="Univers Condensed Light"/>
              </a:rPr>
              <a:t>Andrew Rennie</a:t>
            </a:r>
          </a:p>
        </p:txBody>
      </p:sp>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2011616" cy="281094"/>
          </a:xfrm>
        </p:spPr>
        <p:txBody>
          <a:bodyPr vert="horz" lIns="91440" tIns="45720" rIns="91440" bIns="45720" rtlCol="0" anchor="t">
            <a:noAutofit/>
          </a:bodyPr>
          <a:lstStyle/>
          <a:p>
            <a:r>
              <a:rPr lang="en-GB" dirty="0">
                <a:latin typeface="Univers Condensed Light"/>
                <a:ea typeface="+mj-lt"/>
                <a:cs typeface="+mj-lt"/>
              </a:rPr>
              <a:t>Lorna Gordon Smith</a:t>
            </a:r>
            <a:endParaRPr lang="en-US" dirty="0"/>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7376" y="4805966"/>
            <a:ext cx="2415304" cy="741904"/>
          </a:xfrm>
        </p:spPr>
        <p:txBody>
          <a:bodyPr rtlCol="0"/>
          <a:lstStyle/>
          <a:p>
            <a:pPr rtl="0"/>
            <a:r>
              <a:rPr lang="en-GB">
                <a:latin typeface="Univers Condensed Light"/>
              </a:rPr>
              <a:t>LBG</a:t>
            </a:r>
          </a:p>
          <a:p>
            <a:pPr rtl="0"/>
            <a:r>
              <a:rPr lang="en-GB">
                <a:latin typeface="Univers Condensed Light"/>
              </a:rPr>
              <a:t>Software Engineer</a:t>
            </a:r>
          </a:p>
        </p:txBody>
      </p:sp>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09" y="4319520"/>
            <a:ext cx="2511867" cy="266307"/>
          </a:xfrm>
        </p:spPr>
        <p:txBody>
          <a:bodyPr vert="horz" lIns="91440" tIns="45720" rIns="91440" bIns="45720" rtlCol="0" anchor="t">
            <a:noAutofit/>
          </a:bodyPr>
          <a:lstStyle/>
          <a:p>
            <a:r>
              <a:rPr lang="en-GB" dirty="0">
                <a:latin typeface="Univers Condensed Light"/>
              </a:rPr>
              <a:t>Suzy Brown</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90609" y="4805966"/>
            <a:ext cx="2654156" cy="741904"/>
          </a:xfrm>
        </p:spPr>
        <p:txBody>
          <a:bodyPr rtlCol="0"/>
          <a:lstStyle/>
          <a:p>
            <a:pPr rtl="0"/>
            <a:r>
              <a:rPr lang="en-GB">
                <a:latin typeface="Univers Condensed Light"/>
              </a:rPr>
              <a:t>LBG</a:t>
            </a:r>
          </a:p>
          <a:p>
            <a:pPr rtl="0"/>
            <a:r>
              <a:rPr lang="en-GB">
                <a:latin typeface="Univers Condensed Light"/>
              </a:rPr>
              <a:t>Software Engineer</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rtlCol="0"/>
          <a:lstStyle/>
          <a:p>
            <a:pPr rtl="0"/>
            <a:r>
              <a:rPr lang="en-GB"/>
              <a:t>2/7/20XX</a:t>
            </a:r>
          </a:p>
        </p:txBody>
      </p:sp>
      <p:pic>
        <p:nvPicPr>
          <p:cNvPr id="1026" name="Picture 2" descr="Profile photo of Suzy Brown">
            <a:extLst>
              <a:ext uri="{FF2B5EF4-FFF2-40B4-BE49-F238E27FC236}">
                <a16:creationId xmlns:a16="http://schemas.microsoft.com/office/drawing/2014/main" id="{9587B9A7-AA02-FE2C-63E7-7C0E7A75544B}"/>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t="4160" b="4160"/>
          <a:stretch>
            <a:fillRect/>
          </a:stretch>
        </p:blipFill>
        <p:spPr bwMode="auto">
          <a:xfrm>
            <a:off x="9089571" y="2350008"/>
            <a:ext cx="1965960" cy="1801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rna Gordon Smith">
            <a:extLst>
              <a:ext uri="{FF2B5EF4-FFF2-40B4-BE49-F238E27FC236}">
                <a16:creationId xmlns:a16="http://schemas.microsoft.com/office/drawing/2014/main" id="{82F45289-CA19-1D6C-206D-44EC651A3E7A}"/>
              </a:ext>
            </a:extLst>
          </p:cNvPr>
          <p:cNvPicPr>
            <a:picLocks noGrp="1" noChangeAspect="1" noChangeArrowheads="1"/>
          </p:cNvPicPr>
          <p:nvPr>
            <p:ph type="pic" sz="quarter" idx="21"/>
          </p:nvPr>
        </p:nvPicPr>
        <p:blipFill>
          <a:blip r:embed="rId4">
            <a:extLst>
              <a:ext uri="{28A0092B-C50C-407E-A947-70E740481C1C}">
                <a14:useLocalDpi xmlns:a14="http://schemas.microsoft.com/office/drawing/2010/main" val="0"/>
              </a:ext>
            </a:extLst>
          </a:blip>
          <a:srcRect t="4160" b="4160"/>
          <a:stretch>
            <a:fillRect/>
          </a:stretch>
        </p:blipFill>
        <p:spPr bwMode="auto">
          <a:xfrm>
            <a:off x="6445589" y="2350008"/>
            <a:ext cx="1965960" cy="18013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1" descr="A person with a beard&#10;&#10;Description automatically generated">
            <a:extLst>
              <a:ext uri="{FF2B5EF4-FFF2-40B4-BE49-F238E27FC236}">
                <a16:creationId xmlns:a16="http://schemas.microsoft.com/office/drawing/2014/main" id="{6FCB034B-AAA6-543C-957C-C97C5897D4EE}"/>
              </a:ext>
            </a:extLst>
          </p:cNvPr>
          <p:cNvPicPr>
            <a:picLocks noGrp="1" noChangeAspect="1"/>
          </p:cNvPicPr>
          <p:nvPr>
            <p:ph type="pic" sz="quarter" idx="22"/>
          </p:nvPr>
        </p:nvPicPr>
        <p:blipFill>
          <a:blip r:embed="rId5"/>
          <a:srcRect t="1435" b="1435"/>
          <a:stretch/>
        </p:blipFill>
        <p:spPr>
          <a:xfrm>
            <a:off x="3787775" y="2349500"/>
            <a:ext cx="1966913" cy="1801813"/>
          </a:xfrm>
        </p:spPr>
      </p:pic>
      <p:pic>
        <p:nvPicPr>
          <p:cNvPr id="4" name="Picture Placeholder 3" descr="A person wearing glasses looking to the side&#10;&#10;Description automatically generated">
            <a:extLst>
              <a:ext uri="{FF2B5EF4-FFF2-40B4-BE49-F238E27FC236}">
                <a16:creationId xmlns:a16="http://schemas.microsoft.com/office/drawing/2014/main" id="{03EFE6E7-EC0B-062C-90A9-897B8A84CA40}"/>
              </a:ext>
            </a:extLst>
          </p:cNvPr>
          <p:cNvPicPr>
            <a:picLocks noGrp="1" noChangeAspect="1"/>
          </p:cNvPicPr>
          <p:nvPr>
            <p:ph type="pic" sz="quarter" idx="23"/>
          </p:nvPr>
        </p:nvPicPr>
        <p:blipFill>
          <a:blip r:embed="rId6"/>
          <a:srcRect l="617" r="617"/>
          <a:stretch/>
        </p:blipFill>
        <p:spPr>
          <a:xfrm>
            <a:off x="1082675" y="2349500"/>
            <a:ext cx="1965325" cy="1801813"/>
          </a:xfrm>
        </p:spPr>
      </p:pic>
      <p:sp>
        <p:nvSpPr>
          <p:cNvPr id="23" name="Text Placeholder 16">
            <a:extLst>
              <a:ext uri="{FF2B5EF4-FFF2-40B4-BE49-F238E27FC236}">
                <a16:creationId xmlns:a16="http://schemas.microsoft.com/office/drawing/2014/main" id="{9382CD0D-DD46-24E1-2BB5-2BC18C073C0E}"/>
              </a:ext>
            </a:extLst>
          </p:cNvPr>
          <p:cNvSpPr txBox="1">
            <a:spLocks/>
          </p:cNvSpPr>
          <p:nvPr/>
        </p:nvSpPr>
        <p:spPr>
          <a:xfrm>
            <a:off x="1143000" y="4805966"/>
            <a:ext cx="2415304" cy="74190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kern="1200">
                <a:solidFill>
                  <a:schemeClr val="tx1">
                    <a:lumMod val="50000"/>
                    <a:lumOff val="50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a:latin typeface="Univers Condensed Light"/>
              </a:rPr>
              <a:t>LBG</a:t>
            </a:r>
          </a:p>
          <a:p>
            <a:r>
              <a:rPr lang="en-GB">
                <a:latin typeface="Univers Condensed Light"/>
              </a:rPr>
              <a:t>Software Engineer</a:t>
            </a:r>
          </a:p>
        </p:txBody>
      </p:sp>
      <p:sp>
        <p:nvSpPr>
          <p:cNvPr id="24" name="Text Placeholder 16">
            <a:extLst>
              <a:ext uri="{FF2B5EF4-FFF2-40B4-BE49-F238E27FC236}">
                <a16:creationId xmlns:a16="http://schemas.microsoft.com/office/drawing/2014/main" id="{0CF85AAA-165E-9E60-D9A1-7B5604956156}"/>
              </a:ext>
            </a:extLst>
          </p:cNvPr>
          <p:cNvSpPr txBox="1">
            <a:spLocks/>
          </p:cNvSpPr>
          <p:nvPr/>
        </p:nvSpPr>
        <p:spPr>
          <a:xfrm>
            <a:off x="3790992" y="4805966"/>
            <a:ext cx="2415304" cy="74190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kern="1200">
                <a:solidFill>
                  <a:schemeClr val="tx1">
                    <a:lumMod val="50000"/>
                    <a:lumOff val="50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a:latin typeface="Univers Condensed Light"/>
              </a:rPr>
              <a:t>LBG</a:t>
            </a:r>
          </a:p>
          <a:p>
            <a:r>
              <a:rPr lang="en-GB">
                <a:latin typeface="Univers Condensed Light"/>
              </a:rPr>
              <a:t>Software Engineer</a:t>
            </a:r>
          </a:p>
        </p:txBody>
      </p:sp>
      <p:sp>
        <p:nvSpPr>
          <p:cNvPr id="3" name="Text Placeholder 11">
            <a:extLst>
              <a:ext uri="{FF2B5EF4-FFF2-40B4-BE49-F238E27FC236}">
                <a16:creationId xmlns:a16="http://schemas.microsoft.com/office/drawing/2014/main" id="{A336EF7E-90BB-B04F-24BE-8EB87A84CF79}"/>
              </a:ext>
            </a:extLst>
          </p:cNvPr>
          <p:cNvSpPr txBox="1">
            <a:spLocks/>
          </p:cNvSpPr>
          <p:nvPr/>
        </p:nvSpPr>
        <p:spPr>
          <a:xfrm>
            <a:off x="922869" y="250683"/>
            <a:ext cx="7176283" cy="122452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latin typeface="Univers Condensed Light"/>
              </a:rPr>
              <a:t>Our Team:</a:t>
            </a:r>
            <a:br>
              <a:rPr lang="en-GB" dirty="0">
                <a:latin typeface="Univers Condensed Light"/>
              </a:rPr>
            </a:br>
            <a:br>
              <a:rPr lang="en-GB" dirty="0">
                <a:latin typeface="Univers Condensed Light"/>
              </a:rPr>
            </a:br>
            <a:r>
              <a:rPr lang="en-GB" sz="6000" dirty="0">
                <a:latin typeface="Univers Condensed Light"/>
              </a:rPr>
              <a:t>PALS</a:t>
            </a:r>
          </a:p>
        </p:txBody>
      </p:sp>
    </p:spTree>
    <p:extLst>
      <p:ext uri="{BB962C8B-B14F-4D97-AF65-F5344CB8AC3E}">
        <p14:creationId xmlns:p14="http://schemas.microsoft.com/office/powerpoint/2010/main" val="118153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44479-B928-0DAA-E7C0-E0AE0217E493}"/>
              </a:ext>
            </a:extLst>
          </p:cNvPr>
          <p:cNvSpPr>
            <a:spLocks noGrp="1"/>
          </p:cNvSpPr>
          <p:nvPr>
            <p:ph type="dt" sz="half" idx="10"/>
          </p:nvPr>
        </p:nvSpPr>
        <p:spPr/>
        <p:txBody>
          <a:bodyPr/>
          <a:lstStyle/>
          <a:p>
            <a:pPr rtl="0"/>
            <a:r>
              <a:rPr lang="en-GB"/>
              <a:t>2/7/20XX</a:t>
            </a:r>
          </a:p>
        </p:txBody>
      </p:sp>
      <p:sp>
        <p:nvSpPr>
          <p:cNvPr id="6" name="Rectangle 5">
            <a:extLst>
              <a:ext uri="{FF2B5EF4-FFF2-40B4-BE49-F238E27FC236}">
                <a16:creationId xmlns:a16="http://schemas.microsoft.com/office/drawing/2014/main" id="{18F39BB2-81EA-9C9B-C148-85DD495089DA}"/>
              </a:ext>
            </a:extLst>
          </p:cNvPr>
          <p:cNvSpPr/>
          <p:nvPr/>
        </p:nvSpPr>
        <p:spPr>
          <a:xfrm flipV="1">
            <a:off x="151740" y="1076201"/>
            <a:ext cx="11919855" cy="117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AED9842-74A6-4D71-EC08-C9FF625E3EC2}"/>
              </a:ext>
            </a:extLst>
          </p:cNvPr>
          <p:cNvSpPr/>
          <p:nvPr/>
        </p:nvSpPr>
        <p:spPr>
          <a:xfrm>
            <a:off x="32161" y="381824"/>
            <a:ext cx="362857" cy="6168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20A5B93A-90E3-DE36-5305-829586DAD517}"/>
              </a:ext>
            </a:extLst>
          </p:cNvPr>
          <p:cNvSpPr/>
          <p:nvPr/>
        </p:nvSpPr>
        <p:spPr>
          <a:xfrm>
            <a:off x="2600383" y="381824"/>
            <a:ext cx="362857" cy="6168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A234D64-882C-3620-C4B2-05737A109933}"/>
              </a:ext>
            </a:extLst>
          </p:cNvPr>
          <p:cNvSpPr/>
          <p:nvPr/>
        </p:nvSpPr>
        <p:spPr>
          <a:xfrm>
            <a:off x="5168605" y="381824"/>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13" name="Arrow: Down 12">
            <a:extLst>
              <a:ext uri="{FF2B5EF4-FFF2-40B4-BE49-F238E27FC236}">
                <a16:creationId xmlns:a16="http://schemas.microsoft.com/office/drawing/2014/main" id="{402BCD6C-99A8-271F-7F6E-E37248260065}"/>
              </a:ext>
            </a:extLst>
          </p:cNvPr>
          <p:cNvSpPr/>
          <p:nvPr/>
        </p:nvSpPr>
        <p:spPr>
          <a:xfrm>
            <a:off x="7736827" y="381824"/>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15" name="Arrow: Down 14">
            <a:extLst>
              <a:ext uri="{FF2B5EF4-FFF2-40B4-BE49-F238E27FC236}">
                <a16:creationId xmlns:a16="http://schemas.microsoft.com/office/drawing/2014/main" id="{E61F0AF8-7661-BDEC-22A6-2137748F87D9}"/>
              </a:ext>
            </a:extLst>
          </p:cNvPr>
          <p:cNvSpPr/>
          <p:nvPr/>
        </p:nvSpPr>
        <p:spPr>
          <a:xfrm>
            <a:off x="10305049" y="381824"/>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0" name="Arrow: Down 19">
            <a:extLst>
              <a:ext uri="{FF2B5EF4-FFF2-40B4-BE49-F238E27FC236}">
                <a16:creationId xmlns:a16="http://schemas.microsoft.com/office/drawing/2014/main" id="{CC56C71C-9EBA-859B-B6AB-E1712375C8B1}"/>
              </a:ext>
            </a:extLst>
          </p:cNvPr>
          <p:cNvSpPr/>
          <p:nvPr/>
        </p:nvSpPr>
        <p:spPr>
          <a:xfrm flipV="1">
            <a:off x="1316271" y="1279895"/>
            <a:ext cx="362857" cy="6168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AB61DDB6-634A-D0DD-FCFC-6AB194AEF933}"/>
              </a:ext>
            </a:extLst>
          </p:cNvPr>
          <p:cNvSpPr/>
          <p:nvPr/>
        </p:nvSpPr>
        <p:spPr>
          <a:xfrm flipV="1">
            <a:off x="3884493" y="1279895"/>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4" name="Arrow: Down 23">
            <a:extLst>
              <a:ext uri="{FF2B5EF4-FFF2-40B4-BE49-F238E27FC236}">
                <a16:creationId xmlns:a16="http://schemas.microsoft.com/office/drawing/2014/main" id="{646F92C3-6A15-D752-4EC0-235563B4C2FA}"/>
              </a:ext>
            </a:extLst>
          </p:cNvPr>
          <p:cNvSpPr/>
          <p:nvPr/>
        </p:nvSpPr>
        <p:spPr>
          <a:xfrm flipV="1">
            <a:off x="6452715" y="1279895"/>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6" name="Arrow: Down 25">
            <a:extLst>
              <a:ext uri="{FF2B5EF4-FFF2-40B4-BE49-F238E27FC236}">
                <a16:creationId xmlns:a16="http://schemas.microsoft.com/office/drawing/2014/main" id="{FB4CE197-BFD8-8075-47BD-AA69DB848B97}"/>
              </a:ext>
            </a:extLst>
          </p:cNvPr>
          <p:cNvSpPr/>
          <p:nvPr/>
        </p:nvSpPr>
        <p:spPr>
          <a:xfrm flipV="1">
            <a:off x="9020937" y="1279895"/>
            <a:ext cx="362857" cy="616857"/>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9" name="TextBox 28">
            <a:extLst>
              <a:ext uri="{FF2B5EF4-FFF2-40B4-BE49-F238E27FC236}">
                <a16:creationId xmlns:a16="http://schemas.microsoft.com/office/drawing/2014/main" id="{713B88C6-F346-8B1D-92A6-AFCEFDF01DBB}"/>
              </a:ext>
            </a:extLst>
          </p:cNvPr>
          <p:cNvSpPr txBox="1"/>
          <p:nvPr/>
        </p:nvSpPr>
        <p:spPr>
          <a:xfrm>
            <a:off x="1603994" y="145225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PROJECT 0</a:t>
            </a:r>
          </a:p>
        </p:txBody>
      </p:sp>
      <p:sp>
        <p:nvSpPr>
          <p:cNvPr id="30" name="TextBox 29">
            <a:extLst>
              <a:ext uri="{FF2B5EF4-FFF2-40B4-BE49-F238E27FC236}">
                <a16:creationId xmlns:a16="http://schemas.microsoft.com/office/drawing/2014/main" id="{96967775-0818-72A9-5C3E-FC541905FE16}"/>
              </a:ext>
            </a:extLst>
          </p:cNvPr>
          <p:cNvSpPr txBox="1"/>
          <p:nvPr/>
        </p:nvSpPr>
        <p:spPr>
          <a:xfrm>
            <a:off x="4189350" y="1452252"/>
            <a:ext cx="3265714"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PROJECT 1 START</a:t>
            </a:r>
          </a:p>
        </p:txBody>
      </p:sp>
      <p:sp>
        <p:nvSpPr>
          <p:cNvPr id="31" name="TextBox 30">
            <a:extLst>
              <a:ext uri="{FF2B5EF4-FFF2-40B4-BE49-F238E27FC236}">
                <a16:creationId xmlns:a16="http://schemas.microsoft.com/office/drawing/2014/main" id="{940568DD-3873-2A63-5870-02739D89C55B}"/>
              </a:ext>
            </a:extLst>
          </p:cNvPr>
          <p:cNvSpPr txBox="1"/>
          <p:nvPr/>
        </p:nvSpPr>
        <p:spPr>
          <a:xfrm>
            <a:off x="6747491" y="1443179"/>
            <a:ext cx="1759857"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SPRINT ACTIVITY</a:t>
            </a:r>
            <a:endParaRPr lang="en-US" dirty="0">
              <a:solidFill>
                <a:srgbClr val="BFBFBF"/>
              </a:solidFill>
            </a:endParaRPr>
          </a:p>
        </p:txBody>
      </p:sp>
      <p:sp>
        <p:nvSpPr>
          <p:cNvPr id="38" name="TextBox 37">
            <a:extLst>
              <a:ext uri="{FF2B5EF4-FFF2-40B4-BE49-F238E27FC236}">
                <a16:creationId xmlns:a16="http://schemas.microsoft.com/office/drawing/2014/main" id="{ED1C52B6-B263-A010-D1BA-F08029DB82CC}"/>
              </a:ext>
            </a:extLst>
          </p:cNvPr>
          <p:cNvSpPr txBox="1"/>
          <p:nvPr/>
        </p:nvSpPr>
        <p:spPr>
          <a:xfrm>
            <a:off x="9332847" y="1443178"/>
            <a:ext cx="1759857"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MINI-SPRINT 2</a:t>
            </a:r>
          </a:p>
        </p:txBody>
      </p:sp>
      <p:sp>
        <p:nvSpPr>
          <p:cNvPr id="39" name="TextBox 38">
            <a:extLst>
              <a:ext uri="{FF2B5EF4-FFF2-40B4-BE49-F238E27FC236}">
                <a16:creationId xmlns:a16="http://schemas.microsoft.com/office/drawing/2014/main" id="{18D0D345-7DA4-F108-5294-9937A3BBCBD3}"/>
              </a:ext>
            </a:extLst>
          </p:cNvPr>
          <p:cNvSpPr txBox="1"/>
          <p:nvPr/>
        </p:nvSpPr>
        <p:spPr>
          <a:xfrm>
            <a:off x="10484919" y="381820"/>
            <a:ext cx="1796142"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BFBFBF"/>
                </a:solidFill>
              </a:rPr>
              <a:t>SPRINT REVIEW/</a:t>
            </a:r>
            <a:endParaRPr lang="en-US">
              <a:solidFill>
                <a:srgbClr val="BFBFBF"/>
              </a:solidFill>
            </a:endParaRPr>
          </a:p>
          <a:p>
            <a:pPr algn="ctr"/>
            <a:r>
              <a:rPr lang="en-US" b="1">
                <a:solidFill>
                  <a:srgbClr val="BFBFBF"/>
                </a:solidFill>
              </a:rPr>
              <a:t>PRESENTATION</a:t>
            </a:r>
            <a:endParaRPr lang="en-US" b="1" dirty="0">
              <a:solidFill>
                <a:srgbClr val="BFBFBF"/>
              </a:solidFill>
            </a:endParaRPr>
          </a:p>
        </p:txBody>
      </p:sp>
      <p:sp>
        <p:nvSpPr>
          <p:cNvPr id="40" name="TextBox 39">
            <a:extLst>
              <a:ext uri="{FF2B5EF4-FFF2-40B4-BE49-F238E27FC236}">
                <a16:creationId xmlns:a16="http://schemas.microsoft.com/office/drawing/2014/main" id="{D173E4BC-BE8F-AA73-0014-5C1F756D1636}"/>
              </a:ext>
            </a:extLst>
          </p:cNvPr>
          <p:cNvSpPr txBox="1"/>
          <p:nvPr/>
        </p:nvSpPr>
        <p:spPr>
          <a:xfrm>
            <a:off x="8035633" y="381821"/>
            <a:ext cx="1759857"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REFINEMENT</a:t>
            </a:r>
            <a:endParaRPr lang="en-US" dirty="0">
              <a:solidFill>
                <a:srgbClr val="BFBFBF"/>
              </a:solidFill>
            </a:endParaRPr>
          </a:p>
        </p:txBody>
      </p:sp>
      <p:sp>
        <p:nvSpPr>
          <p:cNvPr id="41" name="TextBox 40">
            <a:extLst>
              <a:ext uri="{FF2B5EF4-FFF2-40B4-BE49-F238E27FC236}">
                <a16:creationId xmlns:a16="http://schemas.microsoft.com/office/drawing/2014/main" id="{2E8A7149-D06E-05C5-CCF7-8E820113DD36}"/>
              </a:ext>
            </a:extLst>
          </p:cNvPr>
          <p:cNvSpPr txBox="1"/>
          <p:nvPr/>
        </p:nvSpPr>
        <p:spPr>
          <a:xfrm>
            <a:off x="5413990" y="381820"/>
            <a:ext cx="1759857"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BFBFBF"/>
                </a:solidFill>
              </a:rPr>
              <a:t>PROJECT/SPRINT PLANNING</a:t>
            </a:r>
            <a:endParaRPr lang="en-US" dirty="0">
              <a:solidFill>
                <a:srgbClr val="BFBFBF"/>
              </a:solidFill>
            </a:endParaRPr>
          </a:p>
        </p:txBody>
      </p:sp>
      <p:sp>
        <p:nvSpPr>
          <p:cNvPr id="42" name="TextBox 41">
            <a:extLst>
              <a:ext uri="{FF2B5EF4-FFF2-40B4-BE49-F238E27FC236}">
                <a16:creationId xmlns:a16="http://schemas.microsoft.com/office/drawing/2014/main" id="{E20D692F-64ED-4FB0-15B6-EBA1914A8F10}"/>
              </a:ext>
            </a:extLst>
          </p:cNvPr>
          <p:cNvSpPr txBox="1"/>
          <p:nvPr/>
        </p:nvSpPr>
        <p:spPr>
          <a:xfrm>
            <a:off x="2901204" y="381820"/>
            <a:ext cx="2313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TECHNICAL LEARNING</a:t>
            </a:r>
            <a:endParaRPr lang="en-US" dirty="0"/>
          </a:p>
        </p:txBody>
      </p:sp>
      <p:sp>
        <p:nvSpPr>
          <p:cNvPr id="43" name="TextBox 42">
            <a:extLst>
              <a:ext uri="{FF2B5EF4-FFF2-40B4-BE49-F238E27FC236}">
                <a16:creationId xmlns:a16="http://schemas.microsoft.com/office/drawing/2014/main" id="{2225E60F-15C5-C82B-4442-F2FD3A387F20}"/>
              </a:ext>
            </a:extLst>
          </p:cNvPr>
          <p:cNvSpPr txBox="1"/>
          <p:nvPr/>
        </p:nvSpPr>
        <p:spPr>
          <a:xfrm>
            <a:off x="206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AGILE &amp; SCRUM LEARNING</a:t>
            </a:r>
            <a:endParaRPr lang="en-US" dirty="0"/>
          </a:p>
        </p:txBody>
      </p:sp>
      <p:sp>
        <p:nvSpPr>
          <p:cNvPr id="45" name="Content Placeholder 3">
            <a:extLst>
              <a:ext uri="{FF2B5EF4-FFF2-40B4-BE49-F238E27FC236}">
                <a16:creationId xmlns:a16="http://schemas.microsoft.com/office/drawing/2014/main" id="{76CA33D4-1274-1866-6D7D-C4EBC1177FCB}"/>
              </a:ext>
            </a:extLst>
          </p:cNvPr>
          <p:cNvSpPr txBox="1">
            <a:spLocks/>
          </p:cNvSpPr>
          <p:nvPr/>
        </p:nvSpPr>
        <p:spPr>
          <a:xfrm>
            <a:off x="677911" y="2558237"/>
            <a:ext cx="9965952" cy="1436247"/>
          </a:xfrm>
          <a:prstGeom prst="rect">
            <a:avLst/>
          </a:prstGeom>
        </p:spPr>
        <p:txBody>
          <a:bodyPr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solidFill>
                  <a:schemeClr val="tx1"/>
                </a:solidFill>
              </a:rPr>
              <a:t>We took some time to understand the project as a group</a:t>
            </a:r>
            <a:endParaRPr lang="en-US" sz="1900" dirty="0">
              <a:solidFill>
                <a:schemeClr val="tx1"/>
              </a:solidFill>
            </a:endParaRPr>
          </a:p>
          <a:p>
            <a:r>
              <a:rPr lang="en-GB" sz="1900" dirty="0">
                <a:solidFill>
                  <a:schemeClr val="tx1"/>
                </a:solidFill>
              </a:rPr>
              <a:t>Explored how we would deliver depth of value to the customer by writing user stories on Jira</a:t>
            </a:r>
            <a:endParaRPr lang="en-US" sz="1900" dirty="0">
              <a:solidFill>
                <a:schemeClr val="tx1"/>
              </a:solidFill>
            </a:endParaRPr>
          </a:p>
          <a:p>
            <a:r>
              <a:rPr lang="en-GB" sz="1900" dirty="0">
                <a:solidFill>
                  <a:schemeClr val="tx1"/>
                </a:solidFill>
              </a:rPr>
              <a:t>Created placeholder tasks which would enable the required functionality to be built</a:t>
            </a:r>
          </a:p>
        </p:txBody>
      </p:sp>
      <p:pic>
        <p:nvPicPr>
          <p:cNvPr id="4" name="Picture 3">
            <a:extLst>
              <a:ext uri="{FF2B5EF4-FFF2-40B4-BE49-F238E27FC236}">
                <a16:creationId xmlns:a16="http://schemas.microsoft.com/office/drawing/2014/main" id="{922679F5-4848-214D-C0DD-5B3F3FF2640F}"/>
              </a:ext>
            </a:extLst>
          </p:cNvPr>
          <p:cNvPicPr>
            <a:picLocks noChangeAspect="1"/>
          </p:cNvPicPr>
          <p:nvPr/>
        </p:nvPicPr>
        <p:blipFill>
          <a:blip r:embed="rId3"/>
          <a:stretch>
            <a:fillRect/>
          </a:stretch>
        </p:blipFill>
        <p:spPr>
          <a:xfrm>
            <a:off x="6790101" y="4139216"/>
            <a:ext cx="3904200" cy="2235097"/>
          </a:xfrm>
          <a:prstGeom prst="rect">
            <a:avLst/>
          </a:prstGeom>
        </p:spPr>
      </p:pic>
      <p:pic>
        <p:nvPicPr>
          <p:cNvPr id="8" name="Picture 7">
            <a:extLst>
              <a:ext uri="{FF2B5EF4-FFF2-40B4-BE49-F238E27FC236}">
                <a16:creationId xmlns:a16="http://schemas.microsoft.com/office/drawing/2014/main" id="{BAEA3BB1-CDE4-2CCE-A725-622B82D8DE10}"/>
              </a:ext>
            </a:extLst>
          </p:cNvPr>
          <p:cNvPicPr>
            <a:picLocks noChangeAspect="1"/>
          </p:cNvPicPr>
          <p:nvPr/>
        </p:nvPicPr>
        <p:blipFill>
          <a:blip r:embed="rId4"/>
          <a:stretch>
            <a:fillRect/>
          </a:stretch>
        </p:blipFill>
        <p:spPr>
          <a:xfrm>
            <a:off x="1497699" y="4199301"/>
            <a:ext cx="3383885" cy="2114928"/>
          </a:xfrm>
          <a:prstGeom prst="rect">
            <a:avLst/>
          </a:prstGeom>
        </p:spPr>
      </p:pic>
    </p:spTree>
    <p:extLst>
      <p:ext uri="{BB962C8B-B14F-4D97-AF65-F5344CB8AC3E}">
        <p14:creationId xmlns:p14="http://schemas.microsoft.com/office/powerpoint/2010/main" val="17746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44479-B928-0DAA-E7C0-E0AE0217E493}"/>
              </a:ext>
            </a:extLst>
          </p:cNvPr>
          <p:cNvSpPr>
            <a:spLocks noGrp="1"/>
          </p:cNvSpPr>
          <p:nvPr>
            <p:ph type="dt" sz="half" idx="10"/>
          </p:nvPr>
        </p:nvSpPr>
        <p:spPr/>
        <p:txBody>
          <a:bodyPr/>
          <a:lstStyle/>
          <a:p>
            <a:pPr rtl="0"/>
            <a:r>
              <a:rPr lang="en-GB"/>
              <a:t>2/7/20XX</a:t>
            </a:r>
          </a:p>
        </p:txBody>
      </p:sp>
      <p:sp>
        <p:nvSpPr>
          <p:cNvPr id="6" name="Rectangle 5">
            <a:extLst>
              <a:ext uri="{FF2B5EF4-FFF2-40B4-BE49-F238E27FC236}">
                <a16:creationId xmlns:a16="http://schemas.microsoft.com/office/drawing/2014/main" id="{18F39BB2-81EA-9C9B-C148-85DD495089DA}"/>
              </a:ext>
            </a:extLst>
          </p:cNvPr>
          <p:cNvSpPr/>
          <p:nvPr/>
        </p:nvSpPr>
        <p:spPr>
          <a:xfrm flipV="1">
            <a:off x="151740" y="1076201"/>
            <a:ext cx="11919855" cy="117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AED9842-74A6-4D71-EC08-C9FF625E3EC2}"/>
              </a:ext>
            </a:extLst>
          </p:cNvPr>
          <p:cNvSpPr/>
          <p:nvPr/>
        </p:nvSpPr>
        <p:spPr>
          <a:xfrm>
            <a:off x="32161"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20A5B93A-90E3-DE36-5305-829586DAD517}"/>
              </a:ext>
            </a:extLst>
          </p:cNvPr>
          <p:cNvSpPr/>
          <p:nvPr/>
        </p:nvSpPr>
        <p:spPr>
          <a:xfrm>
            <a:off x="2600383"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A234D64-882C-3620-C4B2-05737A109933}"/>
              </a:ext>
            </a:extLst>
          </p:cNvPr>
          <p:cNvSpPr/>
          <p:nvPr/>
        </p:nvSpPr>
        <p:spPr>
          <a:xfrm>
            <a:off x="5168605" y="381824"/>
            <a:ext cx="362857" cy="6168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02BCD6C-99A8-271F-7F6E-E37248260065}"/>
              </a:ext>
            </a:extLst>
          </p:cNvPr>
          <p:cNvSpPr/>
          <p:nvPr/>
        </p:nvSpPr>
        <p:spPr>
          <a:xfrm>
            <a:off x="7736827"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E61F0AF8-7661-BDEC-22A6-2137748F87D9}"/>
              </a:ext>
            </a:extLst>
          </p:cNvPr>
          <p:cNvSpPr/>
          <p:nvPr/>
        </p:nvSpPr>
        <p:spPr>
          <a:xfrm>
            <a:off x="10305049"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C56C71C-9EBA-859B-B6AB-E1712375C8B1}"/>
              </a:ext>
            </a:extLst>
          </p:cNvPr>
          <p:cNvSpPr/>
          <p:nvPr/>
        </p:nvSpPr>
        <p:spPr>
          <a:xfrm flipV="1">
            <a:off x="1316271"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AB61DDB6-634A-D0DD-FCFC-6AB194AEF933}"/>
              </a:ext>
            </a:extLst>
          </p:cNvPr>
          <p:cNvSpPr/>
          <p:nvPr/>
        </p:nvSpPr>
        <p:spPr>
          <a:xfrm flipV="1">
            <a:off x="3884493" y="1279895"/>
            <a:ext cx="362857" cy="6168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646F92C3-6A15-D752-4EC0-235563B4C2FA}"/>
              </a:ext>
            </a:extLst>
          </p:cNvPr>
          <p:cNvSpPr/>
          <p:nvPr/>
        </p:nvSpPr>
        <p:spPr>
          <a:xfrm flipV="1">
            <a:off x="6452715"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B4CE197-BFD8-8075-47BD-AA69DB848B97}"/>
              </a:ext>
            </a:extLst>
          </p:cNvPr>
          <p:cNvSpPr/>
          <p:nvPr/>
        </p:nvSpPr>
        <p:spPr>
          <a:xfrm flipV="1">
            <a:off x="9020937"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13B88C6-F346-8B1D-92A6-AFCEFDF01DBB}"/>
              </a:ext>
            </a:extLst>
          </p:cNvPr>
          <p:cNvSpPr txBox="1"/>
          <p:nvPr/>
        </p:nvSpPr>
        <p:spPr>
          <a:xfrm>
            <a:off x="1603994" y="145225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PROJECT 0</a:t>
            </a:r>
          </a:p>
        </p:txBody>
      </p:sp>
      <p:sp>
        <p:nvSpPr>
          <p:cNvPr id="30" name="TextBox 29">
            <a:extLst>
              <a:ext uri="{FF2B5EF4-FFF2-40B4-BE49-F238E27FC236}">
                <a16:creationId xmlns:a16="http://schemas.microsoft.com/office/drawing/2014/main" id="{96967775-0818-72A9-5C3E-FC541905FE16}"/>
              </a:ext>
            </a:extLst>
          </p:cNvPr>
          <p:cNvSpPr txBox="1"/>
          <p:nvPr/>
        </p:nvSpPr>
        <p:spPr>
          <a:xfrm>
            <a:off x="4189350" y="1452252"/>
            <a:ext cx="32657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PROJECT 1 START</a:t>
            </a:r>
          </a:p>
        </p:txBody>
      </p:sp>
      <p:sp>
        <p:nvSpPr>
          <p:cNvPr id="31" name="TextBox 30">
            <a:extLst>
              <a:ext uri="{FF2B5EF4-FFF2-40B4-BE49-F238E27FC236}">
                <a16:creationId xmlns:a16="http://schemas.microsoft.com/office/drawing/2014/main" id="{940568DD-3873-2A63-5870-02739D89C55B}"/>
              </a:ext>
            </a:extLst>
          </p:cNvPr>
          <p:cNvSpPr txBox="1"/>
          <p:nvPr/>
        </p:nvSpPr>
        <p:spPr>
          <a:xfrm>
            <a:off x="6747491" y="1443179"/>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SPRINT ACTIVITY</a:t>
            </a:r>
            <a:endParaRPr lang="en-US" dirty="0"/>
          </a:p>
        </p:txBody>
      </p:sp>
      <p:sp>
        <p:nvSpPr>
          <p:cNvPr id="38" name="TextBox 37">
            <a:extLst>
              <a:ext uri="{FF2B5EF4-FFF2-40B4-BE49-F238E27FC236}">
                <a16:creationId xmlns:a16="http://schemas.microsoft.com/office/drawing/2014/main" id="{ED1C52B6-B263-A010-D1BA-F08029DB82CC}"/>
              </a:ext>
            </a:extLst>
          </p:cNvPr>
          <p:cNvSpPr txBox="1"/>
          <p:nvPr/>
        </p:nvSpPr>
        <p:spPr>
          <a:xfrm>
            <a:off x="9332847" y="1443178"/>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MINI-SPRINT 2</a:t>
            </a:r>
          </a:p>
        </p:txBody>
      </p:sp>
      <p:sp>
        <p:nvSpPr>
          <p:cNvPr id="39" name="TextBox 38">
            <a:extLst>
              <a:ext uri="{FF2B5EF4-FFF2-40B4-BE49-F238E27FC236}">
                <a16:creationId xmlns:a16="http://schemas.microsoft.com/office/drawing/2014/main" id="{18D0D345-7DA4-F108-5294-9937A3BBCBD3}"/>
              </a:ext>
            </a:extLst>
          </p:cNvPr>
          <p:cNvSpPr txBox="1"/>
          <p:nvPr/>
        </p:nvSpPr>
        <p:spPr>
          <a:xfrm>
            <a:off x="10484919" y="381820"/>
            <a:ext cx="1796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BFBFBF"/>
                </a:solidFill>
              </a:rPr>
              <a:t>SPRINT REVIEW/</a:t>
            </a:r>
            <a:endParaRPr lang="en-US">
              <a:solidFill>
                <a:srgbClr val="BFBFBF"/>
              </a:solidFill>
            </a:endParaRPr>
          </a:p>
          <a:p>
            <a:pPr algn="ctr"/>
            <a:r>
              <a:rPr lang="en-US" b="1">
                <a:solidFill>
                  <a:srgbClr val="BFBFBF"/>
                </a:solidFill>
              </a:rPr>
              <a:t>PRESENTATION</a:t>
            </a:r>
            <a:endParaRPr lang="en-US" b="1" dirty="0">
              <a:solidFill>
                <a:srgbClr val="BFBFBF"/>
              </a:solidFill>
            </a:endParaRPr>
          </a:p>
        </p:txBody>
      </p:sp>
      <p:sp>
        <p:nvSpPr>
          <p:cNvPr id="40" name="TextBox 39">
            <a:extLst>
              <a:ext uri="{FF2B5EF4-FFF2-40B4-BE49-F238E27FC236}">
                <a16:creationId xmlns:a16="http://schemas.microsoft.com/office/drawing/2014/main" id="{D173E4BC-BE8F-AA73-0014-5C1F756D1636}"/>
              </a:ext>
            </a:extLst>
          </p:cNvPr>
          <p:cNvSpPr txBox="1"/>
          <p:nvPr/>
        </p:nvSpPr>
        <p:spPr>
          <a:xfrm>
            <a:off x="8035633" y="381821"/>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REFINEMENT</a:t>
            </a:r>
            <a:endParaRPr lang="en-US" dirty="0">
              <a:solidFill>
                <a:srgbClr val="BFBFBF"/>
              </a:solidFill>
            </a:endParaRPr>
          </a:p>
        </p:txBody>
      </p:sp>
      <p:sp>
        <p:nvSpPr>
          <p:cNvPr id="41" name="TextBox 40">
            <a:extLst>
              <a:ext uri="{FF2B5EF4-FFF2-40B4-BE49-F238E27FC236}">
                <a16:creationId xmlns:a16="http://schemas.microsoft.com/office/drawing/2014/main" id="{2E8A7149-D06E-05C5-CCF7-8E820113DD36}"/>
              </a:ext>
            </a:extLst>
          </p:cNvPr>
          <p:cNvSpPr txBox="1"/>
          <p:nvPr/>
        </p:nvSpPr>
        <p:spPr>
          <a:xfrm>
            <a:off x="5413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PROJECT/SPRINT PLANNING</a:t>
            </a:r>
            <a:endParaRPr lang="en-US"/>
          </a:p>
        </p:txBody>
      </p:sp>
      <p:sp>
        <p:nvSpPr>
          <p:cNvPr id="42" name="TextBox 41">
            <a:extLst>
              <a:ext uri="{FF2B5EF4-FFF2-40B4-BE49-F238E27FC236}">
                <a16:creationId xmlns:a16="http://schemas.microsoft.com/office/drawing/2014/main" id="{E20D692F-64ED-4FB0-15B6-EBA1914A8F10}"/>
              </a:ext>
            </a:extLst>
          </p:cNvPr>
          <p:cNvSpPr txBox="1"/>
          <p:nvPr/>
        </p:nvSpPr>
        <p:spPr>
          <a:xfrm>
            <a:off x="2901204" y="381820"/>
            <a:ext cx="2313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TECHNICAL LEARNING</a:t>
            </a:r>
            <a:endParaRPr lang="en-US" dirty="0">
              <a:solidFill>
                <a:srgbClr val="BFBFBF"/>
              </a:solidFill>
            </a:endParaRPr>
          </a:p>
        </p:txBody>
      </p:sp>
      <p:sp>
        <p:nvSpPr>
          <p:cNvPr id="43" name="TextBox 42">
            <a:extLst>
              <a:ext uri="{FF2B5EF4-FFF2-40B4-BE49-F238E27FC236}">
                <a16:creationId xmlns:a16="http://schemas.microsoft.com/office/drawing/2014/main" id="{2225E60F-15C5-C82B-4442-F2FD3A387F20}"/>
              </a:ext>
            </a:extLst>
          </p:cNvPr>
          <p:cNvSpPr txBox="1"/>
          <p:nvPr/>
        </p:nvSpPr>
        <p:spPr>
          <a:xfrm>
            <a:off x="206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BFBFBF"/>
                </a:solidFill>
              </a:rPr>
              <a:t>AGILE &amp; SCRUM LEARNING</a:t>
            </a:r>
            <a:endParaRPr lang="en-US" dirty="0">
              <a:solidFill>
                <a:srgbClr val="BFBFBF"/>
              </a:solidFill>
            </a:endParaRPr>
          </a:p>
        </p:txBody>
      </p:sp>
      <p:sp>
        <p:nvSpPr>
          <p:cNvPr id="8" name="Content Placeholder 3">
            <a:extLst>
              <a:ext uri="{FF2B5EF4-FFF2-40B4-BE49-F238E27FC236}">
                <a16:creationId xmlns:a16="http://schemas.microsoft.com/office/drawing/2014/main" id="{B33BED3C-E211-EEB3-C9D3-942D07567F7A}"/>
              </a:ext>
            </a:extLst>
          </p:cNvPr>
          <p:cNvSpPr txBox="1">
            <a:spLocks/>
          </p:cNvSpPr>
          <p:nvPr/>
        </p:nvSpPr>
        <p:spPr>
          <a:xfrm>
            <a:off x="677911" y="2582066"/>
            <a:ext cx="9811738" cy="3684588"/>
          </a:xfrm>
          <a:prstGeom prst="rect">
            <a:avLst/>
          </a:prstGeom>
        </p:spPr>
        <p:txBody>
          <a:bodyPr lIns="91440" tIns="45720" rIns="91440" bIns="45720" rtlCol="0" anchor="t">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GB" sz="1900" dirty="0">
                <a:solidFill>
                  <a:schemeClr val="tx1"/>
                </a:solidFill>
              </a:rPr>
              <a:t>Created a wire-frame to identify the individual components required and general page layout</a:t>
            </a:r>
          </a:p>
          <a:p>
            <a:pPr>
              <a:lnSpc>
                <a:spcPct val="90000"/>
              </a:lnSpc>
            </a:pPr>
            <a:r>
              <a:rPr lang="en-GB" sz="1900" dirty="0">
                <a:solidFill>
                  <a:schemeClr val="tx1"/>
                </a:solidFill>
                <a:ea typeface="+mn-lt"/>
                <a:cs typeface="+mn-lt"/>
              </a:rPr>
              <a:t>We revisited our Jira board, aligning these newly identified components with our tasks</a:t>
            </a:r>
            <a:endParaRPr lang="en-GB" sz="1900" dirty="0">
              <a:solidFill>
                <a:schemeClr val="tx1"/>
              </a:solidFill>
            </a:endParaRPr>
          </a:p>
          <a:p>
            <a:pPr>
              <a:lnSpc>
                <a:spcPct val="90000"/>
              </a:lnSpc>
            </a:pPr>
            <a:r>
              <a:rPr lang="en-GB" sz="1900" dirty="0">
                <a:solidFill>
                  <a:schemeClr val="tx1"/>
                </a:solidFill>
                <a:ea typeface="+mn-lt"/>
                <a:cs typeface="+mn-lt"/>
              </a:rPr>
              <a:t>We set a sprint goal  - 'Deliver MVP functionality by the end of the sprint'</a:t>
            </a:r>
            <a:endParaRPr lang="en-GB" sz="1900" dirty="0">
              <a:solidFill>
                <a:schemeClr val="tx1"/>
              </a:solidFill>
            </a:endParaRPr>
          </a:p>
          <a:p>
            <a:pPr>
              <a:lnSpc>
                <a:spcPct val="90000"/>
              </a:lnSpc>
            </a:pPr>
            <a:r>
              <a:rPr lang="en-GB" sz="1900" dirty="0">
                <a:solidFill>
                  <a:schemeClr val="tx1"/>
                </a:solidFill>
              </a:rPr>
              <a:t>Moved MVP tasks into the sprint backlog and ordered them logically in the order of the build</a:t>
            </a:r>
          </a:p>
          <a:p>
            <a:pPr>
              <a:lnSpc>
                <a:spcPct val="90000"/>
              </a:lnSpc>
            </a:pPr>
            <a:r>
              <a:rPr lang="en-GB" sz="1800" dirty="0">
                <a:solidFill>
                  <a:schemeClr val="tx1"/>
                </a:solidFill>
                <a:ea typeface="+mn-lt"/>
                <a:cs typeface="+mn-lt"/>
              </a:rPr>
              <a:t>We wanted to be truly agile and left tasks unassigned, ready to be picked up and worked in order of availability</a:t>
            </a:r>
            <a:endParaRPr lang="en-GB" sz="1800" dirty="0">
              <a:solidFill>
                <a:schemeClr val="tx1"/>
              </a:solidFill>
            </a:endParaRPr>
          </a:p>
          <a:p>
            <a:pPr>
              <a:lnSpc>
                <a:spcPct val="90000"/>
              </a:lnSpc>
            </a:pPr>
            <a:r>
              <a:rPr lang="en-GB" sz="1900" dirty="0">
                <a:solidFill>
                  <a:schemeClr val="tx1"/>
                </a:solidFill>
              </a:rPr>
              <a:t>Committed to holding daily stand ups, end of day meetings, merging branches on GitHub as a team when key features were delivered, and to hold a backlog refinement session at the sprint midpoint</a:t>
            </a:r>
          </a:p>
          <a:p>
            <a:pPr lvl="4"/>
            <a:endParaRPr lang="en-GB" u="sng" dirty="0">
              <a:solidFill>
                <a:schemeClr val="tx1"/>
              </a:solidFill>
            </a:endParaRPr>
          </a:p>
          <a:p>
            <a:pPr lvl="4"/>
            <a:endParaRPr lang="en-GB" u="sng" dirty="0">
              <a:solidFill>
                <a:schemeClr val="tx1"/>
              </a:solidFill>
            </a:endParaRPr>
          </a:p>
          <a:p>
            <a:pPr lvl="3"/>
            <a:endParaRPr lang="en-GB" dirty="0">
              <a:solidFill>
                <a:srgbClr val="0563C1"/>
              </a:solidFill>
            </a:endParaRPr>
          </a:p>
          <a:p>
            <a:pPr lvl="4"/>
            <a:endParaRPr lang="en-GB" dirty="0">
              <a:solidFill>
                <a:srgbClr val="0563C1"/>
              </a:solidFill>
            </a:endParaRPr>
          </a:p>
        </p:txBody>
      </p:sp>
    </p:spTree>
    <p:extLst>
      <p:ext uri="{BB962C8B-B14F-4D97-AF65-F5344CB8AC3E}">
        <p14:creationId xmlns:p14="http://schemas.microsoft.com/office/powerpoint/2010/main" val="382548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44479-B928-0DAA-E7C0-E0AE0217E493}"/>
              </a:ext>
            </a:extLst>
          </p:cNvPr>
          <p:cNvSpPr>
            <a:spLocks noGrp="1"/>
          </p:cNvSpPr>
          <p:nvPr>
            <p:ph type="dt" sz="half" idx="10"/>
          </p:nvPr>
        </p:nvSpPr>
        <p:spPr/>
        <p:txBody>
          <a:bodyPr/>
          <a:lstStyle/>
          <a:p>
            <a:pPr rtl="0"/>
            <a:r>
              <a:rPr lang="en-GB"/>
              <a:t>2/7/20XX</a:t>
            </a:r>
          </a:p>
        </p:txBody>
      </p:sp>
      <p:sp>
        <p:nvSpPr>
          <p:cNvPr id="8" name="Content Placeholder 3">
            <a:extLst>
              <a:ext uri="{FF2B5EF4-FFF2-40B4-BE49-F238E27FC236}">
                <a16:creationId xmlns:a16="http://schemas.microsoft.com/office/drawing/2014/main" id="{57C6C798-2CD6-6634-7768-3113635E8867}"/>
              </a:ext>
            </a:extLst>
          </p:cNvPr>
          <p:cNvSpPr txBox="1">
            <a:spLocks/>
          </p:cNvSpPr>
          <p:nvPr/>
        </p:nvSpPr>
        <p:spPr>
          <a:xfrm>
            <a:off x="677911" y="2558237"/>
            <a:ext cx="9799823" cy="3684588"/>
          </a:xfrm>
          <a:prstGeom prst="rect">
            <a:avLst/>
          </a:prstGeom>
        </p:spPr>
        <p:txBody>
          <a:bodyPr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solidFill>
                  <a:schemeClr val="tx1"/>
                </a:solidFill>
                <a:ea typeface="+mn-lt"/>
                <a:cs typeface="+mn-lt"/>
              </a:rPr>
              <a:t>We used daily stand ups to inform the team of our focus and aims for the day ahead, and raise any concerns or bugs we'd identified</a:t>
            </a:r>
          </a:p>
          <a:p>
            <a:r>
              <a:rPr lang="en-GB" sz="1900" dirty="0">
                <a:solidFill>
                  <a:schemeClr val="tx1"/>
                </a:solidFill>
                <a:ea typeface="+mn-lt"/>
                <a:cs typeface="+mn-lt"/>
              </a:rPr>
              <a:t>We tried different development approaches during the sprint, including paired programming </a:t>
            </a:r>
            <a:endParaRPr lang="en-GB" sz="1900" dirty="0">
              <a:solidFill>
                <a:schemeClr val="tx1"/>
              </a:solidFill>
            </a:endParaRPr>
          </a:p>
          <a:p>
            <a:r>
              <a:rPr lang="en-GB" sz="1900" dirty="0">
                <a:solidFill>
                  <a:schemeClr val="tx1"/>
                </a:solidFill>
                <a:ea typeface="+mn-lt"/>
                <a:cs typeface="+mn-lt"/>
              </a:rPr>
              <a:t>We </a:t>
            </a:r>
            <a:r>
              <a:rPr lang="en-GB" sz="1900" dirty="0">
                <a:solidFill>
                  <a:schemeClr val="tx1"/>
                </a:solidFill>
              </a:rPr>
              <a:t>worked together, flexibly as a team to troubleshoot issues by using group  Teams </a:t>
            </a:r>
            <a:r>
              <a:rPr lang="en-GB" sz="1900" dirty="0">
                <a:solidFill>
                  <a:schemeClr val="tx1"/>
                </a:solidFill>
                <a:ea typeface="+mn-lt"/>
                <a:cs typeface="+mn-lt"/>
              </a:rPr>
              <a:t>calls </a:t>
            </a:r>
          </a:p>
          <a:p>
            <a:r>
              <a:rPr lang="en-GB" sz="1900">
                <a:solidFill>
                  <a:schemeClr val="tx1"/>
                </a:solidFill>
                <a:ea typeface="+mn-lt"/>
                <a:cs typeface="+mn-lt"/>
              </a:rPr>
              <a:t>When merging</a:t>
            </a:r>
            <a:r>
              <a:rPr lang="en-GB" sz="1900" dirty="0">
                <a:solidFill>
                  <a:schemeClr val="tx1"/>
                </a:solidFill>
                <a:ea typeface="+mn-lt"/>
                <a:cs typeface="+mn-lt"/>
              </a:rPr>
              <a:t> branches, we tested the functionality of and compatibility of the components together</a:t>
            </a:r>
          </a:p>
          <a:p>
            <a:r>
              <a:rPr lang="en-GB" sz="1900" dirty="0">
                <a:solidFill>
                  <a:schemeClr val="tx1"/>
                </a:solidFill>
                <a:ea typeface="+mn-lt"/>
                <a:cs typeface="+mn-lt"/>
              </a:rPr>
              <a:t>We used end of day meetings to provide updates on our progress and identify any additional areas requiring particular attention the following day</a:t>
            </a:r>
            <a:endParaRPr lang="en-GB" sz="1900" dirty="0">
              <a:solidFill>
                <a:schemeClr val="tx1"/>
              </a:solidFill>
            </a:endParaRPr>
          </a:p>
          <a:p>
            <a:pPr marL="0" indent="0">
              <a:buNone/>
            </a:pPr>
            <a:endParaRPr lang="en-GB" dirty="0">
              <a:solidFill>
                <a:schemeClr val="tx1"/>
              </a:solidFill>
            </a:endParaRPr>
          </a:p>
          <a:p>
            <a:pPr lvl="4"/>
            <a:endParaRPr lang="en-GB" u="sng">
              <a:solidFill>
                <a:schemeClr val="tx1"/>
              </a:solidFill>
            </a:endParaRPr>
          </a:p>
          <a:p>
            <a:pPr lvl="4"/>
            <a:endParaRPr lang="en-GB" u="sng">
              <a:solidFill>
                <a:schemeClr val="tx1"/>
              </a:solidFill>
            </a:endParaRPr>
          </a:p>
          <a:p>
            <a:pPr lvl="3"/>
            <a:endParaRPr lang="en-GB">
              <a:solidFill>
                <a:srgbClr val="0563C1"/>
              </a:solidFill>
            </a:endParaRPr>
          </a:p>
          <a:p>
            <a:pPr lvl="4"/>
            <a:endParaRPr lang="en-GB">
              <a:solidFill>
                <a:srgbClr val="0563C1"/>
              </a:solidFill>
            </a:endParaRPr>
          </a:p>
        </p:txBody>
      </p:sp>
      <p:sp>
        <p:nvSpPr>
          <p:cNvPr id="12" name="Rectangle 11">
            <a:extLst>
              <a:ext uri="{FF2B5EF4-FFF2-40B4-BE49-F238E27FC236}">
                <a16:creationId xmlns:a16="http://schemas.microsoft.com/office/drawing/2014/main" id="{F69992CC-A6C1-68F2-0A51-B8C3BC6AC058}"/>
              </a:ext>
            </a:extLst>
          </p:cNvPr>
          <p:cNvSpPr/>
          <p:nvPr/>
        </p:nvSpPr>
        <p:spPr>
          <a:xfrm flipV="1">
            <a:off x="151740" y="1076201"/>
            <a:ext cx="11919855" cy="117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26BF4F1E-9214-E2FF-0AED-B7E5AEC65405}"/>
              </a:ext>
            </a:extLst>
          </p:cNvPr>
          <p:cNvSpPr/>
          <p:nvPr/>
        </p:nvSpPr>
        <p:spPr>
          <a:xfrm>
            <a:off x="32161"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624A463F-E0E2-08FC-338B-53BEE65669C5}"/>
              </a:ext>
            </a:extLst>
          </p:cNvPr>
          <p:cNvSpPr/>
          <p:nvPr/>
        </p:nvSpPr>
        <p:spPr>
          <a:xfrm>
            <a:off x="2600383"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DF79CCB6-8A49-277E-251A-9997E220BFFB}"/>
              </a:ext>
            </a:extLst>
          </p:cNvPr>
          <p:cNvSpPr/>
          <p:nvPr/>
        </p:nvSpPr>
        <p:spPr>
          <a:xfrm>
            <a:off x="5168605"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BA341235-3423-3EDC-52DB-BD8B051E406E}"/>
              </a:ext>
            </a:extLst>
          </p:cNvPr>
          <p:cNvSpPr/>
          <p:nvPr/>
        </p:nvSpPr>
        <p:spPr>
          <a:xfrm>
            <a:off x="7736827"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E2415D5-0521-9BB0-5FA0-16AD8416089E}"/>
              </a:ext>
            </a:extLst>
          </p:cNvPr>
          <p:cNvSpPr/>
          <p:nvPr/>
        </p:nvSpPr>
        <p:spPr>
          <a:xfrm>
            <a:off x="10305049"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2B0D4D5D-495F-7515-C050-8ED9937D1133}"/>
              </a:ext>
            </a:extLst>
          </p:cNvPr>
          <p:cNvSpPr/>
          <p:nvPr/>
        </p:nvSpPr>
        <p:spPr>
          <a:xfrm flipV="1">
            <a:off x="1316271"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FE4F8D7-6A15-A269-D23E-8619E9F02ABB}"/>
              </a:ext>
            </a:extLst>
          </p:cNvPr>
          <p:cNvSpPr/>
          <p:nvPr/>
        </p:nvSpPr>
        <p:spPr>
          <a:xfrm flipV="1">
            <a:off x="3884493"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4454F022-868B-C2E7-8BD2-63A41891E1DF}"/>
              </a:ext>
            </a:extLst>
          </p:cNvPr>
          <p:cNvSpPr/>
          <p:nvPr/>
        </p:nvSpPr>
        <p:spPr>
          <a:xfrm flipV="1">
            <a:off x="6452715" y="1279895"/>
            <a:ext cx="362857" cy="616857"/>
          </a:xfrm>
          <a:prstGeom prst="downArrow">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CA169C53-9D2F-3475-9EA4-3887A692C6C6}"/>
              </a:ext>
            </a:extLst>
          </p:cNvPr>
          <p:cNvSpPr/>
          <p:nvPr/>
        </p:nvSpPr>
        <p:spPr>
          <a:xfrm flipV="1">
            <a:off x="9020937"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30AB265-A0AA-5BF3-74D9-11027CF2FE22}"/>
              </a:ext>
            </a:extLst>
          </p:cNvPr>
          <p:cNvSpPr txBox="1"/>
          <p:nvPr/>
        </p:nvSpPr>
        <p:spPr>
          <a:xfrm>
            <a:off x="1603994" y="145225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PROJECT 0</a:t>
            </a:r>
          </a:p>
        </p:txBody>
      </p:sp>
      <p:sp>
        <p:nvSpPr>
          <p:cNvPr id="48" name="TextBox 47">
            <a:extLst>
              <a:ext uri="{FF2B5EF4-FFF2-40B4-BE49-F238E27FC236}">
                <a16:creationId xmlns:a16="http://schemas.microsoft.com/office/drawing/2014/main" id="{C8FF71C5-3844-0674-3086-F74E5C901D8E}"/>
              </a:ext>
            </a:extLst>
          </p:cNvPr>
          <p:cNvSpPr txBox="1"/>
          <p:nvPr/>
        </p:nvSpPr>
        <p:spPr>
          <a:xfrm>
            <a:off x="4189350" y="1452252"/>
            <a:ext cx="32657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PROJECT 1 START</a:t>
            </a:r>
          </a:p>
        </p:txBody>
      </p:sp>
      <p:sp>
        <p:nvSpPr>
          <p:cNvPr id="50" name="TextBox 49">
            <a:extLst>
              <a:ext uri="{FF2B5EF4-FFF2-40B4-BE49-F238E27FC236}">
                <a16:creationId xmlns:a16="http://schemas.microsoft.com/office/drawing/2014/main" id="{BB7D722F-284E-E4C8-99D6-326A3914FCAA}"/>
              </a:ext>
            </a:extLst>
          </p:cNvPr>
          <p:cNvSpPr txBox="1"/>
          <p:nvPr/>
        </p:nvSpPr>
        <p:spPr>
          <a:xfrm>
            <a:off x="6747491" y="1443179"/>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SPRINT ACTIVITY</a:t>
            </a:r>
            <a:endParaRPr lang="en-US" dirty="0"/>
          </a:p>
        </p:txBody>
      </p:sp>
      <p:sp>
        <p:nvSpPr>
          <p:cNvPr id="52" name="TextBox 51">
            <a:extLst>
              <a:ext uri="{FF2B5EF4-FFF2-40B4-BE49-F238E27FC236}">
                <a16:creationId xmlns:a16="http://schemas.microsoft.com/office/drawing/2014/main" id="{D293B261-9288-F4FA-96A3-CDF13D62108F}"/>
              </a:ext>
            </a:extLst>
          </p:cNvPr>
          <p:cNvSpPr txBox="1"/>
          <p:nvPr/>
        </p:nvSpPr>
        <p:spPr>
          <a:xfrm>
            <a:off x="9332847" y="1443178"/>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MINI-SPRINT 2</a:t>
            </a:r>
          </a:p>
        </p:txBody>
      </p:sp>
      <p:sp>
        <p:nvSpPr>
          <p:cNvPr id="54" name="TextBox 53">
            <a:extLst>
              <a:ext uri="{FF2B5EF4-FFF2-40B4-BE49-F238E27FC236}">
                <a16:creationId xmlns:a16="http://schemas.microsoft.com/office/drawing/2014/main" id="{485DA5D2-70D9-5181-1A77-AE8B66394B10}"/>
              </a:ext>
            </a:extLst>
          </p:cNvPr>
          <p:cNvSpPr txBox="1"/>
          <p:nvPr/>
        </p:nvSpPr>
        <p:spPr>
          <a:xfrm>
            <a:off x="10484919" y="381820"/>
            <a:ext cx="1796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BFBFBF"/>
                </a:solidFill>
              </a:rPr>
              <a:t>SPRINT REVIEW/</a:t>
            </a:r>
            <a:endParaRPr lang="en-US">
              <a:solidFill>
                <a:srgbClr val="BFBFBF"/>
              </a:solidFill>
            </a:endParaRPr>
          </a:p>
          <a:p>
            <a:pPr algn="ctr"/>
            <a:r>
              <a:rPr lang="en-US" b="1">
                <a:solidFill>
                  <a:srgbClr val="BFBFBF"/>
                </a:solidFill>
              </a:rPr>
              <a:t>PRESENTATION</a:t>
            </a:r>
            <a:endParaRPr lang="en-US" b="1" dirty="0">
              <a:solidFill>
                <a:srgbClr val="BFBFBF"/>
              </a:solidFill>
            </a:endParaRPr>
          </a:p>
        </p:txBody>
      </p:sp>
      <p:sp>
        <p:nvSpPr>
          <p:cNvPr id="56" name="TextBox 55">
            <a:extLst>
              <a:ext uri="{FF2B5EF4-FFF2-40B4-BE49-F238E27FC236}">
                <a16:creationId xmlns:a16="http://schemas.microsoft.com/office/drawing/2014/main" id="{38418125-B6D5-FE6D-B7CF-5DCA1BA3B053}"/>
              </a:ext>
            </a:extLst>
          </p:cNvPr>
          <p:cNvSpPr txBox="1"/>
          <p:nvPr/>
        </p:nvSpPr>
        <p:spPr>
          <a:xfrm>
            <a:off x="8035633" y="381821"/>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REFINEMENT</a:t>
            </a:r>
            <a:endParaRPr lang="en-US" dirty="0">
              <a:solidFill>
                <a:srgbClr val="BFBFBF"/>
              </a:solidFill>
            </a:endParaRPr>
          </a:p>
        </p:txBody>
      </p:sp>
      <p:sp>
        <p:nvSpPr>
          <p:cNvPr id="58" name="TextBox 57">
            <a:extLst>
              <a:ext uri="{FF2B5EF4-FFF2-40B4-BE49-F238E27FC236}">
                <a16:creationId xmlns:a16="http://schemas.microsoft.com/office/drawing/2014/main" id="{75461E49-ED40-D3F9-16ED-00C3113995A6}"/>
              </a:ext>
            </a:extLst>
          </p:cNvPr>
          <p:cNvSpPr txBox="1"/>
          <p:nvPr/>
        </p:nvSpPr>
        <p:spPr>
          <a:xfrm>
            <a:off x="5413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lumMod val="75000"/>
                  </a:schemeClr>
                </a:solidFill>
              </a:rPr>
              <a:t>PROJECT/SPRINT PLANNING</a:t>
            </a:r>
            <a:endParaRPr lang="en-US" dirty="0">
              <a:solidFill>
                <a:schemeClr val="bg1">
                  <a:lumMod val="75000"/>
                </a:schemeClr>
              </a:solidFill>
            </a:endParaRPr>
          </a:p>
        </p:txBody>
      </p:sp>
      <p:sp>
        <p:nvSpPr>
          <p:cNvPr id="60" name="TextBox 59">
            <a:extLst>
              <a:ext uri="{FF2B5EF4-FFF2-40B4-BE49-F238E27FC236}">
                <a16:creationId xmlns:a16="http://schemas.microsoft.com/office/drawing/2014/main" id="{8EF9E91A-8EC4-7733-5600-72D5D354D365}"/>
              </a:ext>
            </a:extLst>
          </p:cNvPr>
          <p:cNvSpPr txBox="1"/>
          <p:nvPr/>
        </p:nvSpPr>
        <p:spPr>
          <a:xfrm>
            <a:off x="2901204" y="381820"/>
            <a:ext cx="2313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TECHNICAL LEARNING</a:t>
            </a:r>
            <a:endParaRPr lang="en-US" dirty="0">
              <a:solidFill>
                <a:srgbClr val="BFBFBF"/>
              </a:solidFill>
            </a:endParaRPr>
          </a:p>
        </p:txBody>
      </p:sp>
      <p:sp>
        <p:nvSpPr>
          <p:cNvPr id="62" name="TextBox 61">
            <a:extLst>
              <a:ext uri="{FF2B5EF4-FFF2-40B4-BE49-F238E27FC236}">
                <a16:creationId xmlns:a16="http://schemas.microsoft.com/office/drawing/2014/main" id="{5627D5F5-5D9C-C187-6E69-ACCB0F3D353B}"/>
              </a:ext>
            </a:extLst>
          </p:cNvPr>
          <p:cNvSpPr txBox="1"/>
          <p:nvPr/>
        </p:nvSpPr>
        <p:spPr>
          <a:xfrm>
            <a:off x="206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BFBFBF"/>
                </a:solidFill>
              </a:rPr>
              <a:t>AGILE &amp; SCRUM LEARNING</a:t>
            </a:r>
            <a:endParaRPr lang="en-US" dirty="0">
              <a:solidFill>
                <a:srgbClr val="BFBFBF"/>
              </a:solidFill>
            </a:endParaRPr>
          </a:p>
        </p:txBody>
      </p:sp>
    </p:spTree>
    <p:extLst>
      <p:ext uri="{BB962C8B-B14F-4D97-AF65-F5344CB8AC3E}">
        <p14:creationId xmlns:p14="http://schemas.microsoft.com/office/powerpoint/2010/main" val="210539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44479-B928-0DAA-E7C0-E0AE0217E493}"/>
              </a:ext>
            </a:extLst>
          </p:cNvPr>
          <p:cNvSpPr>
            <a:spLocks noGrp="1"/>
          </p:cNvSpPr>
          <p:nvPr>
            <p:ph type="dt" sz="half" idx="10"/>
          </p:nvPr>
        </p:nvSpPr>
        <p:spPr/>
        <p:txBody>
          <a:bodyPr/>
          <a:lstStyle/>
          <a:p>
            <a:pPr rtl="0"/>
            <a:r>
              <a:rPr lang="en-GB"/>
              <a:t>2/7/20XX</a:t>
            </a:r>
          </a:p>
        </p:txBody>
      </p:sp>
      <p:sp>
        <p:nvSpPr>
          <p:cNvPr id="8" name="Content Placeholder 3">
            <a:extLst>
              <a:ext uri="{FF2B5EF4-FFF2-40B4-BE49-F238E27FC236}">
                <a16:creationId xmlns:a16="http://schemas.microsoft.com/office/drawing/2014/main" id="{57C6C798-2CD6-6634-7768-3113635E8867}"/>
              </a:ext>
            </a:extLst>
          </p:cNvPr>
          <p:cNvSpPr txBox="1">
            <a:spLocks/>
          </p:cNvSpPr>
          <p:nvPr/>
        </p:nvSpPr>
        <p:spPr>
          <a:xfrm>
            <a:off x="677911" y="2558237"/>
            <a:ext cx="10912404" cy="4179393"/>
          </a:xfrm>
          <a:prstGeom prst="rect">
            <a:avLst/>
          </a:prstGeom>
        </p:spPr>
        <p:txBody>
          <a:bodyPr lIns="91440" tIns="45720" rIns="91440" bIns="45720" rtlCol="0" anchor="t">
            <a:normAutofit lnSpcReduction="1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solidFill>
                  <a:schemeClr val="tx1"/>
                </a:solidFill>
              </a:rPr>
              <a:t>Our refinement session was held at the sprint midpoint, where we were on the verge of delivering MVP functionality</a:t>
            </a:r>
          </a:p>
          <a:p>
            <a:r>
              <a:rPr lang="en-GB" sz="1900" dirty="0">
                <a:solidFill>
                  <a:schemeClr val="tx1"/>
                </a:solidFill>
              </a:rPr>
              <a:t>We decided to treat the remainder of the sprint as a mini-sprint and focussed on more detailed replanning</a:t>
            </a:r>
          </a:p>
          <a:p>
            <a:r>
              <a:rPr lang="en-GB" sz="1900">
                <a:solidFill>
                  <a:schemeClr val="tx1"/>
                </a:solidFill>
                <a:ea typeface="+mn-lt"/>
                <a:cs typeface="+mn-lt"/>
              </a:rPr>
              <a:t>We further broke down the tasks outstanding in the project backlog so that they became more manageable and moved these into the sprint – including non-MVP features</a:t>
            </a:r>
            <a:endParaRPr lang="en-GB" sz="1900">
              <a:solidFill>
                <a:schemeClr val="tx1"/>
              </a:solidFill>
            </a:endParaRPr>
          </a:p>
          <a:p>
            <a:r>
              <a:rPr lang="en-GB" sz="1900">
                <a:solidFill>
                  <a:schemeClr val="tx1"/>
                </a:solidFill>
              </a:rPr>
              <a:t>We held a mini retro to discuss what we could do differently as we moved into the mini-sprint</a:t>
            </a:r>
            <a:endParaRPr lang="en-GB" sz="1900" dirty="0">
              <a:solidFill>
                <a:schemeClr val="tx1"/>
              </a:solidFill>
            </a:endParaRPr>
          </a:p>
          <a:p>
            <a:pPr>
              <a:lnSpc>
                <a:spcPct val="90000"/>
              </a:lnSpc>
            </a:pPr>
            <a:r>
              <a:rPr lang="en-GB" sz="1900">
                <a:solidFill>
                  <a:schemeClr val="tx1"/>
                </a:solidFill>
                <a:latin typeface="Univers Condensed Light"/>
                <a:cs typeface="Arial"/>
              </a:rPr>
              <a:t>Having trialled paired programming and seeing the benefits, we agreed on this being the approach for the mini-sprint</a:t>
            </a:r>
          </a:p>
          <a:p>
            <a:r>
              <a:rPr lang="en-GB" sz="1900">
                <a:solidFill>
                  <a:schemeClr val="tx1"/>
                </a:solidFill>
                <a:latin typeface="Univers Condensed Light"/>
                <a:cs typeface="Arial"/>
              </a:rPr>
              <a:t>We also used the retro as an opportunity to highlight what other aspects had led to our success so far and the importance of maintaining these</a:t>
            </a:r>
            <a:endParaRPr lang="en-GB" sz="1900">
              <a:solidFill>
                <a:schemeClr val="tx1"/>
              </a:solidFill>
            </a:endParaRPr>
          </a:p>
          <a:p>
            <a:endParaRPr lang="en-GB" sz="1900" dirty="0">
              <a:solidFill>
                <a:schemeClr val="tx1"/>
              </a:solidFill>
            </a:endParaRPr>
          </a:p>
          <a:p>
            <a:endParaRPr lang="en-GB" sz="1900" dirty="0">
              <a:solidFill>
                <a:schemeClr val="tx1"/>
              </a:solidFill>
            </a:endParaRPr>
          </a:p>
          <a:p>
            <a:pPr marL="0" indent="0">
              <a:buNone/>
            </a:pPr>
            <a:r>
              <a:rPr lang="en-GB" b="1" dirty="0">
                <a:solidFill>
                  <a:schemeClr val="tx1"/>
                </a:solidFill>
              </a:rPr>
              <a:t>...AND NOW ON TO THE DEMO!</a:t>
            </a:r>
          </a:p>
          <a:p>
            <a:endParaRPr lang="en-GB" sz="1900" dirty="0">
              <a:solidFill>
                <a:srgbClr val="000000"/>
              </a:solidFill>
            </a:endParaRPr>
          </a:p>
          <a:p>
            <a:endParaRPr lang="en-GB" sz="1900" dirty="0">
              <a:solidFill>
                <a:srgbClr val="000000"/>
              </a:solidFill>
            </a:endParaRPr>
          </a:p>
          <a:p>
            <a:pPr lvl="4"/>
            <a:endParaRPr lang="en-GB" u="sng">
              <a:solidFill>
                <a:srgbClr val="000000"/>
              </a:solidFill>
            </a:endParaRPr>
          </a:p>
          <a:p>
            <a:pPr lvl="4"/>
            <a:endParaRPr lang="en-GB" u="sng">
              <a:solidFill>
                <a:srgbClr val="000000"/>
              </a:solidFill>
            </a:endParaRPr>
          </a:p>
          <a:p>
            <a:pPr lvl="3"/>
            <a:endParaRPr lang="en-GB">
              <a:solidFill>
                <a:srgbClr val="0563C1"/>
              </a:solidFill>
            </a:endParaRPr>
          </a:p>
          <a:p>
            <a:pPr lvl="4"/>
            <a:endParaRPr lang="en-GB">
              <a:solidFill>
                <a:srgbClr val="0563C1"/>
              </a:solidFill>
            </a:endParaRPr>
          </a:p>
        </p:txBody>
      </p:sp>
      <p:sp>
        <p:nvSpPr>
          <p:cNvPr id="10" name="Rectangle 9">
            <a:extLst>
              <a:ext uri="{FF2B5EF4-FFF2-40B4-BE49-F238E27FC236}">
                <a16:creationId xmlns:a16="http://schemas.microsoft.com/office/drawing/2014/main" id="{6161119B-467C-E1E1-94F5-8AAC7563AC8C}"/>
              </a:ext>
            </a:extLst>
          </p:cNvPr>
          <p:cNvSpPr/>
          <p:nvPr/>
        </p:nvSpPr>
        <p:spPr>
          <a:xfrm flipV="1">
            <a:off x="151740" y="1076201"/>
            <a:ext cx="11919855" cy="117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1706D13-598E-05D1-2776-60B129B969E7}"/>
              </a:ext>
            </a:extLst>
          </p:cNvPr>
          <p:cNvSpPr/>
          <p:nvPr/>
        </p:nvSpPr>
        <p:spPr>
          <a:xfrm>
            <a:off x="32161"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C07034E8-6B2F-7F5E-7244-0999EAA50830}"/>
              </a:ext>
            </a:extLst>
          </p:cNvPr>
          <p:cNvSpPr/>
          <p:nvPr/>
        </p:nvSpPr>
        <p:spPr>
          <a:xfrm>
            <a:off x="2600383"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81678FBE-3F9A-4CDB-BD10-0E34916611B2}"/>
              </a:ext>
            </a:extLst>
          </p:cNvPr>
          <p:cNvSpPr/>
          <p:nvPr/>
        </p:nvSpPr>
        <p:spPr>
          <a:xfrm>
            <a:off x="5168605" y="381824"/>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CE77EEFA-7179-C2DA-E72F-40633E7D15F6}"/>
              </a:ext>
            </a:extLst>
          </p:cNvPr>
          <p:cNvSpPr/>
          <p:nvPr/>
        </p:nvSpPr>
        <p:spPr>
          <a:xfrm>
            <a:off x="7736827" y="381824"/>
            <a:ext cx="362857" cy="616857"/>
          </a:xfrm>
          <a:prstGeom prst="downArrow">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5F62FDBA-B18B-9981-DFED-05F842B0D340}"/>
              </a:ext>
            </a:extLst>
          </p:cNvPr>
          <p:cNvSpPr/>
          <p:nvPr/>
        </p:nvSpPr>
        <p:spPr>
          <a:xfrm>
            <a:off x="10305049" y="381824"/>
            <a:ext cx="362857" cy="616857"/>
          </a:xfrm>
          <a:prstGeom prst="downArrow">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880A9534-DC7C-2869-5BB9-5950A36979C5}"/>
              </a:ext>
            </a:extLst>
          </p:cNvPr>
          <p:cNvSpPr/>
          <p:nvPr/>
        </p:nvSpPr>
        <p:spPr>
          <a:xfrm flipV="1">
            <a:off x="1316271"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53C00FB9-2532-3649-A2E1-A996B30D6DA9}"/>
              </a:ext>
            </a:extLst>
          </p:cNvPr>
          <p:cNvSpPr/>
          <p:nvPr/>
        </p:nvSpPr>
        <p:spPr>
          <a:xfrm flipV="1">
            <a:off x="3884493"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0051AF7D-7CF5-5CE7-96D9-04CAE6E0E816}"/>
              </a:ext>
            </a:extLst>
          </p:cNvPr>
          <p:cNvSpPr/>
          <p:nvPr/>
        </p:nvSpPr>
        <p:spPr>
          <a:xfrm flipV="1">
            <a:off x="6452715" y="1279895"/>
            <a:ext cx="362857" cy="616857"/>
          </a:xfrm>
          <a:prstGeom prst="down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8D2E11DD-3CE0-A5BC-05D8-4C1AE4F5A251}"/>
              </a:ext>
            </a:extLst>
          </p:cNvPr>
          <p:cNvSpPr/>
          <p:nvPr/>
        </p:nvSpPr>
        <p:spPr>
          <a:xfrm flipV="1">
            <a:off x="9020937" y="1279895"/>
            <a:ext cx="362857" cy="616857"/>
          </a:xfrm>
          <a:prstGeom prst="downArrow">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6D7C503-66CC-6E1E-27BB-2F9254443D35}"/>
              </a:ext>
            </a:extLst>
          </p:cNvPr>
          <p:cNvSpPr txBox="1"/>
          <p:nvPr/>
        </p:nvSpPr>
        <p:spPr>
          <a:xfrm>
            <a:off x="1603994" y="145225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PROJECT 0</a:t>
            </a:r>
          </a:p>
        </p:txBody>
      </p:sp>
      <p:sp>
        <p:nvSpPr>
          <p:cNvPr id="48" name="TextBox 47">
            <a:extLst>
              <a:ext uri="{FF2B5EF4-FFF2-40B4-BE49-F238E27FC236}">
                <a16:creationId xmlns:a16="http://schemas.microsoft.com/office/drawing/2014/main" id="{CBCA9BE3-E84D-A665-1EE4-7816A892C38F}"/>
              </a:ext>
            </a:extLst>
          </p:cNvPr>
          <p:cNvSpPr txBox="1"/>
          <p:nvPr/>
        </p:nvSpPr>
        <p:spPr>
          <a:xfrm>
            <a:off x="4189350" y="1452252"/>
            <a:ext cx="32657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PROJECT 1 START</a:t>
            </a:r>
          </a:p>
        </p:txBody>
      </p:sp>
      <p:sp>
        <p:nvSpPr>
          <p:cNvPr id="50" name="TextBox 49">
            <a:extLst>
              <a:ext uri="{FF2B5EF4-FFF2-40B4-BE49-F238E27FC236}">
                <a16:creationId xmlns:a16="http://schemas.microsoft.com/office/drawing/2014/main" id="{B182D408-5F02-C52D-33A4-723D93D7ABF5}"/>
              </a:ext>
            </a:extLst>
          </p:cNvPr>
          <p:cNvSpPr txBox="1"/>
          <p:nvPr/>
        </p:nvSpPr>
        <p:spPr>
          <a:xfrm>
            <a:off x="6747491" y="1443179"/>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SPRINT ACTIVITY</a:t>
            </a:r>
            <a:endParaRPr lang="en-US">
              <a:solidFill>
                <a:schemeClr val="bg1">
                  <a:lumMod val="75000"/>
                </a:schemeClr>
              </a:solidFill>
            </a:endParaRPr>
          </a:p>
        </p:txBody>
      </p:sp>
      <p:sp>
        <p:nvSpPr>
          <p:cNvPr id="52" name="TextBox 51">
            <a:extLst>
              <a:ext uri="{FF2B5EF4-FFF2-40B4-BE49-F238E27FC236}">
                <a16:creationId xmlns:a16="http://schemas.microsoft.com/office/drawing/2014/main" id="{B88B39E8-E71C-EB99-30E6-58BD7A138AD1}"/>
              </a:ext>
            </a:extLst>
          </p:cNvPr>
          <p:cNvSpPr txBox="1"/>
          <p:nvPr/>
        </p:nvSpPr>
        <p:spPr>
          <a:xfrm>
            <a:off x="9332847" y="1443178"/>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MINI-SPRINT 2</a:t>
            </a:r>
          </a:p>
        </p:txBody>
      </p:sp>
      <p:sp>
        <p:nvSpPr>
          <p:cNvPr id="54" name="TextBox 53">
            <a:extLst>
              <a:ext uri="{FF2B5EF4-FFF2-40B4-BE49-F238E27FC236}">
                <a16:creationId xmlns:a16="http://schemas.microsoft.com/office/drawing/2014/main" id="{19D237B5-C037-A080-2228-88F8892762C5}"/>
              </a:ext>
            </a:extLst>
          </p:cNvPr>
          <p:cNvSpPr txBox="1"/>
          <p:nvPr/>
        </p:nvSpPr>
        <p:spPr>
          <a:xfrm>
            <a:off x="10484919" y="381820"/>
            <a:ext cx="1796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SPRINT REVIEW/</a:t>
            </a:r>
            <a:endParaRPr lang="en-US"/>
          </a:p>
          <a:p>
            <a:pPr algn="ctr"/>
            <a:r>
              <a:rPr lang="en-US" b="1" dirty="0"/>
              <a:t>PRESENTATION</a:t>
            </a:r>
          </a:p>
        </p:txBody>
      </p:sp>
      <p:sp>
        <p:nvSpPr>
          <p:cNvPr id="56" name="TextBox 55">
            <a:extLst>
              <a:ext uri="{FF2B5EF4-FFF2-40B4-BE49-F238E27FC236}">
                <a16:creationId xmlns:a16="http://schemas.microsoft.com/office/drawing/2014/main" id="{5C8C6B50-1AA7-E2BF-CF1E-00EB1F4CFAED}"/>
              </a:ext>
            </a:extLst>
          </p:cNvPr>
          <p:cNvSpPr txBox="1"/>
          <p:nvPr/>
        </p:nvSpPr>
        <p:spPr>
          <a:xfrm>
            <a:off x="8035633" y="381821"/>
            <a:ext cx="175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REFINEMENT</a:t>
            </a:r>
            <a:endParaRPr lang="en-US"/>
          </a:p>
        </p:txBody>
      </p:sp>
      <p:sp>
        <p:nvSpPr>
          <p:cNvPr id="58" name="TextBox 57">
            <a:extLst>
              <a:ext uri="{FF2B5EF4-FFF2-40B4-BE49-F238E27FC236}">
                <a16:creationId xmlns:a16="http://schemas.microsoft.com/office/drawing/2014/main" id="{76EF63B2-F156-3765-5D38-CD8F78ABA63E}"/>
              </a:ext>
            </a:extLst>
          </p:cNvPr>
          <p:cNvSpPr txBox="1"/>
          <p:nvPr/>
        </p:nvSpPr>
        <p:spPr>
          <a:xfrm>
            <a:off x="5413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lumMod val="75000"/>
                  </a:schemeClr>
                </a:solidFill>
              </a:rPr>
              <a:t>PROJECT/SPRINT PLANNING</a:t>
            </a:r>
            <a:endParaRPr lang="en-US" dirty="0">
              <a:solidFill>
                <a:schemeClr val="bg1">
                  <a:lumMod val="75000"/>
                </a:schemeClr>
              </a:solidFill>
            </a:endParaRPr>
          </a:p>
        </p:txBody>
      </p:sp>
      <p:sp>
        <p:nvSpPr>
          <p:cNvPr id="60" name="TextBox 59">
            <a:extLst>
              <a:ext uri="{FF2B5EF4-FFF2-40B4-BE49-F238E27FC236}">
                <a16:creationId xmlns:a16="http://schemas.microsoft.com/office/drawing/2014/main" id="{A58C54C2-554D-F94C-6238-D2E071703C8B}"/>
              </a:ext>
            </a:extLst>
          </p:cNvPr>
          <p:cNvSpPr txBox="1"/>
          <p:nvPr/>
        </p:nvSpPr>
        <p:spPr>
          <a:xfrm>
            <a:off x="2901204" y="381820"/>
            <a:ext cx="2313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BFBFBF"/>
                </a:solidFill>
              </a:rPr>
              <a:t>TECHNICAL LEARNING</a:t>
            </a:r>
            <a:endParaRPr lang="en-US" dirty="0">
              <a:solidFill>
                <a:srgbClr val="BFBFBF"/>
              </a:solidFill>
            </a:endParaRPr>
          </a:p>
        </p:txBody>
      </p:sp>
      <p:sp>
        <p:nvSpPr>
          <p:cNvPr id="62" name="TextBox 61">
            <a:extLst>
              <a:ext uri="{FF2B5EF4-FFF2-40B4-BE49-F238E27FC236}">
                <a16:creationId xmlns:a16="http://schemas.microsoft.com/office/drawing/2014/main" id="{96E1AA9E-153F-AC49-DEC3-0BA95853FD8B}"/>
              </a:ext>
            </a:extLst>
          </p:cNvPr>
          <p:cNvSpPr txBox="1"/>
          <p:nvPr/>
        </p:nvSpPr>
        <p:spPr>
          <a:xfrm>
            <a:off x="206990" y="381820"/>
            <a:ext cx="17598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BFBFBF"/>
                </a:solidFill>
              </a:rPr>
              <a:t>AGILE &amp; SCRUM LEARNING</a:t>
            </a:r>
            <a:endParaRPr lang="en-US" dirty="0">
              <a:solidFill>
                <a:srgbClr val="BFBFBF"/>
              </a:solidFill>
            </a:endParaRPr>
          </a:p>
        </p:txBody>
      </p:sp>
    </p:spTree>
    <p:extLst>
      <p:ext uri="{BB962C8B-B14F-4D97-AF65-F5344CB8AC3E}">
        <p14:creationId xmlns:p14="http://schemas.microsoft.com/office/powerpoint/2010/main" val="29391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6F4DF-863D-114D-D4C7-37BE15250E5C}"/>
              </a:ext>
            </a:extLst>
          </p:cNvPr>
          <p:cNvSpPr>
            <a:spLocks noGrp="1"/>
          </p:cNvSpPr>
          <p:nvPr>
            <p:ph type="dt" sz="half" idx="10"/>
          </p:nvPr>
        </p:nvSpPr>
        <p:spPr/>
        <p:txBody>
          <a:bodyPr/>
          <a:lstStyle/>
          <a:p>
            <a:pPr rtl="0"/>
            <a:r>
              <a:rPr lang="en-GB"/>
              <a:t>2/7/20XX</a:t>
            </a:r>
          </a:p>
        </p:txBody>
      </p:sp>
      <p:sp>
        <p:nvSpPr>
          <p:cNvPr id="6" name="Text Placeholder 11">
            <a:extLst>
              <a:ext uri="{FF2B5EF4-FFF2-40B4-BE49-F238E27FC236}">
                <a16:creationId xmlns:a16="http://schemas.microsoft.com/office/drawing/2014/main" id="{E8F2AFD1-9D0D-EF93-780C-695FCB4E4A3F}"/>
              </a:ext>
            </a:extLst>
          </p:cNvPr>
          <p:cNvSpPr txBox="1">
            <a:spLocks/>
          </p:cNvSpPr>
          <p:nvPr/>
        </p:nvSpPr>
        <p:spPr>
          <a:xfrm>
            <a:off x="1059347" y="1877041"/>
            <a:ext cx="7176283" cy="122452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latin typeface="Univers Condensed Light"/>
              </a:rPr>
              <a:t>What did we learn from the project?</a:t>
            </a:r>
            <a:br>
              <a:rPr lang="en-GB" dirty="0">
                <a:latin typeface="Univers Condensed Light"/>
              </a:rPr>
            </a:br>
            <a:br>
              <a:rPr lang="en-GB" dirty="0">
                <a:latin typeface="Univers Condensed Light"/>
              </a:rPr>
            </a:br>
            <a:r>
              <a:rPr lang="en-GB" sz="9600" dirty="0">
                <a:latin typeface="Univers Condensed Light"/>
              </a:rPr>
              <a:t>Q&amp;A</a:t>
            </a:r>
          </a:p>
        </p:txBody>
      </p:sp>
    </p:spTree>
    <p:extLst>
      <p:ext uri="{BB962C8B-B14F-4D97-AF65-F5344CB8AC3E}">
        <p14:creationId xmlns:p14="http://schemas.microsoft.com/office/powerpoint/2010/main" val="218164812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A3FCF556FD5B43B0519FD41C422863" ma:contentTypeVersion="4" ma:contentTypeDescription="Create a new document." ma:contentTypeScope="" ma:versionID="ce293a79b3f0c02047368163e6923add">
  <xsd:schema xmlns:xsd="http://www.w3.org/2001/XMLSchema" xmlns:xs="http://www.w3.org/2001/XMLSchema" xmlns:p="http://schemas.microsoft.com/office/2006/metadata/properties" xmlns:ns2="777b3fd0-366c-4ee1-941f-ca6c65ebe1d9" targetNamespace="http://schemas.microsoft.com/office/2006/metadata/properties" ma:root="true" ma:fieldsID="b54acfd40184e83ba79695dc2e843b04" ns2:_="">
    <xsd:import namespace="777b3fd0-366c-4ee1-941f-ca6c65ebe1d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b3fd0-366c-4ee1-941f-ca6c65ebe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E506BAE9-CD17-437D-B3A2-7A69EE158DF9}">
  <ds:schemaRefs>
    <ds:schemaRef ds:uri="777b3fd0-366c-4ee1-941f-ca6c65ebe1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5CABE4-909F-4611-A0E1-6E45080B3C9E}">
  <ds:schemaRef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 ds:uri="http://purl.org/dc/dcmitype/"/>
    <ds:schemaRef ds:uri="http://schemas.microsoft.com/office/infopath/2007/PartnerControls"/>
    <ds:schemaRef ds:uri="777b3fd0-366c-4ee1-941f-ca6c65ebe1d9"/>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{E7049877-5D9E-4E3B-B421-4863F5C1D367}tf22797433_win32</Template>
  <TotalTime>1</TotalTime>
  <Words>1234</Words>
  <Application>Microsoft Office PowerPoint</Application>
  <PresentationFormat>Widescreen</PresentationFormat>
  <Paragraphs>117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Univers Condensed Light</vt:lpstr>
      <vt:lpstr>Walbaum Display Light</vt:lpstr>
      <vt:lpstr>AngleLinesVTI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PALS &amp; Co Estate Agency Helping you find your forever home</dc:title>
  <dc:creator>lorna Gordon Smith</dc:creator>
  <cp:lastModifiedBy>Suzy Brown</cp:lastModifiedBy>
  <cp:revision>685</cp:revision>
  <dcterms:created xsi:type="dcterms:W3CDTF">2024-06-06T07:37:36Z</dcterms:created>
  <dcterms:modified xsi:type="dcterms:W3CDTF">2024-06-07T12:22:28Z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0x010100ACA3FCF556FD5B43B0519FD41C422863</vt:lpwstr>
  </property>
</Properties>
</file>