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849" r:id="rId1"/>
  </p:sldMasterIdLst>
  <p:notesMasterIdLst>
    <p:notesMasterId r:id="rId97"/>
  </p:notesMasterIdLst>
  <p:handoutMasterIdLst>
    <p:handoutMasterId r:id="rId98"/>
  </p:handoutMasterIdLst>
  <p:sldIdLst>
    <p:sldId id="287" r:id="rId2"/>
    <p:sldId id="282" r:id="rId3"/>
    <p:sldId id="262" r:id="rId4"/>
    <p:sldId id="280" r:id="rId5"/>
    <p:sldId id="264" r:id="rId6"/>
    <p:sldId id="270" r:id="rId7"/>
    <p:sldId id="271" r:id="rId8"/>
    <p:sldId id="286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8" r:id="rId17"/>
    <p:sldId id="299" r:id="rId18"/>
    <p:sldId id="300" r:id="rId19"/>
    <p:sldId id="301" r:id="rId20"/>
    <p:sldId id="302" r:id="rId21"/>
    <p:sldId id="304" r:id="rId22"/>
    <p:sldId id="305" r:id="rId23"/>
    <p:sldId id="313" r:id="rId24"/>
    <p:sldId id="307" r:id="rId25"/>
    <p:sldId id="308" r:id="rId26"/>
    <p:sldId id="309" r:id="rId27"/>
    <p:sldId id="310" r:id="rId28"/>
    <p:sldId id="315" r:id="rId29"/>
    <p:sldId id="316" r:id="rId30"/>
    <p:sldId id="317" r:id="rId31"/>
    <p:sldId id="318" r:id="rId32"/>
    <p:sldId id="319" r:id="rId33"/>
    <p:sldId id="320" r:id="rId34"/>
    <p:sldId id="323" r:id="rId35"/>
    <p:sldId id="324" r:id="rId36"/>
    <p:sldId id="326" r:id="rId37"/>
    <p:sldId id="328" r:id="rId38"/>
    <p:sldId id="329" r:id="rId39"/>
    <p:sldId id="333" r:id="rId40"/>
    <p:sldId id="338" r:id="rId41"/>
    <p:sldId id="339" r:id="rId42"/>
    <p:sldId id="342" r:id="rId43"/>
    <p:sldId id="344" r:id="rId44"/>
    <p:sldId id="345" r:id="rId45"/>
    <p:sldId id="347" r:id="rId46"/>
    <p:sldId id="349" r:id="rId47"/>
    <p:sldId id="350" r:id="rId48"/>
    <p:sldId id="351" r:id="rId49"/>
    <p:sldId id="354" r:id="rId50"/>
    <p:sldId id="355" r:id="rId51"/>
    <p:sldId id="356" r:id="rId52"/>
    <p:sldId id="363" r:id="rId53"/>
    <p:sldId id="364" r:id="rId54"/>
    <p:sldId id="371" r:id="rId55"/>
    <p:sldId id="372" r:id="rId56"/>
    <p:sldId id="373" r:id="rId57"/>
    <p:sldId id="375" r:id="rId58"/>
    <p:sldId id="421" r:id="rId59"/>
    <p:sldId id="422" r:id="rId60"/>
    <p:sldId id="419" r:id="rId61"/>
    <p:sldId id="420" r:id="rId62"/>
    <p:sldId id="430" r:id="rId63"/>
    <p:sldId id="423" r:id="rId64"/>
    <p:sldId id="424" r:id="rId65"/>
    <p:sldId id="425" r:id="rId66"/>
    <p:sldId id="426" r:id="rId67"/>
    <p:sldId id="427" r:id="rId68"/>
    <p:sldId id="428" r:id="rId69"/>
    <p:sldId id="429" r:id="rId70"/>
    <p:sldId id="431" r:id="rId71"/>
    <p:sldId id="386" r:id="rId72"/>
    <p:sldId id="387" r:id="rId73"/>
    <p:sldId id="388" r:id="rId74"/>
    <p:sldId id="389" r:id="rId75"/>
    <p:sldId id="390" r:id="rId76"/>
    <p:sldId id="391" r:id="rId77"/>
    <p:sldId id="394" r:id="rId78"/>
    <p:sldId id="398" r:id="rId79"/>
    <p:sldId id="399" r:id="rId80"/>
    <p:sldId id="400" r:id="rId81"/>
    <p:sldId id="401" r:id="rId82"/>
    <p:sldId id="403" r:id="rId83"/>
    <p:sldId id="405" r:id="rId84"/>
    <p:sldId id="406" r:id="rId85"/>
    <p:sldId id="407" r:id="rId86"/>
    <p:sldId id="408" r:id="rId87"/>
    <p:sldId id="414" r:id="rId88"/>
    <p:sldId id="416" r:id="rId89"/>
    <p:sldId id="418" r:id="rId90"/>
    <p:sldId id="432" r:id="rId91"/>
    <p:sldId id="433" r:id="rId92"/>
    <p:sldId id="453" r:id="rId93"/>
    <p:sldId id="454" r:id="rId94"/>
    <p:sldId id="455" r:id="rId95"/>
    <p:sldId id="457" r:id="rId96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7777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-17429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cs typeface="+mn-cs"/>
              </a:defRPr>
            </a:lvl1pPr>
          </a:lstStyle>
          <a:p>
            <a:pPr>
              <a:defRPr/>
            </a:pPr>
            <a:fld id="{CCEF2819-6603-A544-880A-4F34E722F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77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12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512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512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92165" name="Rectangle 512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512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512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8BB242C-FEF6-FD41-9A0B-EB565ABE1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83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79A019-0A12-4186-B9A9-7FD1DCA3583C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573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10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4FF35D-56F6-485A-9100-4FF607F6539D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3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0AA847-FFC8-41C7-A34F-E34F2D65CDF2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788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14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13702E-ADCC-42D8-91B3-879BF7EDA8E5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798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88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F944C2-49F5-4CDB-8B4A-D13EAE12A838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808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99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E103C6-0809-49BE-8B05-1BD37B337298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829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04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208-19E2-42D7-ACFD-316C1AD9699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77A94-142D-B144-80F7-4F43B00BDB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4213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208-19E2-42D7-ACFD-316C1AD9699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5F58E-5792-BB40-889B-1D2BFAC1E0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208-19E2-42D7-ACFD-316C1AD9699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27BC4-F17A-6042-AC5E-D968E09655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8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208-19E2-42D7-ACFD-316C1AD9699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89ABE-7F6A-9846-B217-F0F0F8510A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0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208-19E2-42D7-ACFD-316C1AD9699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5E5CB7-272C-5F45-9FEC-E1F9BA0104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208-19E2-42D7-ACFD-316C1AD9699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7169AC-D6E7-3F4A-9630-6A242EBD28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208-19E2-42D7-ACFD-316C1AD9699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27B4-6AD8-9246-9C66-028268060C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0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208-19E2-42D7-ACFD-316C1AD9699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3D5C7-8BC2-AD47-9911-3E0E5B3FC1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3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208-19E2-42D7-ACFD-316C1AD9699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3042D-5696-9046-9188-0682303160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2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208-19E2-42D7-ACFD-316C1AD9699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62442-A196-4A42-9F16-7345924709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208-19E2-42D7-ACFD-316C1AD9699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F7F50-F9F2-4B43-95BD-9013756CD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9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F208-19E2-42D7-ACFD-316C1AD9699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277A94-142D-B144-80F7-4F43B00BDB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B9D06-4610-7246-9F62-BD4BA6505F98}" type="slidenum">
              <a:rPr lang="en-US"/>
              <a:pPr>
                <a:defRPr/>
              </a:pPr>
              <a:t>0</a:t>
            </a:fld>
            <a:endParaRPr lang="en-US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36525" y="1674813"/>
            <a:ext cx="8791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An Introduction</a:t>
            </a: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1540795" y="5133975"/>
            <a:ext cx="68418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Based on lecture notes by Graham </a:t>
            </a:r>
            <a:r>
              <a:rPr lang="en-US" dirty="0" smtClean="0"/>
              <a:t>Hutton</a:t>
            </a:r>
            <a:endParaRPr lang="en-US" dirty="0"/>
          </a:p>
        </p:txBody>
      </p:sp>
      <p:pic>
        <p:nvPicPr>
          <p:cNvPr id="15365" name="Picture 5" descr="Screen Shot 2014-03-18 at 8.50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2371725"/>
            <a:ext cx="2432050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Screen Shot 2014-03-18 at 8.51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446338"/>
            <a:ext cx="2012950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Glasgow Haskell Compiler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148638" cy="374173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GHC is the leading implementation of Haskell, and comprises a compiler and interpreter;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The interactive nature of the interpreter makes it well suited for teaching and prototyping;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GHC is freely available from: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861B5D74-43A2-1141-9833-1A32E974F2CE}" type="slidenum">
              <a:rPr lang="en-US" sz="1400"/>
              <a:pPr>
                <a:defRPr/>
              </a:pPr>
              <a:t>9</a:t>
            </a:fld>
            <a:endParaRPr lang="en-US" sz="140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427403" y="4476840"/>
            <a:ext cx="4635500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www.haskell.org/platform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Starting </a:t>
            </a:r>
            <a:r>
              <a:rPr lang="en-US" dirty="0" smtClean="0">
                <a:latin typeface="Arial Black" charset="0"/>
                <a:ea typeface="ＭＳ Ｐゴシック" charset="0"/>
              </a:rPr>
              <a:t>GHC on Flip server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A4794BCD-A03D-8940-A073-A3E6FEB31357}" type="slidenum">
              <a:rPr lang="en-US" sz="1400"/>
              <a:pPr>
                <a:defRPr/>
              </a:pPr>
              <a:t>10</a:t>
            </a:fld>
            <a:endParaRPr lang="en-US" sz="140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15925" y="1555750"/>
            <a:ext cx="8334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The GHC interpreter can be started from the Unix command prompt </a:t>
            </a:r>
            <a:r>
              <a:rPr lang="en-US" dirty="0" smtClean="0"/>
              <a:t>by </a:t>
            </a:r>
            <a:r>
              <a:rPr lang="en-US" dirty="0"/>
              <a:t>simply typing </a:t>
            </a:r>
            <a:r>
              <a:rPr lang="en-US" u="sng" dirty="0" err="1"/>
              <a:t>ghci</a:t>
            </a:r>
            <a:r>
              <a:rPr lang="en-US" dirty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49964"/>
            <a:ext cx="7661334" cy="1500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262E0DE5-544C-F747-858D-80D022C05DC3}" type="slidenum">
              <a:rPr lang="en-US" sz="1400"/>
              <a:pPr>
                <a:defRPr/>
              </a:pPr>
              <a:t>11</a:t>
            </a:fld>
            <a:endParaRPr lang="en-US" sz="140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39738" y="623888"/>
            <a:ext cx="8016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The </a:t>
            </a:r>
            <a:r>
              <a:rPr lang="en-US" dirty="0" err="1"/>
              <a:t>GHCi</a:t>
            </a:r>
            <a:r>
              <a:rPr lang="en-US" dirty="0"/>
              <a:t> prompt &gt; means that the interpreter is ready to evaluate an expression.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81" y="2701775"/>
            <a:ext cx="5900561" cy="3121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334963"/>
            <a:ext cx="7772400" cy="11064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Standard </a:t>
            </a:r>
            <a:r>
              <a:rPr lang="en-US" dirty="0" smtClean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Prelude: List </a:t>
            </a:r>
            <a:r>
              <a:rPr lang="en-US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Madness!</a:t>
            </a:r>
          </a:p>
        </p:txBody>
      </p:sp>
      <p:sp>
        <p:nvSpPr>
          <p:cNvPr id="19458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481B2C30-076E-044B-B59A-9DEC28ADD303}" type="slidenum">
              <a:rPr lang="en-US" sz="1400"/>
              <a:pPr>
                <a:defRPr/>
              </a:pPr>
              <a:t>12</a:t>
            </a:fld>
            <a:endParaRPr lang="en-US" sz="140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12725" y="1386055"/>
            <a:ext cx="79676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/>
              <a:t>Haskell comes with a large number of standard library functions.  In addition to the familiar numeric functions such as + and *, the library also provides many useful functions on </a:t>
            </a:r>
            <a:r>
              <a:rPr lang="en-US" sz="2000" u="sng" dirty="0"/>
              <a:t>lists</a:t>
            </a:r>
            <a:r>
              <a:rPr lang="en-US" sz="2000" dirty="0"/>
              <a:t>.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28159" y="2572288"/>
            <a:ext cx="5649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/>
              <a:t>Select the first element of a list: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504051" y="3145547"/>
            <a:ext cx="2375971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</a:rPr>
              <a:t>&gt; head [1,2,3,4,5]</a:t>
            </a:r>
          </a:p>
          <a:p>
            <a:r>
              <a:rPr lang="en-US" sz="2400" dirty="0">
                <a:latin typeface="+mn-lt"/>
              </a:rPr>
              <a:t>1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28159" y="4250559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/>
              <a:t>Calculate the length of a list: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331912" y="5144321"/>
            <a:ext cx="2541208" cy="9048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  <a:cs typeface="Arial" panose="020B0604020202020204" pitchFamily="34" charset="0"/>
              </a:rPr>
              <a:t>&gt; length [1,2,3,4,5]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  <a:cs typeface="Arial" panose="020B0604020202020204" pitchFamily="34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ADB0FC93-5285-4049-978A-73BA42BEA729}" type="slidenum">
              <a:rPr lang="en-US" sz="1400"/>
              <a:pPr>
                <a:defRPr/>
              </a:pPr>
              <a:t>13</a:t>
            </a:fld>
            <a:endParaRPr lang="en-US" sz="14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/>
              <a:t>Remove the first element from a list: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2138149" cy="9048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</a:rPr>
              <a:t>&gt; tail [1,2,3,4,5]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</a:rPr>
              <a:t>[2,3,4,5]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/>
              <a:t>Select the nth element of a list: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397000" y="3390900"/>
            <a:ext cx="2177199" cy="9787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</a:rPr>
              <a:t>&gt; [1,2,3,4,5] !! 2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+mn-lt"/>
              </a:rPr>
              <a:t>3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/>
              <a:t>Select the first n elements of a list: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455738" y="5521325"/>
            <a:ext cx="2504916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</a:rPr>
              <a:t>&gt; take 3 [1,2,3,4,5]</a:t>
            </a:r>
          </a:p>
          <a:p>
            <a:r>
              <a:rPr lang="en-US" sz="2400" dirty="0">
                <a:latin typeface="+mn-lt"/>
              </a:rPr>
              <a:t>[1,2,3]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09957AA4-0A14-7042-A5B0-1F7F86029163}" type="slidenum">
              <a:rPr lang="en-US" sz="1400"/>
              <a:pPr>
                <a:defRPr/>
              </a:pPr>
              <a:t>14</a:t>
            </a:fld>
            <a:endParaRPr lang="en-US" sz="140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/>
              <a:t>Calculate the product of a list of numbers: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125239" y="1181900"/>
            <a:ext cx="2733312" cy="9048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  <a:cs typeface="Arial" panose="020B0604020202020204" pitchFamily="34" charset="0"/>
              </a:rPr>
              <a:t>&gt; product [1,2,3,4,5]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  <a:cs typeface="Arial" panose="020B0604020202020204" pitchFamily="34" charset="0"/>
              </a:rPr>
              <a:t>120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/>
              <a:t>Append two lists: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2241960" cy="9048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</a:rPr>
              <a:t>&gt; [1,2,3] ++ [4,5]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</a:rPr>
              <a:t>[1,2,3,4,5]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/>
              <a:t>Reverse a list: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516123" y="5349863"/>
            <a:ext cx="2673168" cy="9048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</a:rPr>
              <a:t>&gt; reverse [1,2,3,4,5]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</a:rPr>
              <a:t>[5,4,3,2,1]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Function Application</a:t>
            </a:r>
          </a:p>
        </p:txBody>
      </p:sp>
      <p:sp>
        <p:nvSpPr>
          <p:cNvPr id="23554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A961C596-3B3D-844F-9F91-B71AF171D404}" type="slidenum">
              <a:rPr lang="en-US" sz="1400"/>
              <a:pPr>
                <a:defRPr/>
              </a:pPr>
              <a:t>15</a:t>
            </a:fld>
            <a:endParaRPr lang="en-US" sz="1400"/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465138" y="1616075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mathematics</a:t>
            </a:r>
            <a:r>
              <a:rPr lang="en-US"/>
              <a:t>, function application is denoted using parentheses, and multiplication is often denoted using juxtaposition or space.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1554163" y="3700463"/>
            <a:ext cx="2393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f(a,b) + c d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1104900" y="5229225"/>
            <a:ext cx="7085013" cy="1028700"/>
          </a:xfrm>
          <a:prstGeom prst="wedgeRoundRectCallout">
            <a:avLst>
              <a:gd name="adj1" fmla="val -27528"/>
              <a:gd name="adj2" fmla="val -12422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Apply the function f to a and b, and add the result to the product of c and 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EA5B46B5-8312-1F41-8702-5D9BD1973870}" type="slidenum">
              <a:rPr lang="en-US" sz="1400"/>
              <a:pPr>
                <a:defRPr/>
              </a:pPr>
              <a:t>16</a:t>
            </a:fld>
            <a:endParaRPr lang="en-US" sz="1400"/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452438" y="1144588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Haskell</a:t>
            </a:r>
            <a:r>
              <a:rPr lang="en-US"/>
              <a:t>, function application is denoted using space, and multiplication is denoted using *.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638300" y="3233738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b + c*d</a:t>
            </a:r>
          </a:p>
        </p:txBody>
      </p:sp>
      <p:sp>
        <p:nvSpPr>
          <p:cNvPr id="38916" name="AutoShape 8"/>
          <p:cNvSpPr>
            <a:spLocks noChangeArrowheads="1"/>
          </p:cNvSpPr>
          <p:nvPr/>
        </p:nvSpPr>
        <p:spPr bwMode="auto">
          <a:xfrm>
            <a:off x="850900" y="4994275"/>
            <a:ext cx="6457950" cy="566738"/>
          </a:xfrm>
          <a:prstGeom prst="wedgeRoundRectCallout">
            <a:avLst>
              <a:gd name="adj1" fmla="val -25787"/>
              <a:gd name="adj2" fmla="val -19733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As previously, but in Haskell syntax.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3D123928-5C2B-414B-9AC7-B5ECFF4764C6}" type="slidenum">
              <a:rPr lang="en-US" sz="1400"/>
              <a:pPr>
                <a:defRPr/>
              </a:pPr>
              <a:t>17</a:t>
            </a:fld>
            <a:endParaRPr lang="en-US" sz="1400"/>
          </a:p>
        </p:txBody>
      </p:sp>
      <p:sp>
        <p:nvSpPr>
          <p:cNvPr id="39938" name="Text Box 5"/>
          <p:cNvSpPr txBox="1">
            <a:spLocks noChangeArrowheads="1"/>
          </p:cNvSpPr>
          <p:nvPr/>
        </p:nvSpPr>
        <p:spPr bwMode="auto">
          <a:xfrm>
            <a:off x="501650" y="1171575"/>
            <a:ext cx="8174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Moreover, function application is assumed to have </a:t>
            </a:r>
            <a:r>
              <a:rPr lang="en-US" u="sng"/>
              <a:t>higher priority</a:t>
            </a:r>
            <a:r>
              <a:rPr lang="en-US"/>
              <a:t> than all other operators.</a:t>
            </a:r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1641475" y="3235325"/>
            <a:ext cx="1473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+ b</a:t>
            </a:r>
          </a:p>
        </p:txBody>
      </p:sp>
      <p:sp>
        <p:nvSpPr>
          <p:cNvPr id="39940" name="AutoShape 9"/>
          <p:cNvSpPr>
            <a:spLocks noChangeArrowheads="1"/>
          </p:cNvSpPr>
          <p:nvPr/>
        </p:nvSpPr>
        <p:spPr bwMode="auto">
          <a:xfrm>
            <a:off x="850900" y="4994275"/>
            <a:ext cx="6915150" cy="566738"/>
          </a:xfrm>
          <a:prstGeom prst="wedgeRoundRectCallout">
            <a:avLst>
              <a:gd name="adj1" fmla="val -27389"/>
              <a:gd name="adj2" fmla="val -1973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(f a) + b, rather than f (a + b).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Examples</a:t>
            </a:r>
          </a:p>
        </p:txBody>
      </p:sp>
      <p:sp>
        <p:nvSpPr>
          <p:cNvPr id="2662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7B17E5F6-BE28-1B4E-918F-9D8F6140EC29}" type="slidenum">
              <a:rPr lang="en-US" sz="1400"/>
              <a:pPr>
                <a:defRPr/>
              </a:pPr>
              <a:t>18</a:t>
            </a:fld>
            <a:endParaRPr lang="en-US" sz="1400"/>
          </a:p>
        </p:txBody>
      </p:sp>
      <p:grpSp>
        <p:nvGrpSpPr>
          <p:cNvPr id="40963" name="Group 46"/>
          <p:cNvGrpSpPr>
            <a:grpSpLocks/>
          </p:cNvGrpSpPr>
          <p:nvPr/>
        </p:nvGrpSpPr>
        <p:grpSpPr bwMode="auto">
          <a:xfrm>
            <a:off x="1882775" y="1550988"/>
            <a:ext cx="5056188" cy="4595812"/>
            <a:chOff x="1240" y="938"/>
            <a:chExt cx="3185" cy="2895"/>
          </a:xfrm>
        </p:grpSpPr>
        <p:sp>
          <p:nvSpPr>
            <p:cNvPr id="40964" name="Text Box 5"/>
            <p:cNvSpPr txBox="1">
              <a:spLocks noChangeArrowheads="1"/>
            </p:cNvSpPr>
            <p:nvPr/>
          </p:nvSpPr>
          <p:spPr bwMode="auto">
            <a:xfrm>
              <a:off x="1240" y="938"/>
              <a:ext cx="1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Mathematics</a:t>
              </a:r>
            </a:p>
          </p:txBody>
        </p:sp>
        <p:sp>
          <p:nvSpPr>
            <p:cNvPr id="40965" name="Text Box 6"/>
            <p:cNvSpPr txBox="1">
              <a:spLocks noChangeArrowheads="1"/>
            </p:cNvSpPr>
            <p:nvPr/>
          </p:nvSpPr>
          <p:spPr bwMode="auto">
            <a:xfrm>
              <a:off x="3205" y="939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Haskell</a:t>
              </a:r>
              <a:endParaRPr lang="en-US"/>
            </a:p>
          </p:txBody>
        </p:sp>
        <p:sp>
          <p:nvSpPr>
            <p:cNvPr id="40966" name="Text Box 7"/>
            <p:cNvSpPr txBox="1">
              <a:spLocks noChangeArrowheads="1"/>
            </p:cNvSpPr>
            <p:nvPr/>
          </p:nvSpPr>
          <p:spPr bwMode="auto">
            <a:xfrm>
              <a:off x="1291" y="150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</a:t>
              </a:r>
            </a:p>
          </p:txBody>
        </p:sp>
        <p:sp>
          <p:nvSpPr>
            <p:cNvPr id="40967" name="Text Box 8"/>
            <p:cNvSpPr txBox="1">
              <a:spLocks noChangeArrowheads="1"/>
            </p:cNvSpPr>
            <p:nvPr/>
          </p:nvSpPr>
          <p:spPr bwMode="auto">
            <a:xfrm>
              <a:off x="1291" y="2017"/>
              <a:ext cx="8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f(x,y)</a:t>
              </a:r>
            </a:p>
          </p:txBody>
        </p:sp>
        <p:sp>
          <p:nvSpPr>
            <p:cNvPr id="40968" name="Text Box 9"/>
            <p:cNvSpPr txBox="1">
              <a:spLocks noChangeArrowheads="1"/>
            </p:cNvSpPr>
            <p:nvPr/>
          </p:nvSpPr>
          <p:spPr bwMode="auto">
            <a:xfrm>
              <a:off x="1291" y="2528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f(g(x))</a:t>
              </a:r>
            </a:p>
          </p:txBody>
        </p:sp>
        <p:sp>
          <p:nvSpPr>
            <p:cNvPr id="40969" name="Text Box 10"/>
            <p:cNvSpPr txBox="1">
              <a:spLocks noChangeArrowheads="1"/>
            </p:cNvSpPr>
            <p:nvPr/>
          </p:nvSpPr>
          <p:spPr bwMode="auto">
            <a:xfrm>
              <a:off x="1291" y="3039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f(x,g(y))</a:t>
              </a:r>
            </a:p>
          </p:txBody>
        </p:sp>
        <p:sp>
          <p:nvSpPr>
            <p:cNvPr id="40970" name="Text Box 11"/>
            <p:cNvSpPr txBox="1">
              <a:spLocks noChangeArrowheads="1"/>
            </p:cNvSpPr>
            <p:nvPr/>
          </p:nvSpPr>
          <p:spPr bwMode="auto">
            <a:xfrm>
              <a:off x="1292" y="3542"/>
              <a:ext cx="10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f(x)g(y)</a:t>
              </a:r>
            </a:p>
          </p:txBody>
        </p:sp>
        <p:sp>
          <p:nvSpPr>
            <p:cNvPr id="40971" name="Text Box 18"/>
            <p:cNvSpPr txBox="1">
              <a:spLocks noChangeArrowheads="1"/>
            </p:cNvSpPr>
            <p:nvPr/>
          </p:nvSpPr>
          <p:spPr bwMode="auto">
            <a:xfrm>
              <a:off x="3264" y="1503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</a:t>
              </a:r>
            </a:p>
          </p:txBody>
        </p:sp>
        <p:sp>
          <p:nvSpPr>
            <p:cNvPr id="40972" name="Text Box 19"/>
            <p:cNvSpPr txBox="1">
              <a:spLocks noChangeArrowheads="1"/>
            </p:cNvSpPr>
            <p:nvPr/>
          </p:nvSpPr>
          <p:spPr bwMode="auto">
            <a:xfrm>
              <a:off x="3264" y="2013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y</a:t>
              </a:r>
            </a:p>
          </p:txBody>
        </p:sp>
        <p:sp>
          <p:nvSpPr>
            <p:cNvPr id="40973" name="Text Box 20"/>
            <p:cNvSpPr txBox="1">
              <a:spLocks noChangeArrowheads="1"/>
            </p:cNvSpPr>
            <p:nvPr/>
          </p:nvSpPr>
          <p:spPr bwMode="auto">
            <a:xfrm>
              <a:off x="3264" y="2524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(g x)</a:t>
              </a:r>
            </a:p>
          </p:txBody>
        </p:sp>
        <p:sp>
          <p:nvSpPr>
            <p:cNvPr id="40974" name="Text Box 21"/>
            <p:cNvSpPr txBox="1">
              <a:spLocks noChangeArrowheads="1"/>
            </p:cNvSpPr>
            <p:nvPr/>
          </p:nvSpPr>
          <p:spPr bwMode="auto">
            <a:xfrm>
              <a:off x="3264" y="3034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(g y)</a:t>
              </a:r>
            </a:p>
          </p:txBody>
        </p:sp>
        <p:sp>
          <p:nvSpPr>
            <p:cNvPr id="40975" name="Text Box 22"/>
            <p:cNvSpPr txBox="1">
              <a:spLocks noChangeArrowheads="1"/>
            </p:cNvSpPr>
            <p:nvPr/>
          </p:nvSpPr>
          <p:spPr bwMode="auto">
            <a:xfrm>
              <a:off x="3265" y="3545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* g 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05788" cy="685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Black" charset="0"/>
                <a:ea typeface="ＭＳ Ｐゴシック" charset="0"/>
              </a:rPr>
              <a:t>What is a Functional Language?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3305175"/>
            <a:ext cx="8178800" cy="30226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Functional programming is </a:t>
            </a:r>
            <a:r>
              <a:rPr lang="en-US" u="sng">
                <a:latin typeface="Tahoma" charset="0"/>
                <a:ea typeface="ＭＳ Ｐゴシック" charset="0"/>
              </a:rPr>
              <a:t>style</a:t>
            </a:r>
            <a:r>
              <a:rPr lang="en-US">
                <a:latin typeface="Tahoma" charset="0"/>
                <a:ea typeface="ＭＳ Ｐゴシック" charset="0"/>
              </a:rPr>
              <a:t> of programming in which the basic method of computation is the application of functions to arguments;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A functional language is one that </a:t>
            </a:r>
            <a:r>
              <a:rPr lang="en-US" u="sng">
                <a:latin typeface="Tahoma" charset="0"/>
                <a:ea typeface="ＭＳ Ｐゴシック" charset="0"/>
              </a:rPr>
              <a:t>supports</a:t>
            </a:r>
            <a:r>
              <a:rPr lang="en-US">
                <a:latin typeface="Tahoma" charset="0"/>
                <a:ea typeface="ＭＳ Ｐゴシック" charset="0"/>
              </a:rPr>
              <a:t> and </a:t>
            </a:r>
            <a:r>
              <a:rPr lang="en-US" u="sng">
                <a:latin typeface="Tahoma" charset="0"/>
                <a:ea typeface="ＭＳ Ｐゴシック" charset="0"/>
              </a:rPr>
              <a:t>encourages</a:t>
            </a:r>
            <a:r>
              <a:rPr lang="en-US">
                <a:latin typeface="Tahoma" charset="0"/>
                <a:ea typeface="ＭＳ Ｐゴシック" charset="0"/>
              </a:rPr>
              <a:t> the functional style.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9CFD5-C2BA-CA4B-848F-9120FDA4BB7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2438" y="1716088"/>
            <a:ext cx="80311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Opinions differ, and it is difficult to give a precise definition, but generally speaking: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214582" y="-135206"/>
            <a:ext cx="7886700" cy="1325563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63415-C79D-774D-B0C9-A147192BE4F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0560" y="861235"/>
            <a:ext cx="8194675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All computation in Haskell is done via evaluation of expressions to get </a:t>
            </a:r>
            <a:r>
              <a:rPr lang="en-US" sz="2400" dirty="0" smtClean="0"/>
              <a:t>values. Every </a:t>
            </a:r>
            <a:r>
              <a:rPr lang="en-US" sz="2400" dirty="0"/>
              <a:t>value has an associated type, and is a first class object.  </a:t>
            </a:r>
          </a:p>
          <a:p>
            <a:pPr>
              <a:defRPr/>
            </a:pPr>
            <a:r>
              <a:rPr lang="en-US" sz="2400" dirty="0" smtClean="0"/>
              <a:t>Examples</a:t>
            </a:r>
            <a:r>
              <a:rPr lang="en-US" sz="2400" dirty="0"/>
              <a:t>: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 smtClean="0"/>
              <a:t>Integer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 err="1" smtClean="0"/>
              <a:t>Int</a:t>
            </a:r>
            <a:endParaRPr lang="en-US" sz="2400" dirty="0" smtClean="0"/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 smtClean="0"/>
              <a:t>Float</a:t>
            </a:r>
            <a:endParaRPr lang="en-US" sz="2400" dirty="0"/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/>
              <a:t>Char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/>
              <a:t>Integer-&gt;Integer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/>
              <a:t>[a] -&gt; Integer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19178" y="5695579"/>
            <a:ext cx="8548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 evaluating an expression e would produce a value of type t, then e </a:t>
            </a:r>
            <a:r>
              <a:rPr lang="en-US" sz="2000" u="sng" dirty="0"/>
              <a:t>has type</a:t>
            </a:r>
            <a:r>
              <a:rPr lang="en-US" sz="2000" dirty="0"/>
              <a:t> t, written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0028" y="5007004"/>
            <a:ext cx="742511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</a:rPr>
              <a:t>e ::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1D70D0FE-16B6-7E42-9947-2B50CDF33AF0}" type="slidenum">
              <a:rPr lang="en-US" sz="1400"/>
              <a:pPr>
                <a:defRPr/>
              </a:pPr>
              <a:t>20</a:t>
            </a:fld>
            <a:endParaRPr lang="en-US" sz="140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47675" y="596900"/>
            <a:ext cx="8178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sz="2400" dirty="0"/>
              <a:t>All type errors are found at compile time, which makes programs </a:t>
            </a:r>
            <a:r>
              <a:rPr kumimoji="1" lang="en-US" sz="2400" u="sng" dirty="0"/>
              <a:t>safer and faster</a:t>
            </a:r>
            <a:r>
              <a:rPr kumimoji="1" lang="en-US" sz="2400" dirty="0"/>
              <a:t> by removing the need for type checks at run time.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/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sz="2400" dirty="0"/>
              <a:t>In </a:t>
            </a:r>
            <a:r>
              <a:rPr kumimoji="1" lang="en-US" sz="2400" dirty="0" err="1"/>
              <a:t>GHCi</a:t>
            </a:r>
            <a:r>
              <a:rPr kumimoji="1" lang="en-US" sz="2400" dirty="0"/>
              <a:t>, the </a:t>
            </a:r>
            <a:r>
              <a:rPr kumimoji="1" lang="en-US" sz="2400" u="sng" dirty="0"/>
              <a:t>:type</a:t>
            </a:r>
            <a:r>
              <a:rPr kumimoji="1" lang="en-US" sz="2400" dirty="0"/>
              <a:t> command calculates the type of an expression, without evaluating it: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536394" y="3270326"/>
            <a:ext cx="2236253" cy="32685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</a:rPr>
              <a:t>&gt; not False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</a:rPr>
              <a:t>True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</a:rPr>
              <a:t>&gt; :type not False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</a:rPr>
              <a:t>not False :: </a:t>
            </a:r>
            <a:r>
              <a:rPr lang="en-US" sz="2400" dirty="0" err="1" smtClean="0">
                <a:latin typeface="+mn-lt"/>
              </a:rPr>
              <a:t>Bool</a:t>
            </a:r>
            <a:endParaRPr lang="en-US" sz="2400" dirty="0" smtClean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&gt; </a:t>
            </a:r>
            <a:r>
              <a:rPr lang="en-US" sz="2400" dirty="0">
                <a:latin typeface="+mn-lt"/>
              </a:rPr>
              <a:t>:t head</a:t>
            </a:r>
          </a:p>
          <a:p>
            <a:r>
              <a:rPr lang="en-US" sz="2400" dirty="0">
                <a:latin typeface="+mn-lt"/>
              </a:rPr>
              <a:t>head :: [a] -&gt;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1232" y="36513"/>
            <a:ext cx="7886700" cy="1325563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My First Script</a:t>
            </a:r>
          </a:p>
        </p:txBody>
      </p:sp>
      <p:sp>
        <p:nvSpPr>
          <p:cNvPr id="28674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5FC463EA-B282-4249-BC15-7B32D3F7B699}" type="slidenum">
              <a:rPr lang="en-US" sz="1400"/>
              <a:pPr>
                <a:defRPr/>
              </a:pPr>
              <a:t>21</a:t>
            </a:fld>
            <a:endParaRPr lang="en-US" sz="1400"/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2972458" y="2989631"/>
            <a:ext cx="3477234" cy="163121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=&gt; a -&gt; a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    = x + x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intDouble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:: Int -&gt; Int</a:t>
            </a:r>
          </a:p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intDouble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x = x + x </a:t>
            </a:r>
          </a:p>
        </p:txBody>
      </p:sp>
      <p:sp>
        <p:nvSpPr>
          <p:cNvPr id="45060" name="Text Box 13"/>
          <p:cNvSpPr txBox="1">
            <a:spLocks noChangeArrowheads="1"/>
          </p:cNvSpPr>
          <p:nvPr/>
        </p:nvSpPr>
        <p:spPr bwMode="auto">
          <a:xfrm>
            <a:off x="168290" y="951380"/>
            <a:ext cx="80692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/>
              <a:t>When developing a Haskell script, it is useful to keep two windows open, one running an editor for the script, and the other running </a:t>
            </a:r>
            <a:r>
              <a:rPr lang="en-US" sz="2000" dirty="0" err="1"/>
              <a:t>GHCi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Start an editor, type in the following two function definitions, and save the script as </a:t>
            </a:r>
            <a:r>
              <a:rPr lang="en-US" sz="2000" u="sng" dirty="0" err="1"/>
              <a:t>test.hs</a:t>
            </a:r>
            <a:r>
              <a:rPr lang="en-US" sz="2000" dirty="0"/>
              <a:t>:</a:t>
            </a:r>
          </a:p>
        </p:txBody>
      </p:sp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1421621" y="7582228"/>
            <a:ext cx="278130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% ghci test.hs</a:t>
            </a: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227012" y="5351462"/>
            <a:ext cx="82883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/>
              <a:t>Leaving the editor open, in another window start up </a:t>
            </a:r>
            <a:r>
              <a:rPr lang="en-US" sz="2000" dirty="0" err="1"/>
              <a:t>GHCi</a:t>
            </a:r>
            <a:r>
              <a:rPr lang="en-US" sz="2000" dirty="0"/>
              <a:t> with the new script:</a:t>
            </a:r>
            <a:endParaRPr lang="en-US" dirty="0"/>
          </a:p>
        </p:txBody>
      </p:sp>
      <p:sp>
        <p:nvSpPr>
          <p:cNvPr id="8" name="Rectangle 1027"/>
          <p:cNvSpPr>
            <a:spLocks noChangeArrowheads="1"/>
          </p:cNvSpPr>
          <p:nvPr/>
        </p:nvSpPr>
        <p:spPr bwMode="auto">
          <a:xfrm>
            <a:off x="2972458" y="6125518"/>
            <a:ext cx="1880258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+mn-lt"/>
              </a:rPr>
              <a:t>% </a:t>
            </a:r>
            <a:r>
              <a:rPr lang="en-US" sz="2400" dirty="0" err="1">
                <a:latin typeface="+mn-lt"/>
              </a:rPr>
              <a:t>ghci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test.hs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Useful </a:t>
            </a:r>
            <a:r>
              <a:rPr lang="en-US" altLang="en-US" dirty="0" err="1" smtClean="0">
                <a:latin typeface="+mn-lt"/>
              </a:rPr>
              <a:t>GHCi</a:t>
            </a:r>
            <a:r>
              <a:rPr lang="en-US" altLang="en-US" dirty="0" smtClean="0">
                <a:latin typeface="+mn-lt"/>
              </a:rPr>
              <a:t> Commands</a:t>
            </a:r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692669B-8751-4F66-B359-2A15BBC8455A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446213" y="1730375"/>
            <a:ext cx="62515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u="sng" dirty="0"/>
              <a:t>Command</a:t>
            </a:r>
            <a:r>
              <a:rPr lang="en-US" altLang="en-US" dirty="0"/>
              <a:t>		</a:t>
            </a:r>
            <a:r>
              <a:rPr lang="en-US" altLang="en-US" u="sng" dirty="0"/>
              <a:t>Meaning</a:t>
            </a:r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:load </a:t>
            </a:r>
            <a:r>
              <a:rPr lang="en-US" altLang="en-US" i="1" dirty="0"/>
              <a:t>name</a:t>
            </a:r>
            <a:r>
              <a:rPr lang="en-US" altLang="en-US" dirty="0"/>
              <a:t>		load script </a:t>
            </a:r>
            <a:r>
              <a:rPr lang="en-US" altLang="en-US" i="1" dirty="0"/>
              <a:t>name</a:t>
            </a: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:reload		reload current script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:edit </a:t>
            </a:r>
            <a:r>
              <a:rPr lang="en-US" altLang="en-US" i="1" dirty="0"/>
              <a:t>name</a:t>
            </a:r>
            <a:r>
              <a:rPr lang="en-US" altLang="en-US" dirty="0"/>
              <a:t>		edit script </a:t>
            </a:r>
            <a:r>
              <a:rPr lang="en-US" altLang="en-US" i="1" dirty="0"/>
              <a:t>name</a:t>
            </a: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:edit			edit current script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:type </a:t>
            </a:r>
            <a:r>
              <a:rPr lang="en-US" altLang="en-US" i="1" dirty="0"/>
              <a:t>expr</a:t>
            </a:r>
            <a:r>
              <a:rPr lang="en-US" altLang="en-US" dirty="0"/>
              <a:t>		show type of </a:t>
            </a:r>
            <a:r>
              <a:rPr lang="en-US" altLang="en-US" i="1" dirty="0"/>
              <a:t>expr</a:t>
            </a: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:?			show all commands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:quit			quit </a:t>
            </a:r>
            <a:r>
              <a:rPr lang="en-US" altLang="en-US" dirty="0" err="1"/>
              <a:t>GHCi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19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1CE94D3A-FB19-1843-B6B3-0B5B67A63C0C}" type="slidenum">
              <a:rPr lang="en-US" sz="1400"/>
              <a:pPr>
                <a:defRPr/>
              </a:pPr>
              <a:t>23</a:t>
            </a:fld>
            <a:endParaRPr lang="en-US" sz="140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54113" y="1890713"/>
            <a:ext cx="7231062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 err="1">
                <a:latin typeface="Lucida Sans Typewriter" charset="0"/>
              </a:rPr>
              <a:t>myFactorial</a:t>
            </a:r>
            <a:r>
              <a:rPr lang="en-US" sz="2400" dirty="0">
                <a:latin typeface="Lucida Sans Typewriter" charset="0"/>
              </a:rPr>
              <a:t> n = product [1..n]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 err="1">
                <a:latin typeface="Lucida Sans Typewriter" charset="0"/>
              </a:rPr>
              <a:t>myAverage</a:t>
            </a:r>
            <a:r>
              <a:rPr lang="en-US" sz="2400" dirty="0">
                <a:latin typeface="Lucida Sans Typewriter" charset="0"/>
              </a:rPr>
              <a:t> ns  = sum ns `div` length ns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GHCi open, return to the editor, add the following two definitions, and resave:</a:t>
            </a: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715963" y="4306888"/>
            <a:ext cx="7561262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sz="2400" dirty="0"/>
              <a:t>div is enclosed in </a:t>
            </a:r>
            <a:r>
              <a:rPr kumimoji="1" lang="en-US" sz="2400" u="sng" dirty="0"/>
              <a:t>back</a:t>
            </a:r>
            <a:r>
              <a:rPr kumimoji="1" lang="en-US" sz="2400" dirty="0"/>
              <a:t> quotes, not forward;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sz="2400" dirty="0"/>
              <a:t>x `f` y is just </a:t>
            </a:r>
            <a:r>
              <a:rPr kumimoji="1" lang="en-US" sz="2400" u="sng" dirty="0" smtClean="0"/>
              <a:t>syntactic </a:t>
            </a:r>
            <a:r>
              <a:rPr kumimoji="1" lang="en-US" sz="2400" dirty="0" smtClean="0"/>
              <a:t>for </a:t>
            </a:r>
            <a:r>
              <a:rPr kumimoji="1" lang="en-US" sz="2400" dirty="0"/>
              <a:t>f x y.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sz="2400" dirty="0"/>
              <a:t>So this is just saying </a:t>
            </a:r>
            <a:r>
              <a:rPr kumimoji="1" lang="en-US" sz="2400" dirty="0" smtClean="0"/>
              <a:t>div </a:t>
            </a:r>
            <a:r>
              <a:rPr kumimoji="1" lang="en-US" sz="2400" dirty="0"/>
              <a:t>(sum ns) (length ns)</a:t>
            </a:r>
          </a:p>
        </p:txBody>
      </p:sp>
      <p:sp>
        <p:nvSpPr>
          <p:cNvPr id="47109" name="Text Box 9"/>
          <p:cNvSpPr txBox="1">
            <a:spLocks noChangeArrowheads="1"/>
          </p:cNvSpPr>
          <p:nvPr/>
        </p:nvSpPr>
        <p:spPr bwMode="auto">
          <a:xfrm>
            <a:off x="427038" y="36099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30B53A0C-028F-F642-9B9F-5299276680BE}" type="slidenum">
              <a:rPr lang="en-US" sz="1400"/>
              <a:pPr>
                <a:defRPr/>
              </a:pPr>
              <a:t>24</a:t>
            </a:fld>
            <a:endParaRPr lang="en-US" sz="140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339850" y="2451607"/>
            <a:ext cx="2791790" cy="304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+mn-lt"/>
                <a:cs typeface="Arial" panose="020B0604020202020204" pitchFamily="34" charset="0"/>
              </a:rPr>
              <a:t>&gt; :reload</a:t>
            </a:r>
          </a:p>
          <a:p>
            <a:r>
              <a:rPr lang="en-US" sz="2400" dirty="0">
                <a:latin typeface="+mn-lt"/>
                <a:cs typeface="Arial" panose="020B0604020202020204" pitchFamily="34" charset="0"/>
              </a:rPr>
              <a:t>Reading file "</a:t>
            </a:r>
            <a:r>
              <a:rPr lang="en-US" sz="2400" dirty="0" err="1">
                <a:latin typeface="+mn-lt"/>
                <a:cs typeface="Arial" panose="020B0604020202020204" pitchFamily="34" charset="0"/>
              </a:rPr>
              <a:t>test.hs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"</a:t>
            </a:r>
          </a:p>
          <a:p>
            <a:endParaRPr lang="en-US" sz="2400" dirty="0">
              <a:latin typeface="+mn-lt"/>
              <a:cs typeface="Arial" panose="020B0604020202020204" pitchFamily="34" charset="0"/>
            </a:endParaRPr>
          </a:p>
          <a:p>
            <a:r>
              <a:rPr lang="en-US" sz="2400" dirty="0">
                <a:latin typeface="+mn-lt"/>
                <a:cs typeface="Arial" panose="020B0604020202020204" pitchFamily="34" charset="0"/>
              </a:rPr>
              <a:t>&gt; factorial 10</a:t>
            </a:r>
          </a:p>
          <a:p>
            <a:r>
              <a:rPr lang="en-US" sz="2400" dirty="0">
                <a:latin typeface="+mn-lt"/>
                <a:cs typeface="Arial" panose="020B0604020202020204" pitchFamily="34" charset="0"/>
              </a:rPr>
              <a:t>3628800</a:t>
            </a:r>
          </a:p>
          <a:p>
            <a:endParaRPr lang="en-US" sz="2400" dirty="0">
              <a:latin typeface="+mn-lt"/>
              <a:cs typeface="Arial" panose="020B0604020202020204" pitchFamily="34" charset="0"/>
            </a:endParaRPr>
          </a:p>
          <a:p>
            <a:r>
              <a:rPr lang="en-US" sz="2400" dirty="0">
                <a:latin typeface="+mn-lt"/>
                <a:cs typeface="Arial" panose="020B0604020202020204" pitchFamily="34" charset="0"/>
              </a:rPr>
              <a:t>&gt; average [1,2,3,4,5]</a:t>
            </a:r>
          </a:p>
          <a:p>
            <a:r>
              <a:rPr lang="en-US" sz="2400" dirty="0">
                <a:latin typeface="+mn-lt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65125" y="425450"/>
            <a:ext cx="82883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GHCi does not automatically detect that the script has been changed, so a </a:t>
            </a:r>
            <a:r>
              <a:rPr lang="en-US" u="sng"/>
              <a:t>reload</a:t>
            </a:r>
            <a:r>
              <a:rPr lang="en-US"/>
              <a:t> command must be executed before the new definitions can be used: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8B5E17D3-B1EE-7C44-9672-DC96901DBAA1}" type="slidenum">
              <a:rPr lang="en-US" sz="1400"/>
              <a:pPr>
                <a:defRPr/>
              </a:pPr>
              <a:t>25</a:t>
            </a:fld>
            <a:endParaRPr lang="en-US" sz="140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420813" y="2128838"/>
            <a:ext cx="4819650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head          :: [a] -&gt; a</a:t>
            </a:r>
          </a:p>
          <a:p>
            <a:r>
              <a:rPr lang="en-US" sz="2400">
                <a:latin typeface="Lucida Sans Typewriter" charset="0"/>
              </a:rPr>
              <a:t>head (x:xs)   = x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65125" y="635000"/>
            <a:ext cx="82883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Functions are often done using pattern matching, as well as a declaration of type (more later):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290513" y="3824288"/>
            <a:ext cx="82883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Now you try one…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Exercise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E2B90EFE-951D-1841-88E9-6B57D106F8C2}" type="slidenum">
              <a:rPr lang="en-US" sz="1400"/>
              <a:pPr>
                <a:defRPr/>
              </a:pPr>
              <a:t>26</a:t>
            </a:fld>
            <a:endParaRPr lang="en-US" sz="1400"/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1228307" y="2313490"/>
            <a:ext cx="5934075" cy="1409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err="1">
                <a:latin typeface="Lucida Sans Typewriter" charset="0"/>
              </a:rPr>
              <a:t>myLength</a:t>
            </a:r>
            <a:r>
              <a:rPr lang="en-US" sz="2400" dirty="0">
                <a:latin typeface="Lucida Sans Typewriter" charset="0"/>
              </a:rPr>
              <a:t>          :: [a] -&gt; </a:t>
            </a:r>
            <a:r>
              <a:rPr lang="en-US" sz="2400" dirty="0" err="1">
                <a:latin typeface="Lucida Sans Typewriter" charset="0"/>
              </a:rPr>
              <a:t>Int</a:t>
            </a:r>
            <a:endParaRPr lang="en-US" sz="2400" dirty="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Lucida Sans Typewriter" charset="0"/>
              </a:rPr>
              <a:t>myLength</a:t>
            </a:r>
            <a:r>
              <a:rPr lang="en-US" sz="2400" dirty="0">
                <a:latin typeface="Lucida Sans Typewriter" charset="0"/>
              </a:rPr>
              <a:t> []       = 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Lucida Sans Typewriter" charset="0"/>
              </a:rPr>
              <a:t>myLength</a:t>
            </a:r>
            <a:r>
              <a:rPr lang="en-US" sz="2400" dirty="0">
                <a:latin typeface="Lucida Sans Typewriter" charset="0"/>
              </a:rPr>
              <a:t> (</a:t>
            </a:r>
            <a:r>
              <a:rPr lang="en-US" sz="2400" dirty="0" err="1">
                <a:latin typeface="Lucida Sans Typewriter" charset="0"/>
              </a:rPr>
              <a:t>x:xs</a:t>
            </a:r>
            <a:r>
              <a:rPr lang="en-US" sz="2400" dirty="0">
                <a:latin typeface="Lucida Sans Typewriter" charset="0"/>
              </a:rPr>
              <a:t>)   =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949409" y="1184860"/>
            <a:ext cx="7264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Write a program to find the number of elements in a list.  Here’s how to start:</a:t>
            </a: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747326" y="4295054"/>
            <a:ext cx="7264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How do you test this to be sure it works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Naming Requirements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F07B233-16BF-4803-A4D3-32CD1C364060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568450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latin typeface="Lucida Sans Typewriter" panose="020B0509030504030204" pitchFamily="49" charset="0"/>
              </a:rPr>
              <a:t>myFun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563938" y="3113088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latin typeface="Lucida Sans Typewriter" panose="020B0509030504030204" pitchFamily="49" charset="0"/>
              </a:rPr>
              <a:t>fun1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375275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latin typeface="Lucida Sans Typewriter" panose="020B0509030504030204" pitchFamily="49" charset="0"/>
              </a:rPr>
              <a:t>arg_2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372350" y="3113088"/>
            <a:ext cx="552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latin typeface="Lucida Sans Typewriter" panose="020B0509030504030204" pitchFamily="49" charset="0"/>
              </a:rPr>
              <a:t>x</a:t>
            </a:r>
            <a:r>
              <a:rPr lang="ja-JP" altLang="en-US" sz="2400">
                <a:latin typeface="Lucida Sans Typewriter" panose="020B0509030504030204" pitchFamily="49" charset="0"/>
              </a:rPr>
              <a:t>’</a:t>
            </a:r>
            <a:endParaRPr lang="en-US" altLang="en-US" sz="2400">
              <a:latin typeface="Lucida Sans Typewriter" panose="020B0509030504030204" pitchFamily="49" charset="0"/>
            </a:endParaRP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482600" y="4183812"/>
            <a:ext cx="8178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altLang="en-US" sz="2000" dirty="0"/>
              <a:t>By convention, list arguments usually have an </a:t>
            </a:r>
            <a:r>
              <a:rPr kumimoji="1" lang="en-US" altLang="en-US" sz="2000" u="sng" dirty="0"/>
              <a:t>s</a:t>
            </a:r>
            <a:r>
              <a:rPr kumimoji="1" lang="en-US" altLang="en-US" sz="2000" dirty="0"/>
              <a:t> suffix on their name.  For example:</a:t>
            </a:r>
          </a:p>
        </p:txBody>
      </p:sp>
      <p:grpSp>
        <p:nvGrpSpPr>
          <p:cNvPr id="20489" name="Group 15"/>
          <p:cNvGrpSpPr>
            <a:grpSpLocks/>
          </p:cNvGrpSpPr>
          <p:nvPr/>
        </p:nvGrpSpPr>
        <p:grpSpPr bwMode="auto">
          <a:xfrm>
            <a:off x="1660525" y="5653088"/>
            <a:ext cx="3667125" cy="457200"/>
            <a:chOff x="1053" y="3265"/>
            <a:chExt cx="2310" cy="288"/>
          </a:xfrm>
        </p:grpSpPr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1053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0"/>
                </a:rPr>
                <a:t>xs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1976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0"/>
                </a:rPr>
                <a:t>ns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899" y="3265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0"/>
                </a:rPr>
                <a:t>nss</a:t>
              </a:r>
            </a:p>
          </p:txBody>
        </p:sp>
      </p:grp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98527" y="1690689"/>
            <a:ext cx="8178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Tahoma" panose="020B0604030504040204" pitchFamily="34" charset="0"/>
                <a:cs typeface="Tahoma" panose="020B0604030504040204" pitchFamily="34" charset="0"/>
              </a:rPr>
              <a:t>Function and argument names must begin with a lower-case letter. </a:t>
            </a:r>
            <a:r>
              <a:rPr kumimoji="1" lang="en-US" altLang="en-US" sz="2000" dirty="0" smtClean="0"/>
              <a:t>For </a:t>
            </a:r>
            <a:r>
              <a:rPr kumimoji="1" lang="en-US" altLang="en-US" sz="20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4534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Layout Rule</a:t>
            </a:r>
          </a:p>
        </p:txBody>
      </p:sp>
      <p:sp>
        <p:nvSpPr>
          <p:cNvPr id="33794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DF4A73-D0C8-4937-A77C-DA4CA1C6605A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63550" y="1544638"/>
            <a:ext cx="8256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In a sequence of definitions, each definition must begin in precisely the same column:</a:t>
            </a:r>
          </a:p>
        </p:txBody>
      </p:sp>
      <p:grpSp>
        <p:nvGrpSpPr>
          <p:cNvPr id="21508" name="Group 29"/>
          <p:cNvGrpSpPr>
            <a:grpSpLocks/>
          </p:cNvGrpSpPr>
          <p:nvPr/>
        </p:nvGrpSpPr>
        <p:grpSpPr bwMode="auto">
          <a:xfrm>
            <a:off x="1420813" y="3005138"/>
            <a:ext cx="6059487" cy="3000375"/>
            <a:chOff x="895" y="1893"/>
            <a:chExt cx="3817" cy="1890"/>
          </a:xfrm>
        </p:grpSpPr>
        <p:grpSp>
          <p:nvGrpSpPr>
            <p:cNvPr id="21509" name="Group 27"/>
            <p:cNvGrpSpPr>
              <a:grpSpLocks/>
            </p:cNvGrpSpPr>
            <p:nvPr/>
          </p:nvGrpSpPr>
          <p:grpSpPr bwMode="auto">
            <a:xfrm>
              <a:off x="895" y="1893"/>
              <a:ext cx="3817" cy="1208"/>
              <a:chOff x="895" y="1893"/>
              <a:chExt cx="3817" cy="1208"/>
            </a:xfrm>
          </p:grpSpPr>
          <p:sp>
            <p:nvSpPr>
              <p:cNvPr id="21520" name="Text Box 4"/>
              <p:cNvSpPr txBox="1">
                <a:spLocks noChangeArrowheads="1"/>
              </p:cNvSpPr>
              <p:nvPr/>
            </p:nvSpPr>
            <p:spPr bwMode="auto">
              <a:xfrm>
                <a:off x="895" y="1893"/>
                <a:ext cx="812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 Typewriter" panose="020B0509030504030204" pitchFamily="49" charset="0"/>
                  </a:rPr>
                  <a:t>a = 10</a:t>
                </a:r>
              </a:p>
              <a:p>
                <a:endParaRPr lang="en-US" altLang="en-US" sz="2400">
                  <a:latin typeface="Lucida Sans Typewriter" panose="020B0509030504030204" pitchFamily="49" charset="0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0"/>
                  </a:rPr>
                  <a:t>b = 20</a:t>
                </a:r>
              </a:p>
              <a:p>
                <a:endParaRPr lang="en-US" altLang="en-US" sz="2400">
                  <a:latin typeface="Lucida Sans Typewriter" panose="020B0509030504030204" pitchFamily="49" charset="0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0"/>
                  </a:rPr>
                  <a:t>c = 30</a:t>
                </a:r>
              </a:p>
            </p:txBody>
          </p:sp>
          <p:sp>
            <p:nvSpPr>
              <p:cNvPr id="21521" name="Text Box 5"/>
              <p:cNvSpPr txBox="1">
                <a:spLocks noChangeArrowheads="1"/>
              </p:cNvSpPr>
              <p:nvPr/>
            </p:nvSpPr>
            <p:spPr bwMode="auto">
              <a:xfrm>
                <a:off x="2281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 Typewriter" panose="020B0509030504030204" pitchFamily="49" charset="0"/>
                  </a:rPr>
                  <a:t>a = 10</a:t>
                </a:r>
              </a:p>
              <a:p>
                <a:endParaRPr lang="en-US" altLang="en-US" sz="2400">
                  <a:latin typeface="Lucida Sans Typewriter" panose="020B0509030504030204" pitchFamily="49" charset="0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0"/>
                  </a:rPr>
                  <a:t> b = 20</a:t>
                </a:r>
              </a:p>
              <a:p>
                <a:endParaRPr lang="en-US" altLang="en-US" sz="2400">
                  <a:latin typeface="Lucida Sans Typewriter" panose="020B0509030504030204" pitchFamily="49" charset="0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0"/>
                  </a:rPr>
                  <a:t>c = 30</a:t>
                </a:r>
              </a:p>
            </p:txBody>
          </p:sp>
          <p:sp>
            <p:nvSpPr>
              <p:cNvPr id="21522" name="Text Box 6"/>
              <p:cNvSpPr txBox="1">
                <a:spLocks noChangeArrowheads="1"/>
              </p:cNvSpPr>
              <p:nvPr/>
            </p:nvSpPr>
            <p:spPr bwMode="auto">
              <a:xfrm>
                <a:off x="3784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 Typewriter" panose="020B0509030504030204" pitchFamily="49" charset="0"/>
                  </a:rPr>
                  <a:t> a = 10</a:t>
                </a:r>
              </a:p>
              <a:p>
                <a:endParaRPr lang="en-US" altLang="en-US" sz="2400">
                  <a:latin typeface="Lucida Sans Typewriter" panose="020B0509030504030204" pitchFamily="49" charset="0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0"/>
                  </a:rPr>
                  <a:t>b = 20</a:t>
                </a:r>
              </a:p>
              <a:p>
                <a:endParaRPr lang="en-US" altLang="en-US" sz="2400">
                  <a:latin typeface="Lucida Sans Typewriter" panose="020B0509030504030204" pitchFamily="49" charset="0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0"/>
                  </a:rPr>
                  <a:t> c = 30</a:t>
                </a:r>
              </a:p>
            </p:txBody>
          </p:sp>
        </p:grpSp>
        <p:grpSp>
          <p:nvGrpSpPr>
            <p:cNvPr id="21510" name="Group 28"/>
            <p:cNvGrpSpPr>
              <a:grpSpLocks/>
            </p:cNvGrpSpPr>
            <p:nvPr/>
          </p:nvGrpSpPr>
          <p:grpSpPr bwMode="auto">
            <a:xfrm>
              <a:off x="1089" y="3495"/>
              <a:ext cx="3303" cy="288"/>
              <a:chOff x="1089" y="3495"/>
              <a:chExt cx="3303" cy="288"/>
            </a:xfrm>
          </p:grpSpPr>
          <p:grpSp>
            <p:nvGrpSpPr>
              <p:cNvPr id="21511" name="Group 15"/>
              <p:cNvGrpSpPr>
                <a:grpSpLocks/>
              </p:cNvGrpSpPr>
              <p:nvPr/>
            </p:nvGrpSpPr>
            <p:grpSpPr bwMode="auto">
              <a:xfrm>
                <a:off x="2601" y="3495"/>
                <a:ext cx="287" cy="288"/>
                <a:chOff x="1085" y="3117"/>
                <a:chExt cx="411" cy="416"/>
              </a:xfrm>
            </p:grpSpPr>
            <p:sp>
              <p:nvSpPr>
                <p:cNvPr id="21518" name="Line 13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9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512" name="Group 16"/>
              <p:cNvGrpSpPr>
                <a:grpSpLocks/>
              </p:cNvGrpSpPr>
              <p:nvPr/>
            </p:nvGrpSpPr>
            <p:grpSpPr bwMode="auto">
              <a:xfrm>
                <a:off x="4104" y="3495"/>
                <a:ext cx="288" cy="288"/>
                <a:chOff x="1085" y="3117"/>
                <a:chExt cx="411" cy="416"/>
              </a:xfrm>
            </p:grpSpPr>
            <p:sp>
              <p:nvSpPr>
                <p:cNvPr id="21516" name="Line 17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7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513" name="Group 24"/>
              <p:cNvGrpSpPr>
                <a:grpSpLocks/>
              </p:cNvGrpSpPr>
              <p:nvPr/>
            </p:nvGrpSpPr>
            <p:grpSpPr bwMode="auto">
              <a:xfrm>
                <a:off x="1089" y="3495"/>
                <a:ext cx="423" cy="281"/>
                <a:chOff x="958" y="3028"/>
                <a:chExt cx="604" cy="406"/>
              </a:xfrm>
            </p:grpSpPr>
            <p:sp>
              <p:nvSpPr>
                <p:cNvPr id="21514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157" y="3028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5" name="Line 23"/>
                <p:cNvSpPr>
                  <a:spLocks noChangeShapeType="1"/>
                </p:cNvSpPr>
                <p:nvPr/>
              </p:nvSpPr>
              <p:spPr bwMode="auto">
                <a:xfrm>
                  <a:off x="958" y="3242"/>
                  <a:ext cx="187" cy="187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169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2438" y="1628775"/>
            <a:ext cx="710430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Summing the integers 1 to 10 in </a:t>
            </a:r>
            <a:r>
              <a:rPr lang="en-US" dirty="0" smtClean="0">
                <a:cs typeface="+mn-cs"/>
              </a:rPr>
              <a:t>an imperative language:</a:t>
            </a:r>
            <a:endParaRPr lang="en-US" sz="3200" dirty="0">
              <a:cs typeface="+mn-cs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662113" y="2984500"/>
            <a:ext cx="4586287" cy="162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total = 0;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for (i = 1; i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cs typeface="+mn-cs"/>
              </a:rPr>
              <a:t> 10; ++i)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total = total+i;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27050" y="5327650"/>
            <a:ext cx="7947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computation method is </a:t>
            </a:r>
            <a:r>
              <a:rPr lang="en-US" u="sng">
                <a:cs typeface="+mn-cs"/>
              </a:rPr>
              <a:t>variable assignment</a:t>
            </a:r>
            <a:r>
              <a:rPr lang="en-US">
                <a:cs typeface="+mn-cs"/>
              </a:rPr>
              <a:t>. 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EF07B43F-FD81-DE4C-90FE-2350E9DDE4B6}" type="slidenum">
              <a:rPr lang="en-US" sz="1400">
                <a:cs typeface="+mn-cs"/>
              </a:rPr>
              <a:pPr algn="r">
                <a:defRPr/>
              </a:pPr>
              <a:t>2</a:t>
            </a:fld>
            <a:endParaRPr lang="en-US" sz="1400"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A0272D-2AC7-4909-8AF0-23CFD78C2225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grpSp>
        <p:nvGrpSpPr>
          <p:cNvPr id="22530" name="Group 22"/>
          <p:cNvGrpSpPr>
            <a:grpSpLocks/>
          </p:cNvGrpSpPr>
          <p:nvPr/>
        </p:nvGrpSpPr>
        <p:grpSpPr bwMode="auto">
          <a:xfrm>
            <a:off x="3624263" y="3128963"/>
            <a:ext cx="1347787" cy="730250"/>
            <a:chOff x="2268" y="2127"/>
            <a:chExt cx="849" cy="460"/>
          </a:xfrm>
        </p:grpSpPr>
        <p:sp>
          <p:nvSpPr>
            <p:cNvPr id="22536" name="AutoShape 21"/>
            <p:cNvSpPr>
              <a:spLocks noChangeArrowheads="1"/>
            </p:cNvSpPr>
            <p:nvPr/>
          </p:nvSpPr>
          <p:spPr bwMode="auto">
            <a:xfrm>
              <a:off x="2268" y="2127"/>
              <a:ext cx="849" cy="460"/>
            </a:xfrm>
            <a:prstGeom prst="rightArrow">
              <a:avLst>
                <a:gd name="adj1" fmla="val 50000"/>
                <a:gd name="adj2" fmla="val 46141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7" name="Text Box 18"/>
            <p:cNvSpPr txBox="1">
              <a:spLocks noChangeArrowheads="1"/>
            </p:cNvSpPr>
            <p:nvPr/>
          </p:nvSpPr>
          <p:spPr bwMode="auto">
            <a:xfrm>
              <a:off x="2277" y="2176"/>
              <a:ext cx="7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means</a:t>
              </a:r>
            </a:p>
          </p:txBody>
        </p:sp>
      </p:grp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00050" y="596900"/>
            <a:ext cx="8139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The layout rule avoids the need for explicit syntax to indicate the grouping of definitions.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930275" y="2482850"/>
            <a:ext cx="2209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a = b + c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    where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      b = 1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      c = 2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d = a * 2</a:t>
            </a:r>
          </a:p>
        </p:txBody>
      </p:sp>
      <p:sp>
        <p:nvSpPr>
          <p:cNvPr id="22533" name="Text Box 10"/>
          <p:cNvSpPr txBox="1">
            <a:spLocks noChangeArrowheads="1"/>
          </p:cNvSpPr>
          <p:nvPr/>
        </p:nvSpPr>
        <p:spPr bwMode="auto">
          <a:xfrm>
            <a:off x="5353050" y="2482850"/>
            <a:ext cx="27622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a = b + c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     where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       {b = 1;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        c = 2}</a:t>
            </a:r>
          </a:p>
          <a:p>
            <a:r>
              <a:rPr lang="en-US" altLang="en-US" sz="2400">
                <a:latin typeface="Lucida Sans Typewriter" panose="020B0509030504030204" pitchFamily="49" charset="0"/>
              </a:rPr>
              <a:t>d = a * 2</a:t>
            </a:r>
          </a:p>
        </p:txBody>
      </p:sp>
      <p:sp>
        <p:nvSpPr>
          <p:cNvPr id="22534" name="AutoShape 14"/>
          <p:cNvSpPr>
            <a:spLocks noChangeArrowheads="1"/>
          </p:cNvSpPr>
          <p:nvPr/>
        </p:nvSpPr>
        <p:spPr bwMode="auto">
          <a:xfrm>
            <a:off x="509588" y="5541963"/>
            <a:ext cx="3113087" cy="566737"/>
          </a:xfrm>
          <a:prstGeom prst="wedgeRoundRectCallout">
            <a:avLst>
              <a:gd name="adj1" fmla="val -2625"/>
              <a:gd name="adj2" fmla="val -13627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implicit grouping</a:t>
            </a:r>
          </a:p>
        </p:txBody>
      </p:sp>
      <p:sp>
        <p:nvSpPr>
          <p:cNvPr id="22535" name="AutoShape 15"/>
          <p:cNvSpPr>
            <a:spLocks noChangeArrowheads="1"/>
          </p:cNvSpPr>
          <p:nvPr/>
        </p:nvSpPr>
        <p:spPr bwMode="auto">
          <a:xfrm>
            <a:off x="5324475" y="5541963"/>
            <a:ext cx="3113088" cy="566737"/>
          </a:xfrm>
          <a:prstGeom prst="wedgeRoundRectCallout">
            <a:avLst>
              <a:gd name="adj1" fmla="val -3801"/>
              <a:gd name="adj2" fmla="val -12759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explicit grouping</a:t>
            </a:r>
          </a:p>
        </p:txBody>
      </p:sp>
    </p:spTree>
    <p:extLst>
      <p:ext uri="{BB962C8B-B14F-4D97-AF65-F5344CB8AC3E}">
        <p14:creationId xmlns:p14="http://schemas.microsoft.com/office/powerpoint/2010/main" val="38537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Exercise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98AC63-2CDC-4924-A746-E37AC3C412EE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924050" y="2803525"/>
            <a:ext cx="4235450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dirty="0">
                <a:latin typeface="Lucida Sans Typewriter" panose="020B0509030504030204" pitchFamily="49" charset="0"/>
              </a:rPr>
              <a:t>N = a </a:t>
            </a:r>
            <a:r>
              <a:rPr lang="ja-JP" altLang="en-US" sz="2400" dirty="0">
                <a:latin typeface="Lucida Sans Typewriter" panose="020B0509030504030204" pitchFamily="49" charset="0"/>
              </a:rPr>
              <a:t>’</a:t>
            </a:r>
            <a:r>
              <a:rPr lang="en-US" altLang="ja-JP" sz="2400" dirty="0">
                <a:latin typeface="Lucida Sans Typewriter" panose="020B0509030504030204" pitchFamily="49" charset="0"/>
              </a:rPr>
              <a:t>div</a:t>
            </a:r>
            <a:r>
              <a:rPr lang="ja-JP" altLang="en-US" sz="2400" dirty="0">
                <a:latin typeface="Lucida Sans Typewriter" panose="020B0509030504030204" pitchFamily="49" charset="0"/>
              </a:rPr>
              <a:t>’</a:t>
            </a:r>
            <a:r>
              <a:rPr lang="en-US" altLang="ja-JP" sz="2400" dirty="0">
                <a:latin typeface="Lucida Sans Typewriter" panose="020B0509030504030204" pitchFamily="49" charset="0"/>
              </a:rPr>
              <a:t> length </a:t>
            </a:r>
            <a:r>
              <a:rPr lang="en-US" altLang="ja-JP" sz="2400" dirty="0" err="1">
                <a:latin typeface="Lucida Sans Typewriter" panose="020B0509030504030204" pitchFamily="49" charset="0"/>
              </a:rPr>
              <a:t>xs</a:t>
            </a:r>
            <a:endParaRPr lang="en-US" altLang="ja-JP" sz="2400" dirty="0">
              <a:latin typeface="Lucida Sans Typewriter" panose="020B05090305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>
                <a:latin typeface="Lucida Sans Typewriter" panose="020B0509030504030204" pitchFamily="49" charset="0"/>
              </a:rPr>
              <a:t>    where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latin typeface="Lucida Sans Typewriter" panose="020B0509030504030204" pitchFamily="49" charset="0"/>
              </a:rPr>
              <a:t>       a = 10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latin typeface="Lucida Sans Typewriter" panose="020B0509030504030204" pitchFamily="49" charset="0"/>
              </a:rPr>
              <a:t>     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xs</a:t>
            </a:r>
            <a:r>
              <a:rPr lang="en-US" altLang="en-US" sz="2400" dirty="0">
                <a:latin typeface="Lucida Sans Typewriter" panose="020B0509030504030204" pitchFamily="49" charset="0"/>
              </a:rPr>
              <a:t> = [1,2,3,4,5]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1042988" y="1155700"/>
            <a:ext cx="7264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  <a:p>
            <a:r>
              <a:rPr lang="en-US" altLang="en-US"/>
              <a:t>Fix the syntax errors in the program below, and test your solution using GHCi.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0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a Type?</a:t>
            </a:r>
          </a:p>
        </p:txBody>
      </p:sp>
      <p:sp>
        <p:nvSpPr>
          <p:cNvPr id="1638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9A14BC-43A3-4049-89C9-4FA1CCA88296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68313" y="1587500"/>
            <a:ext cx="8213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A </a:t>
            </a:r>
            <a:r>
              <a:rPr lang="en-US" altLang="en-US" u="sng"/>
              <a:t>type</a:t>
            </a:r>
            <a:r>
              <a:rPr lang="en-US" altLang="en-US"/>
              <a:t> is a name for a collection of related values.  For example, in Haskell the basic type</a:t>
            </a:r>
          </a:p>
        </p:txBody>
      </p:sp>
      <p:grpSp>
        <p:nvGrpSpPr>
          <p:cNvPr id="24580" name="Group 52"/>
          <p:cNvGrpSpPr>
            <a:grpSpLocks/>
          </p:cNvGrpSpPr>
          <p:nvPr/>
        </p:nvGrpSpPr>
        <p:grpSpPr bwMode="auto">
          <a:xfrm>
            <a:off x="1616075" y="5614988"/>
            <a:ext cx="3195638" cy="457200"/>
            <a:chOff x="1018" y="3537"/>
            <a:chExt cx="2013" cy="288"/>
          </a:xfrm>
        </p:grpSpPr>
        <p:sp>
          <p:nvSpPr>
            <p:cNvPr id="24583" name="Text Box 37"/>
            <p:cNvSpPr txBox="1">
              <a:spLocks noChangeArrowheads="1"/>
            </p:cNvSpPr>
            <p:nvPr/>
          </p:nvSpPr>
          <p:spPr bwMode="auto">
            <a:xfrm>
              <a:off x="2451" y="353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0"/>
                </a:rPr>
                <a:t>True</a:t>
              </a:r>
            </a:p>
          </p:txBody>
        </p:sp>
        <p:sp>
          <p:nvSpPr>
            <p:cNvPr id="24584" name="Text Box 39"/>
            <p:cNvSpPr txBox="1">
              <a:spLocks noChangeArrowheads="1"/>
            </p:cNvSpPr>
            <p:nvPr/>
          </p:nvSpPr>
          <p:spPr bwMode="auto">
            <a:xfrm>
              <a:off x="1018" y="3537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0"/>
                </a:rPr>
                <a:t>False</a:t>
              </a:r>
            </a:p>
          </p:txBody>
        </p:sp>
      </p:grpSp>
      <p:sp>
        <p:nvSpPr>
          <p:cNvPr id="24581" name="Text Box 44"/>
          <p:cNvSpPr txBox="1">
            <a:spLocks noChangeArrowheads="1"/>
          </p:cNvSpPr>
          <p:nvPr/>
        </p:nvSpPr>
        <p:spPr bwMode="auto">
          <a:xfrm>
            <a:off x="1616075" y="3235325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latin typeface="Lucida Sans Typewriter" panose="020B0509030504030204" pitchFamily="49" charset="0"/>
              </a:rPr>
              <a:t>Bool</a:t>
            </a:r>
          </a:p>
        </p:txBody>
      </p:sp>
      <p:sp>
        <p:nvSpPr>
          <p:cNvPr id="24582" name="Text Box 50"/>
          <p:cNvSpPr txBox="1">
            <a:spLocks noChangeArrowheads="1"/>
          </p:cNvSpPr>
          <p:nvPr/>
        </p:nvSpPr>
        <p:spPr bwMode="auto">
          <a:xfrm>
            <a:off x="468313" y="4394200"/>
            <a:ext cx="7780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contains the two logical values:</a:t>
            </a:r>
          </a:p>
        </p:txBody>
      </p:sp>
    </p:spTree>
    <p:extLst>
      <p:ext uri="{BB962C8B-B14F-4D97-AF65-F5344CB8AC3E}">
        <p14:creationId xmlns:p14="http://schemas.microsoft.com/office/powerpoint/2010/main" val="26851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 Errors</a:t>
            </a:r>
          </a:p>
        </p:txBody>
      </p:sp>
      <p:sp>
        <p:nvSpPr>
          <p:cNvPr id="17410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7C8BDA-B682-4181-BFF9-A7013AB6D610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66725" y="1570038"/>
            <a:ext cx="8378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Applying a function to one or more arguments of the wrong type is called a </a:t>
            </a:r>
            <a:r>
              <a:rPr lang="en-US" altLang="en-US" u="sng"/>
              <a:t>type error</a:t>
            </a:r>
            <a:r>
              <a:rPr lang="en-US" altLang="en-US"/>
              <a:t>.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1490663" y="3265488"/>
            <a:ext cx="22098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&gt; 1 + False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Error</a:t>
            </a:r>
          </a:p>
        </p:txBody>
      </p:sp>
      <p:sp>
        <p:nvSpPr>
          <p:cNvPr id="25605" name="AutoShape 6"/>
          <p:cNvSpPr>
            <a:spLocks noChangeArrowheads="1"/>
          </p:cNvSpPr>
          <p:nvPr/>
        </p:nvSpPr>
        <p:spPr bwMode="auto">
          <a:xfrm>
            <a:off x="714375" y="5216525"/>
            <a:ext cx="6273800" cy="1028700"/>
          </a:xfrm>
          <a:prstGeom prst="wedgeRoundRectCallout">
            <a:avLst>
              <a:gd name="adj1" fmla="val -19736"/>
              <a:gd name="adj2" fmla="val -11527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1 is a number and False is a logical value, but + requires two numbers.</a:t>
            </a:r>
          </a:p>
        </p:txBody>
      </p:sp>
    </p:spTree>
    <p:extLst>
      <p:ext uri="{BB962C8B-B14F-4D97-AF65-F5344CB8AC3E}">
        <p14:creationId xmlns:p14="http://schemas.microsoft.com/office/powerpoint/2010/main" val="28483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Basic Types</a:t>
            </a:r>
          </a:p>
        </p:txBody>
      </p:sp>
      <p:sp>
        <p:nvSpPr>
          <p:cNvPr id="20482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97F461-585D-4683-AB1C-F3B45BA78C51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42913" y="1558925"/>
            <a:ext cx="837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Haskell has a number of </a:t>
            </a:r>
            <a:r>
              <a:rPr lang="en-US" altLang="en-US" u="sng"/>
              <a:t>basic types</a:t>
            </a:r>
            <a:r>
              <a:rPr lang="en-US" altLang="en-US"/>
              <a:t>, including:</a:t>
            </a:r>
          </a:p>
        </p:txBody>
      </p:sp>
      <p:grpSp>
        <p:nvGrpSpPr>
          <p:cNvPr id="28676" name="Group 25"/>
          <p:cNvGrpSpPr>
            <a:grpSpLocks/>
          </p:cNvGrpSpPr>
          <p:nvPr/>
        </p:nvGrpSpPr>
        <p:grpSpPr bwMode="auto">
          <a:xfrm>
            <a:off x="1179513" y="2427288"/>
            <a:ext cx="6557962" cy="3911600"/>
            <a:chOff x="743" y="1556"/>
            <a:chExt cx="4131" cy="2464"/>
          </a:xfrm>
        </p:grpSpPr>
        <p:grpSp>
          <p:nvGrpSpPr>
            <p:cNvPr id="28677" name="Group 19"/>
            <p:cNvGrpSpPr>
              <a:grpSpLocks/>
            </p:cNvGrpSpPr>
            <p:nvPr/>
          </p:nvGrpSpPr>
          <p:grpSpPr bwMode="auto">
            <a:xfrm>
              <a:off x="743" y="1556"/>
              <a:ext cx="2786" cy="327"/>
              <a:chOff x="743" y="1619"/>
              <a:chExt cx="2786" cy="327"/>
            </a:xfrm>
          </p:grpSpPr>
          <p:sp>
            <p:nvSpPr>
              <p:cNvPr id="28693" name="Text Box 9"/>
              <p:cNvSpPr txBox="1">
                <a:spLocks noChangeArrowheads="1"/>
              </p:cNvSpPr>
              <p:nvPr/>
            </p:nvSpPr>
            <p:spPr bwMode="auto">
              <a:xfrm>
                <a:off x="743" y="1658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Lucida Sans Typewriter" panose="020B0509030504030204" pitchFamily="49" charset="0"/>
                  </a:rPr>
                  <a:t>Bool</a:t>
                </a:r>
              </a:p>
            </p:txBody>
          </p:sp>
          <p:sp>
            <p:nvSpPr>
              <p:cNvPr id="28694" name="Text Box 10"/>
              <p:cNvSpPr txBox="1">
                <a:spLocks noChangeArrowheads="1"/>
              </p:cNvSpPr>
              <p:nvPr/>
            </p:nvSpPr>
            <p:spPr bwMode="auto">
              <a:xfrm>
                <a:off x="1878" y="1619"/>
                <a:ext cx="16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/>
                  <a:t>-  logical values</a:t>
                </a:r>
              </a:p>
            </p:txBody>
          </p:sp>
        </p:grpSp>
        <p:grpSp>
          <p:nvGrpSpPr>
            <p:cNvPr id="28678" name="Group 20"/>
            <p:cNvGrpSpPr>
              <a:grpSpLocks/>
            </p:cNvGrpSpPr>
            <p:nvPr/>
          </p:nvGrpSpPr>
          <p:grpSpPr bwMode="auto">
            <a:xfrm>
              <a:off x="743" y="1983"/>
              <a:ext cx="3133" cy="327"/>
              <a:chOff x="743" y="2124"/>
              <a:chExt cx="3133" cy="327"/>
            </a:xfrm>
          </p:grpSpPr>
          <p:sp>
            <p:nvSpPr>
              <p:cNvPr id="28691" name="Text Box 5"/>
              <p:cNvSpPr txBox="1">
                <a:spLocks noChangeArrowheads="1"/>
              </p:cNvSpPr>
              <p:nvPr/>
            </p:nvSpPr>
            <p:spPr bwMode="auto">
              <a:xfrm>
                <a:off x="743" y="2147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Lucida Sans Typewriter" panose="020B0509030504030204" pitchFamily="49" charset="0"/>
                  </a:rPr>
                  <a:t>Char</a:t>
                </a:r>
              </a:p>
            </p:txBody>
          </p:sp>
          <p:sp>
            <p:nvSpPr>
              <p:cNvPr id="28692" name="Text Box 11"/>
              <p:cNvSpPr txBox="1">
                <a:spLocks noChangeArrowheads="1"/>
              </p:cNvSpPr>
              <p:nvPr/>
            </p:nvSpPr>
            <p:spPr bwMode="auto">
              <a:xfrm>
                <a:off x="1878" y="2124"/>
                <a:ext cx="19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/>
                  <a:t>-  single characters</a:t>
                </a:r>
              </a:p>
            </p:txBody>
          </p:sp>
        </p:grpSp>
        <p:grpSp>
          <p:nvGrpSpPr>
            <p:cNvPr id="28679" name="Group 23"/>
            <p:cNvGrpSpPr>
              <a:grpSpLocks/>
            </p:cNvGrpSpPr>
            <p:nvPr/>
          </p:nvGrpSpPr>
          <p:grpSpPr bwMode="auto">
            <a:xfrm>
              <a:off x="743" y="3244"/>
              <a:ext cx="4131" cy="327"/>
              <a:chOff x="743" y="3265"/>
              <a:chExt cx="4131" cy="327"/>
            </a:xfrm>
          </p:grpSpPr>
          <p:sp>
            <p:nvSpPr>
              <p:cNvPr id="28689" name="Text Box 6"/>
              <p:cNvSpPr txBox="1">
                <a:spLocks noChangeArrowheads="1"/>
              </p:cNvSpPr>
              <p:nvPr/>
            </p:nvSpPr>
            <p:spPr bwMode="auto">
              <a:xfrm>
                <a:off x="743" y="3304"/>
                <a:ext cx="928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Lucida Sans Typewriter" panose="020B0509030504030204" pitchFamily="49" charset="0"/>
                  </a:rPr>
                  <a:t>Integer</a:t>
                </a:r>
              </a:p>
            </p:txBody>
          </p:sp>
          <p:sp>
            <p:nvSpPr>
              <p:cNvPr id="28690" name="Text Box 12"/>
              <p:cNvSpPr txBox="1">
                <a:spLocks noChangeArrowheads="1"/>
              </p:cNvSpPr>
              <p:nvPr/>
            </p:nvSpPr>
            <p:spPr bwMode="auto">
              <a:xfrm>
                <a:off x="1878" y="3265"/>
                <a:ext cx="29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/>
                  <a:t>-  arbitrary-precision integers</a:t>
                </a:r>
              </a:p>
            </p:txBody>
          </p:sp>
        </p:grpSp>
        <p:grpSp>
          <p:nvGrpSpPr>
            <p:cNvPr id="28680" name="Group 24"/>
            <p:cNvGrpSpPr>
              <a:grpSpLocks/>
            </p:cNvGrpSpPr>
            <p:nvPr/>
          </p:nvGrpSpPr>
          <p:grpSpPr bwMode="auto">
            <a:xfrm>
              <a:off x="743" y="3693"/>
              <a:ext cx="3718" cy="327"/>
              <a:chOff x="743" y="3777"/>
              <a:chExt cx="3718" cy="327"/>
            </a:xfrm>
          </p:grpSpPr>
          <p:sp>
            <p:nvSpPr>
              <p:cNvPr id="28687" name="Text Box 8"/>
              <p:cNvSpPr txBox="1">
                <a:spLocks noChangeArrowheads="1"/>
              </p:cNvSpPr>
              <p:nvPr/>
            </p:nvSpPr>
            <p:spPr bwMode="auto">
              <a:xfrm>
                <a:off x="743" y="3793"/>
                <a:ext cx="696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Lucida Sans Typewriter" panose="020B0509030504030204" pitchFamily="49" charset="0"/>
                  </a:rPr>
                  <a:t>Float</a:t>
                </a:r>
              </a:p>
            </p:txBody>
          </p:sp>
          <p:sp>
            <p:nvSpPr>
              <p:cNvPr id="28688" name="Text Box 13"/>
              <p:cNvSpPr txBox="1">
                <a:spLocks noChangeArrowheads="1"/>
              </p:cNvSpPr>
              <p:nvPr/>
            </p:nvSpPr>
            <p:spPr bwMode="auto">
              <a:xfrm>
                <a:off x="1878" y="3777"/>
                <a:ext cx="25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/>
                  <a:t>-  floating-point numbers</a:t>
                </a:r>
              </a:p>
            </p:txBody>
          </p:sp>
        </p:grpSp>
        <p:grpSp>
          <p:nvGrpSpPr>
            <p:cNvPr id="28681" name="Group 21"/>
            <p:cNvGrpSpPr>
              <a:grpSpLocks/>
            </p:cNvGrpSpPr>
            <p:nvPr/>
          </p:nvGrpSpPr>
          <p:grpSpPr bwMode="auto">
            <a:xfrm>
              <a:off x="743" y="2410"/>
              <a:ext cx="3483" cy="327"/>
              <a:chOff x="743" y="2463"/>
              <a:chExt cx="3483" cy="327"/>
            </a:xfrm>
          </p:grpSpPr>
          <p:sp>
            <p:nvSpPr>
              <p:cNvPr id="28685" name="Text Box 15"/>
              <p:cNvSpPr txBox="1">
                <a:spLocks noChangeArrowheads="1"/>
              </p:cNvSpPr>
              <p:nvPr/>
            </p:nvSpPr>
            <p:spPr bwMode="auto">
              <a:xfrm>
                <a:off x="743" y="2486"/>
                <a:ext cx="812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Lucida Sans Typewriter" panose="020B0509030504030204" pitchFamily="49" charset="0"/>
                  </a:rPr>
                  <a:t>String</a:t>
                </a:r>
              </a:p>
            </p:txBody>
          </p:sp>
          <p:sp>
            <p:nvSpPr>
              <p:cNvPr id="28686" name="Text Box 16"/>
              <p:cNvSpPr txBox="1">
                <a:spLocks noChangeArrowheads="1"/>
              </p:cNvSpPr>
              <p:nvPr/>
            </p:nvSpPr>
            <p:spPr bwMode="auto">
              <a:xfrm>
                <a:off x="1878" y="2463"/>
                <a:ext cx="234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/>
                  <a:t>-  strings of characters</a:t>
                </a:r>
              </a:p>
            </p:txBody>
          </p:sp>
        </p:grpSp>
        <p:grpSp>
          <p:nvGrpSpPr>
            <p:cNvPr id="28682" name="Group 22"/>
            <p:cNvGrpSpPr>
              <a:grpSpLocks/>
            </p:cNvGrpSpPr>
            <p:nvPr/>
          </p:nvGrpSpPr>
          <p:grpSpPr bwMode="auto">
            <a:xfrm>
              <a:off x="743" y="2838"/>
              <a:ext cx="3765" cy="327"/>
              <a:chOff x="743" y="2807"/>
              <a:chExt cx="3765" cy="327"/>
            </a:xfrm>
          </p:grpSpPr>
          <p:sp>
            <p:nvSpPr>
              <p:cNvPr id="28683" name="Text Box 17"/>
              <p:cNvSpPr txBox="1">
                <a:spLocks noChangeArrowheads="1"/>
              </p:cNvSpPr>
              <p:nvPr/>
            </p:nvSpPr>
            <p:spPr bwMode="auto">
              <a:xfrm>
                <a:off x="743" y="2830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Lucida Sans Typewriter" panose="020B0509030504030204" pitchFamily="49" charset="0"/>
                  </a:rPr>
                  <a:t>Int</a:t>
                </a:r>
              </a:p>
            </p:txBody>
          </p:sp>
          <p:sp>
            <p:nvSpPr>
              <p:cNvPr id="28684" name="Text Box 18"/>
              <p:cNvSpPr txBox="1">
                <a:spLocks noChangeArrowheads="1"/>
              </p:cNvSpPr>
              <p:nvPr/>
            </p:nvSpPr>
            <p:spPr bwMode="auto">
              <a:xfrm>
                <a:off x="1878" y="2807"/>
                <a:ext cx="26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/>
                  <a:t>-  fixed-precision integers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41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List Types</a:t>
            </a:r>
          </a:p>
        </p:txBody>
      </p:sp>
      <p:sp>
        <p:nvSpPr>
          <p:cNvPr id="2150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7845ACF-BC88-4DAA-90A2-28B3D0D75CE2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146175" y="2215566"/>
            <a:ext cx="3780009" cy="212365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False,True,False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 :: [Bool]</a:t>
            </a:r>
          </a:p>
          <a:p>
            <a:pPr>
              <a:lnSpc>
                <a:spcPct val="110000"/>
              </a:lnSpc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[‘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a’,’b’,’c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 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:: [Char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10000"/>
              </a:lnSpc>
            </a:pPr>
            <a:endParaRPr lang="en-US" altLang="ja-JP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[[‘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a’],[‘b’,</a:t>
            </a:r>
            <a:r>
              <a:rPr lang="ja-JP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‘c’ ]]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:: [[Char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474663" y="4976812"/>
            <a:ext cx="8226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In general:</a:t>
            </a: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474663" y="1585913"/>
            <a:ext cx="7916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A </a:t>
            </a:r>
            <a:r>
              <a:rPr lang="en-US" altLang="en-US" u="sng"/>
              <a:t>list</a:t>
            </a:r>
            <a:r>
              <a:rPr lang="en-US" altLang="en-US"/>
              <a:t> is sequence of values of the </a:t>
            </a:r>
            <a:r>
              <a:rPr lang="en-US" altLang="en-US" u="sng"/>
              <a:t>same</a:t>
            </a:r>
            <a:r>
              <a:rPr lang="en-US" altLang="en-US"/>
              <a:t> type:</a:t>
            </a:r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1146175" y="5495925"/>
            <a:ext cx="738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[t] is the type of lists with elements of type t.</a:t>
            </a:r>
          </a:p>
        </p:txBody>
      </p:sp>
    </p:spTree>
    <p:extLst>
      <p:ext uri="{BB962C8B-B14F-4D97-AF65-F5344CB8AC3E}">
        <p14:creationId xmlns:p14="http://schemas.microsoft.com/office/powerpoint/2010/main" val="19859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Tuple Types</a:t>
            </a:r>
          </a:p>
        </p:txBody>
      </p:sp>
      <p:sp>
        <p:nvSpPr>
          <p:cNvPr id="23554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8C868E-C01B-4ADE-959D-4E2BCFD43D0C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27038" y="1633538"/>
            <a:ext cx="8266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A </a:t>
            </a:r>
            <a:r>
              <a:rPr lang="en-US" altLang="en-US" u="sng"/>
              <a:t>tuple</a:t>
            </a:r>
            <a:r>
              <a:rPr lang="en-US" altLang="en-US"/>
              <a:t> is a sequence of values of </a:t>
            </a:r>
            <a:r>
              <a:rPr lang="en-US" altLang="en-US" u="sng"/>
              <a:t>different</a:t>
            </a:r>
            <a:r>
              <a:rPr lang="en-US" altLang="en-US"/>
              <a:t> types: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146175" y="2590800"/>
            <a:ext cx="681355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(False,True)     :: (Bool,Bool)</a:t>
            </a:r>
          </a:p>
          <a:p>
            <a:pPr>
              <a:lnSpc>
                <a:spcPct val="110000"/>
              </a:lnSpc>
            </a:pPr>
            <a:endParaRPr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(False,</a:t>
            </a:r>
            <a:r>
              <a:rPr lang="ja-JP" altLang="en-US" sz="2400">
                <a:latin typeface="Lucida Sans Typewriter" panose="020B0509030504030204" pitchFamily="49" charset="0"/>
              </a:rPr>
              <a:t>’</a:t>
            </a:r>
            <a:r>
              <a:rPr lang="en-US" altLang="ja-JP" sz="2400">
                <a:latin typeface="Lucida Sans Typewriter" panose="020B0509030504030204" pitchFamily="49" charset="0"/>
              </a:rPr>
              <a:t>a</a:t>
            </a:r>
            <a:r>
              <a:rPr lang="ja-JP" altLang="en-US" sz="2400">
                <a:latin typeface="Lucida Sans Typewriter" panose="020B0509030504030204" pitchFamily="49" charset="0"/>
              </a:rPr>
              <a:t>’</a:t>
            </a:r>
            <a:r>
              <a:rPr lang="en-US" altLang="ja-JP" sz="2400">
                <a:latin typeface="Lucida Sans Typewriter" panose="020B0509030504030204" pitchFamily="49" charset="0"/>
              </a:rPr>
              <a:t>,True) :: (Bool,Char,Bool)</a:t>
            </a:r>
            <a:endParaRPr lang="en-US" altLang="en-US" sz="2400">
              <a:latin typeface="Lucida Sans Typewriter" panose="020B0509030504030204" pitchFamily="49" charset="0"/>
            </a:endParaRPr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427038" y="4325938"/>
            <a:ext cx="822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In general:</a:t>
            </a:r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1146175" y="5283200"/>
            <a:ext cx="7385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(t1,t2,…,tn) is the type of n-tuples whose ith components have type ti for any i in 1…n.</a:t>
            </a:r>
          </a:p>
        </p:txBody>
      </p:sp>
    </p:spTree>
    <p:extLst>
      <p:ext uri="{BB962C8B-B14F-4D97-AF65-F5344CB8AC3E}">
        <p14:creationId xmlns:p14="http://schemas.microsoft.com/office/powerpoint/2010/main" val="27895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197" y="-126133"/>
            <a:ext cx="7886700" cy="1325563"/>
          </a:xfrm>
        </p:spPr>
        <p:txBody>
          <a:bodyPr/>
          <a:lstStyle/>
          <a:p>
            <a:r>
              <a:rPr lang="en-US" altLang="en-US" dirty="0" smtClean="0">
                <a:latin typeface="+mn-lt"/>
              </a:rPr>
              <a:t>Function Types</a:t>
            </a:r>
          </a:p>
        </p:txBody>
      </p:sp>
      <p:sp>
        <p:nvSpPr>
          <p:cNvPr id="25602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EF73CD-52FA-4A4E-A4E5-7F3C0526DB45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87383" y="2205516"/>
            <a:ext cx="4461478" cy="131112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 dirty="0">
                <a:latin typeface="Lucida Sans Typewriter" panose="020B0509030504030204" pitchFamily="49" charset="0"/>
              </a:rPr>
              <a:t>not     :: Bool </a:t>
            </a:r>
            <a:r>
              <a:rPr lang="en-US" altLang="en-US" sz="2400" dirty="0" smtClean="0">
                <a:latin typeface="Lucida Sans Typewriter" panose="020B0509030504030204" pitchFamily="49" charset="0"/>
                <a:sym typeface="Symbol" panose="05050102010706020507" pitchFamily="18" charset="2"/>
              </a:rPr>
              <a:t>-&gt;</a:t>
            </a:r>
            <a:r>
              <a:rPr lang="en-US" altLang="en-US" sz="2400" dirty="0" smtClean="0">
                <a:latin typeface="Lucida Sans Typewriter" panose="020B0509030504030204" pitchFamily="49" charset="0"/>
              </a:rPr>
              <a:t> </a:t>
            </a:r>
            <a:r>
              <a:rPr lang="en-US" altLang="en-US" sz="2400" dirty="0">
                <a:latin typeface="Lucida Sans Typewriter" panose="020B0509030504030204" pitchFamily="49" charset="0"/>
              </a:rPr>
              <a:t>Bool</a:t>
            </a:r>
          </a:p>
          <a:p>
            <a:pPr>
              <a:lnSpc>
                <a:spcPct val="110000"/>
              </a:lnSpc>
            </a:pPr>
            <a:endParaRPr lang="en-US" altLang="en-US" sz="2400" dirty="0">
              <a:latin typeface="Lucida Sans Typewriter" panose="020B05090305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 err="1">
                <a:latin typeface="Lucida Sans Typewriter" panose="020B0509030504030204" pitchFamily="49" charset="0"/>
              </a:rPr>
              <a:t>isDigit</a:t>
            </a:r>
            <a:r>
              <a:rPr lang="en-US" altLang="en-US" sz="2400" dirty="0">
                <a:latin typeface="Lucida Sans Typewriter" panose="020B0509030504030204" pitchFamily="49" charset="0"/>
              </a:rPr>
              <a:t> :: Char </a:t>
            </a:r>
            <a:r>
              <a:rPr lang="en-US" altLang="en-US" sz="2400" dirty="0" smtClean="0">
                <a:latin typeface="Lucida Sans Typewriter" panose="020B0509030504030204" pitchFamily="49" charset="0"/>
                <a:sym typeface="Symbol" panose="05050102010706020507" pitchFamily="18" charset="2"/>
              </a:rPr>
              <a:t>-&gt;</a:t>
            </a:r>
            <a:r>
              <a:rPr lang="en-US" altLang="en-US" sz="2400" dirty="0" smtClean="0">
                <a:latin typeface="Lucida Sans Typewriter" panose="020B0509030504030204" pitchFamily="49" charset="0"/>
              </a:rPr>
              <a:t> </a:t>
            </a:r>
            <a:r>
              <a:rPr lang="en-US" altLang="en-US" sz="2400" dirty="0">
                <a:latin typeface="Lucida Sans Typewriter" panose="020B0509030504030204" pitchFamily="49" charset="0"/>
              </a:rPr>
              <a:t>Bool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31531" y="3779580"/>
            <a:ext cx="822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In general: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02134" y="1066874"/>
            <a:ext cx="7916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A </a:t>
            </a:r>
            <a:r>
              <a:rPr lang="en-US" altLang="en-US" u="sng" dirty="0"/>
              <a:t>function</a:t>
            </a:r>
            <a:r>
              <a:rPr lang="en-US" altLang="en-US" dirty="0"/>
              <a:t> is a mapping from values of one type to values of another type: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016779" y="4556836"/>
            <a:ext cx="7385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t1 </a:t>
            </a:r>
            <a:r>
              <a:rPr lang="en-US" altLang="en-US" sz="2400" dirty="0">
                <a:latin typeface="Lucida Sans Typewriter" panose="020B0509030504030204" pitchFamily="49" charset="0"/>
                <a:sym typeface="Symbol" panose="05050102010706020507" pitchFamily="18" charset="2"/>
              </a:rPr>
              <a:t></a:t>
            </a:r>
            <a:r>
              <a:rPr lang="en-US" altLang="en-US" dirty="0"/>
              <a:t> t2 is the type of functions that map values of type t1 to values to type t2.</a:t>
            </a:r>
          </a:p>
        </p:txBody>
      </p:sp>
    </p:spTree>
    <p:extLst>
      <p:ext uri="{BB962C8B-B14F-4D97-AF65-F5344CB8AC3E}">
        <p14:creationId xmlns:p14="http://schemas.microsoft.com/office/powerpoint/2010/main" val="32342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B995498-98D3-4519-8B98-A9C31EB3BF49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73426" y="366862"/>
            <a:ext cx="8189912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en-US" dirty="0"/>
              <a:t>The arrow </a:t>
            </a:r>
            <a:r>
              <a:rPr kumimoji="1"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</a:t>
            </a:r>
            <a:r>
              <a:rPr kumimoji="1" lang="en-US" altLang="en-US" dirty="0"/>
              <a:t> is typed at the keyboard as -&gt;.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</a:pPr>
            <a:endParaRPr kumimoji="1" lang="en-US" altLang="en-US" dirty="0"/>
          </a:p>
          <a:p>
            <a:pPr marL="0" indent="0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en-US" dirty="0"/>
              <a:t>The argument and result types are unrestricted.  For example, functions with multiple arguments or results are possible using lists or tuples:</a:t>
            </a:r>
          </a:p>
        </p:txBody>
      </p:sp>
      <p:sp>
        <p:nvSpPr>
          <p:cNvPr id="34820" name="Text Box 10"/>
          <p:cNvSpPr txBox="1">
            <a:spLocks noChangeArrowheads="1"/>
          </p:cNvSpPr>
          <p:nvPr/>
        </p:nvSpPr>
        <p:spPr bwMode="auto">
          <a:xfrm>
            <a:off x="1524839" y="3247591"/>
            <a:ext cx="3346750" cy="204979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 dirty="0" err="1" smtClean="0">
                <a:latin typeface="+mn-lt"/>
                <a:cs typeface="Arial" panose="020B0604020202020204" pitchFamily="34" charset="0"/>
              </a:rPr>
              <a:t>addXY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       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:: (</a:t>
            </a:r>
            <a:r>
              <a:rPr lang="en-US" altLang="en-US" sz="2400" dirty="0" err="1">
                <a:latin typeface="+mn-lt"/>
                <a:cs typeface="Arial" panose="020B0604020202020204" pitchFamily="34" charset="0"/>
              </a:rPr>
              <a:t>Int,Int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) 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-&gt;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+mn-lt"/>
                <a:cs typeface="Arial" panose="020B0604020202020204" pitchFamily="34" charset="0"/>
              </a:rPr>
              <a:t>Int</a:t>
            </a:r>
            <a:endParaRPr lang="en-US" altLang="en-US" sz="2400" dirty="0"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 err="1" smtClean="0">
                <a:latin typeface="+mn-lt"/>
                <a:cs typeface="Arial" panose="020B0604020202020204" pitchFamily="34" charset="0"/>
              </a:rPr>
              <a:t>addXY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(</a:t>
            </a:r>
            <a:r>
              <a:rPr lang="en-US" altLang="en-US" sz="2400" dirty="0" err="1">
                <a:latin typeface="+mn-lt"/>
                <a:cs typeface="Arial" panose="020B0604020202020204" pitchFamily="34" charset="0"/>
              </a:rPr>
              <a:t>x,y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) 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= </a:t>
            </a:r>
            <a:r>
              <a:rPr lang="en-US" altLang="en-US" sz="2400" dirty="0" err="1">
                <a:latin typeface="+mn-lt"/>
                <a:cs typeface="Arial" panose="020B0604020202020204" pitchFamily="34" charset="0"/>
              </a:rPr>
              <a:t>x+y</a:t>
            </a:r>
            <a:endParaRPr lang="en-US" altLang="en-US" sz="2400" dirty="0"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en-US" sz="2400" dirty="0">
              <a:latin typeface="+mn-lt"/>
              <a:cs typeface="Arial" panose="020B0604020202020204" pitchFamily="34" charset="0"/>
            </a:endParaRPr>
          </a:p>
          <a:p>
            <a:r>
              <a:rPr lang="en-US" altLang="en-US" sz="2400" dirty="0" err="1">
                <a:latin typeface="+mn-lt"/>
                <a:cs typeface="Arial" panose="020B0604020202020204" pitchFamily="34" charset="0"/>
              </a:rPr>
              <a:t>zeroto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    :: </a:t>
            </a:r>
            <a:r>
              <a:rPr lang="en-US" altLang="en-US" sz="2400" dirty="0" err="1">
                <a:latin typeface="+mn-lt"/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-&gt; 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[</a:t>
            </a:r>
            <a:r>
              <a:rPr lang="en-US" altLang="en-US" sz="2400" dirty="0" err="1">
                <a:latin typeface="+mn-lt"/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]</a:t>
            </a:r>
          </a:p>
          <a:p>
            <a:r>
              <a:rPr lang="en-US" altLang="en-US" sz="2400" dirty="0" err="1">
                <a:latin typeface="+mn-lt"/>
                <a:cs typeface="Arial" panose="020B0604020202020204" pitchFamily="34" charset="0"/>
              </a:rPr>
              <a:t>zeroto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 n   = [0..n]</a:t>
            </a:r>
          </a:p>
        </p:txBody>
      </p:sp>
    </p:spTree>
    <p:extLst>
      <p:ext uri="{BB962C8B-B14F-4D97-AF65-F5344CB8AC3E}">
        <p14:creationId xmlns:p14="http://schemas.microsoft.com/office/powerpoint/2010/main" val="15303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>
                <a:latin typeface="+mn-lt"/>
              </a:rPr>
              <a:t>Curried Functions</a:t>
            </a:r>
          </a:p>
        </p:txBody>
      </p:sp>
      <p:sp>
        <p:nvSpPr>
          <p:cNvPr id="27650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EF0E1D-84DB-4C2D-95F5-AF2D5FD02667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457200" y="1378746"/>
            <a:ext cx="8335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Functions with multiple arguments are also possible by returning </a:t>
            </a:r>
            <a:r>
              <a:rPr lang="en-US" altLang="en-US" u="sng" dirty="0"/>
              <a:t>functions as results</a:t>
            </a:r>
            <a:r>
              <a:rPr lang="en-US" altLang="en-US" dirty="0"/>
              <a:t>: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391489" y="2826666"/>
            <a:ext cx="5578655" cy="18651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myAdd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-&gt; </a:t>
            </a:r>
            <a:r>
              <a:rPr lang="en-US" altLang="ja-JP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Int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-&gt; </a:t>
            </a:r>
            <a:r>
              <a:rPr lang="en-US" altLang="ja-JP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Int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myAdd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x y = </a:t>
            </a:r>
            <a:r>
              <a:rPr lang="en-US" altLang="ja-JP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x+y</a:t>
            </a:r>
            <a:endParaRPr lang="en-US" altLang="ja-JP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map (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myAdd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6) [1,2,3,4]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myAdd2 =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myAdd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766763" y="5411907"/>
            <a:ext cx="7716837" cy="442674"/>
          </a:xfrm>
          <a:prstGeom prst="wedgeRoundRectCallout">
            <a:avLst>
              <a:gd name="adj1" fmla="val -28583"/>
              <a:gd name="adj2" fmla="val -8906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ja-JP" sz="2000" dirty="0" err="1" smtClean="0"/>
              <a:t>myAdd</a:t>
            </a:r>
            <a:r>
              <a:rPr kumimoji="1" lang="en-US" altLang="ja-JP" sz="2000" dirty="0" smtClean="0"/>
              <a:t> </a:t>
            </a:r>
            <a:r>
              <a:rPr kumimoji="1" lang="en-US" altLang="ja-JP" sz="2000" dirty="0"/>
              <a:t>takes </a:t>
            </a:r>
            <a:r>
              <a:rPr kumimoji="1" lang="en-US" altLang="ja-JP" sz="2000" dirty="0" smtClean="0"/>
              <a:t>one argument at a time</a:t>
            </a:r>
            <a:endParaRPr kumimoji="1"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44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2763" y="1652588"/>
            <a:ext cx="6605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Summing the integers 1 to 10 in Haskell: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614488" y="3103563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sum [1..10]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501650" y="4400550"/>
            <a:ext cx="777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computation method is </a:t>
            </a:r>
            <a:r>
              <a:rPr lang="en-US" u="sng">
                <a:cs typeface="+mn-cs"/>
              </a:rPr>
              <a:t>function application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AFBED2AE-54F0-9F42-9857-C6996EAA4599}" type="slidenum">
              <a:rPr lang="en-US" sz="1400">
                <a:cs typeface="+mn-cs"/>
              </a:rPr>
              <a:pPr algn="r">
                <a:defRPr/>
              </a:pPr>
              <a:t>3</a:t>
            </a:fld>
            <a:endParaRPr lang="en-US" sz="1400"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E1630F-112A-4096-A52A-1473E68C63F6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549275" y="519113"/>
            <a:ext cx="8178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en-US" dirty="0"/>
              <a:t>As a consequence, it is then natural for function application to associate to the </a:t>
            </a:r>
            <a:r>
              <a:rPr kumimoji="1" lang="en-US" altLang="en-US" u="sng" dirty="0"/>
              <a:t>left</a:t>
            </a:r>
            <a:r>
              <a:rPr kumimoji="1" lang="en-US" altLang="en-US" dirty="0"/>
              <a:t>.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681163" y="2179638"/>
            <a:ext cx="20256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mult x y z</a:t>
            </a: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1409700" y="3803650"/>
            <a:ext cx="4016375" cy="566738"/>
          </a:xfrm>
          <a:prstGeom prst="wedgeRoundRectCallout">
            <a:avLst>
              <a:gd name="adj1" fmla="val -26009"/>
              <a:gd name="adj2" fmla="val -18137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Means ((mult x) y) z.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95300" y="5324475"/>
            <a:ext cx="8302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Unless tupling is explicitly required, all functions in Haskell are normally defined in curried form.</a:t>
            </a:r>
          </a:p>
        </p:txBody>
      </p:sp>
    </p:spTree>
    <p:extLst>
      <p:ext uri="{BB962C8B-B14F-4D97-AF65-F5344CB8AC3E}">
        <p14:creationId xmlns:p14="http://schemas.microsoft.com/office/powerpoint/2010/main" val="132112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Polymorphic Functions</a:t>
            </a:r>
          </a:p>
        </p:txBody>
      </p:sp>
      <p:sp>
        <p:nvSpPr>
          <p:cNvPr id="33794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7A81EC-2645-41D9-B01F-A3621F001C2C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14338" y="1530776"/>
            <a:ext cx="8145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/>
              <a:t>A function is called </a:t>
            </a:r>
            <a:r>
              <a:rPr lang="en-US" altLang="en-US" sz="2400" u="sng" dirty="0"/>
              <a:t>polymorphic</a:t>
            </a:r>
            <a:r>
              <a:rPr lang="en-US" altLang="en-US" sz="2400" dirty="0"/>
              <a:t> (</a:t>
            </a:r>
            <a:r>
              <a:rPr lang="ja-JP" altLang="en-US" sz="2400" dirty="0"/>
              <a:t>“</a:t>
            </a:r>
            <a:r>
              <a:rPr lang="en-US" altLang="ja-JP" sz="2400" dirty="0"/>
              <a:t>of many forms</a:t>
            </a:r>
            <a:r>
              <a:rPr lang="ja-JP" altLang="en-US" sz="2400" dirty="0"/>
              <a:t>”</a:t>
            </a:r>
            <a:r>
              <a:rPr lang="en-US" altLang="ja-JP" sz="2400" dirty="0"/>
              <a:t>) if its type contains one or more type variables.</a:t>
            </a:r>
            <a:endParaRPr lang="en-US" altLang="en-US" sz="24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1613" y="3206106"/>
            <a:ext cx="2392450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length :: [a] 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Int</a:t>
            </a:r>
            <a:endParaRPr lang="en-US" altLang="en-US" sz="2400" dirty="0">
              <a:latin typeface="+mn-lt"/>
            </a:endParaRP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1103313" y="4990187"/>
            <a:ext cx="6938962" cy="919401"/>
          </a:xfrm>
          <a:prstGeom prst="wedgeRoundRectCallout">
            <a:avLst>
              <a:gd name="adj1" fmla="val -29912"/>
              <a:gd name="adj2" fmla="val -13922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dirty="0"/>
              <a:t>for any type a, length takes a list of values of type a and returns an integer.</a:t>
            </a:r>
          </a:p>
        </p:txBody>
      </p:sp>
    </p:spTree>
    <p:extLst>
      <p:ext uri="{BB962C8B-B14F-4D97-AF65-F5344CB8AC3E}">
        <p14:creationId xmlns:p14="http://schemas.microsoft.com/office/powerpoint/2010/main" val="7569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Ranges in Haskell</a:t>
            </a:r>
          </a:p>
        </p:txBody>
      </p:sp>
      <p:sp>
        <p:nvSpPr>
          <p:cNvPr id="27650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66A342-80BA-4256-9565-B130AA9BECAC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407988" y="1181100"/>
            <a:ext cx="83359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As already discussed, Haskell has extraordinary range capability on lists: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592138" y="2151063"/>
            <a:ext cx="7045325" cy="451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ghci&gt; [1..15]  </a:t>
            </a:r>
          </a:p>
          <a:p>
            <a:pPr>
              <a:lnSpc>
                <a:spcPct val="12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[1,2,3,4,5,6,7,8,9,10,11,12,13,14,15]  </a:t>
            </a:r>
          </a:p>
          <a:p>
            <a:pPr>
              <a:lnSpc>
                <a:spcPct val="12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ghci&gt; ['a'..'z']  </a:t>
            </a:r>
          </a:p>
          <a:p>
            <a:pPr>
              <a:lnSpc>
                <a:spcPct val="12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"abcdefghijklmnopqrstuvwxyz"  </a:t>
            </a:r>
          </a:p>
          <a:p>
            <a:pPr>
              <a:lnSpc>
                <a:spcPct val="12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ghci&gt; ['K'..'Z']  </a:t>
            </a:r>
          </a:p>
          <a:p>
            <a:pPr>
              <a:lnSpc>
                <a:spcPct val="12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"KLMNOPQRSTUVWXYZ” </a:t>
            </a:r>
          </a:p>
          <a:p>
            <a:pPr>
              <a:lnSpc>
                <a:spcPct val="12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ghci&gt; [2,4..20]  </a:t>
            </a:r>
          </a:p>
          <a:p>
            <a:pPr>
              <a:lnSpc>
                <a:spcPct val="12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[2,4,6,8,10,12,14,16,18,20]  </a:t>
            </a:r>
          </a:p>
          <a:p>
            <a:pPr>
              <a:lnSpc>
                <a:spcPct val="12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ghci&gt; [3,6..20]  </a:t>
            </a:r>
          </a:p>
          <a:p>
            <a:pPr>
              <a:lnSpc>
                <a:spcPct val="12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[3,6,9,12,15,18] </a:t>
            </a:r>
            <a:endParaRPr lang="en-US" altLang="en-US" sz="240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7"/>
          <p:cNvSpPr>
            <a:spLocks noGrp="1" noChangeArrowheads="1"/>
          </p:cNvSpPr>
          <p:nvPr>
            <p:ph type="title"/>
          </p:nvPr>
        </p:nvSpPr>
        <p:spPr>
          <a:xfrm>
            <a:off x="193675" y="0"/>
            <a:ext cx="7886700" cy="1325563"/>
          </a:xfrm>
          <a:noFill/>
        </p:spPr>
        <p:txBody>
          <a:bodyPr/>
          <a:lstStyle/>
          <a:p>
            <a:r>
              <a:rPr lang="en-US" altLang="en-US" dirty="0" smtClean="0">
                <a:latin typeface="+mn-lt"/>
              </a:rPr>
              <a:t>Infinite Lists</a:t>
            </a:r>
          </a:p>
        </p:txBody>
      </p:sp>
      <p:sp>
        <p:nvSpPr>
          <p:cNvPr id="27650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5308BD-F4D9-4AD4-A9A5-A0DA1FD6A122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628650" y="1211263"/>
            <a:ext cx="83359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A few useful infinite list functions:</a:t>
            </a:r>
          </a:p>
        </p:txBody>
      </p:sp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4692650" y="6029325"/>
            <a:ext cx="184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183" name="Text Box 4"/>
          <p:cNvSpPr txBox="1">
            <a:spLocks noChangeArrowheads="1"/>
          </p:cNvSpPr>
          <p:nvPr/>
        </p:nvSpPr>
        <p:spPr bwMode="auto">
          <a:xfrm>
            <a:off x="2390775" y="1857375"/>
            <a:ext cx="4667250" cy="2667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000">
                <a:latin typeface="Lucida Sans Typewriter" panose="020B0509030504030204" pitchFamily="49" charset="0"/>
              </a:rPr>
              <a:t>ghci&gt; take 10 (cycle [1,2,3])  </a:t>
            </a: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Lucida Sans Typewriter" panose="020B0509030504030204" pitchFamily="49" charset="0"/>
              </a:rPr>
              <a:t>[1,2,3,1,2,3,1,2,3,1]  </a:t>
            </a: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Lucida Sans Typewriter" panose="020B0509030504030204" pitchFamily="49" charset="0"/>
              </a:rPr>
              <a:t>ghci&gt; take 12 (cycle "LOL ")  </a:t>
            </a: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Lucida Sans Typewriter" panose="020B0509030504030204" pitchFamily="49" charset="0"/>
              </a:rPr>
              <a:t>"LOL LOL LOL " </a:t>
            </a:r>
          </a:p>
          <a:p>
            <a:pPr>
              <a:lnSpc>
                <a:spcPct val="120000"/>
              </a:lnSpc>
            </a:pPr>
            <a:endParaRPr lang="en-US" altLang="en-US" sz="2000">
              <a:latin typeface="Lucida Sans Typewriter" panose="020B05090305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Lucida Sans Typewriter" panose="020B0509030504030204" pitchFamily="49" charset="0"/>
              </a:rPr>
              <a:t>ghci&gt; take 10 (repeat 5)  </a:t>
            </a: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Lucida Sans Typewriter" panose="020B0509030504030204" pitchFamily="49" charset="0"/>
              </a:rPr>
              <a:t>[5,5,5,5,5,5,5,5,5,5] </a:t>
            </a:r>
          </a:p>
        </p:txBody>
      </p:sp>
    </p:spTree>
    <p:extLst>
      <p:ext uri="{BB962C8B-B14F-4D97-AF65-F5344CB8AC3E}">
        <p14:creationId xmlns:p14="http://schemas.microsoft.com/office/powerpoint/2010/main" val="12044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7"/>
          <p:cNvSpPr>
            <a:spLocks noGrp="1" noChangeArrowheads="1"/>
          </p:cNvSpPr>
          <p:nvPr>
            <p:ph type="title"/>
          </p:nvPr>
        </p:nvSpPr>
        <p:spPr>
          <a:xfrm>
            <a:off x="437356" y="40481"/>
            <a:ext cx="7886700" cy="1325563"/>
          </a:xfrm>
          <a:noFill/>
        </p:spPr>
        <p:txBody>
          <a:bodyPr/>
          <a:lstStyle/>
          <a:p>
            <a:r>
              <a:rPr lang="en-US" altLang="en-US" dirty="0" smtClean="0">
                <a:latin typeface="+mn-lt"/>
              </a:rPr>
              <a:t>List Comprehensions</a:t>
            </a:r>
          </a:p>
        </p:txBody>
      </p:sp>
      <p:sp>
        <p:nvSpPr>
          <p:cNvPr id="27650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DA32D5-981E-4549-8759-D86822A52DE9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139700" y="1186805"/>
            <a:ext cx="8323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/>
              <a:t>Very similar to standard set theory list notation: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754063" y="1812558"/>
            <a:ext cx="3054041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fr-FR" altLang="en-US" sz="2000" dirty="0" err="1">
                <a:latin typeface="+mn-lt"/>
              </a:rPr>
              <a:t>ghci</a:t>
            </a:r>
            <a:r>
              <a:rPr lang="fr-FR" altLang="en-US" sz="2000" dirty="0">
                <a:latin typeface="+mn-lt"/>
              </a:rPr>
              <a:t>&gt; [x*2 | x &lt;- [1..10]]  </a:t>
            </a:r>
          </a:p>
          <a:p>
            <a:pPr>
              <a:lnSpc>
                <a:spcPct val="120000"/>
              </a:lnSpc>
            </a:pPr>
            <a:r>
              <a:rPr lang="fr-FR" altLang="en-US" sz="2000" dirty="0">
                <a:latin typeface="+mn-lt"/>
              </a:rPr>
              <a:t>[2,4,6,8,10,12,14,16,18,20]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212725" y="3023543"/>
            <a:ext cx="83359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/>
              <a:t>Can even add predicates to the comprehension:</a:t>
            </a:r>
          </a:p>
        </p:txBody>
      </p:sp>
      <p:sp>
        <p:nvSpPr>
          <p:cNvPr id="51206" name="TextBox 1"/>
          <p:cNvSpPr txBox="1">
            <a:spLocks noChangeArrowheads="1"/>
          </p:cNvSpPr>
          <p:nvPr/>
        </p:nvSpPr>
        <p:spPr bwMode="auto">
          <a:xfrm>
            <a:off x="4692650" y="6029325"/>
            <a:ext cx="184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1207" name="Text Box 4"/>
          <p:cNvSpPr txBox="1">
            <a:spLocks noChangeArrowheads="1"/>
          </p:cNvSpPr>
          <p:nvPr/>
        </p:nvSpPr>
        <p:spPr bwMode="auto">
          <a:xfrm>
            <a:off x="679450" y="3723948"/>
            <a:ext cx="4867038" cy="193899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fr-F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ghci</a:t>
            </a:r>
            <a:r>
              <a:rPr lang="fr-F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[x*2 | x &lt;- [1..10], x*2 &gt;= 12]  </a:t>
            </a:r>
          </a:p>
          <a:p>
            <a:pPr>
              <a:lnSpc>
                <a:spcPct val="120000"/>
              </a:lnSpc>
            </a:pPr>
            <a:r>
              <a:rPr lang="fr-F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[12,14,16,18,20] </a:t>
            </a:r>
          </a:p>
          <a:p>
            <a:pPr>
              <a:lnSpc>
                <a:spcPct val="120000"/>
              </a:lnSpc>
            </a:pPr>
            <a:endParaRPr lang="fr-F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fr-F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ghci</a:t>
            </a:r>
            <a:r>
              <a:rPr lang="fr-F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[ x | x &lt;- [50..100], x `</a:t>
            </a:r>
            <a:r>
              <a:rPr lang="fr-F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</a:t>
            </a:r>
            <a:r>
              <a:rPr lang="fr-F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` 7 == 3]  </a:t>
            </a:r>
          </a:p>
          <a:p>
            <a:pPr>
              <a:lnSpc>
                <a:spcPct val="120000"/>
              </a:lnSpc>
            </a:pPr>
            <a:r>
              <a:rPr lang="fr-F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[52,59,66,73,80,87,94]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44C674-8203-4C34-8354-E1DE648BCCD2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401638" y="627131"/>
            <a:ext cx="82946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Functions can often be defined in many different ways using pattern matching.  For example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516566" y="1510805"/>
            <a:ext cx="3946914" cy="17851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(&amp;&amp;)          :: Bool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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Bool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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Bool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True  &amp;&amp; True 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True  &amp;&amp; False = False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False &amp;&amp; True  = False 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False &amp;&amp; False = False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5668633" y="2403357"/>
            <a:ext cx="2503378" cy="7694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True &amp;&amp; True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_    &amp;&amp; _    = False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5387703" y="1643861"/>
            <a:ext cx="2695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can be defined more compactly by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31750"/>
            <a:ext cx="7886700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mtClean="0"/>
              <a:t>Pattern Matching</a:t>
            </a:r>
            <a:endParaRPr lang="en-US" alt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29591" y="4487063"/>
            <a:ext cx="2140330" cy="6781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True 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False &amp;&amp; _ = False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28650" y="3687573"/>
            <a:ext cx="82946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However, the following definition is more efficient, because it avoids evaluating the second argument if the first argument is False: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64316" y="7852510"/>
            <a:ext cx="8189912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en-US" sz="2400" i="1" dirty="0" smtClean="0">
                <a:sym typeface="Symbol" panose="05050102010706020507" pitchFamily="18" charset="2"/>
              </a:rPr>
              <a:t>Note: The </a:t>
            </a:r>
            <a:r>
              <a:rPr kumimoji="1" lang="en-US" altLang="en-US" sz="2400" i="1" dirty="0">
                <a:sym typeface="Symbol" panose="05050102010706020507" pitchFamily="18" charset="2"/>
              </a:rPr>
              <a:t>underscore symbol _ is a </a:t>
            </a:r>
            <a:r>
              <a:rPr kumimoji="1" lang="en-US" altLang="en-US" sz="2400" i="1" u="sng" dirty="0">
                <a:sym typeface="Symbol" panose="05050102010706020507" pitchFamily="18" charset="2"/>
              </a:rPr>
              <a:t>wildcard</a:t>
            </a:r>
            <a:r>
              <a:rPr kumimoji="1" lang="en-US" altLang="en-US" sz="2400" i="1" dirty="0">
                <a:sym typeface="Symbol" panose="05050102010706020507" pitchFamily="18" charset="2"/>
              </a:rPr>
              <a:t> pattern that matches any argument value.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19181" y="5525354"/>
            <a:ext cx="8189912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en-US" sz="2000" i="1" dirty="0" smtClean="0">
                <a:sym typeface="Symbol" panose="05050102010706020507" pitchFamily="18" charset="2"/>
              </a:rPr>
              <a:t>Note: The </a:t>
            </a:r>
            <a:r>
              <a:rPr kumimoji="1" lang="en-US" altLang="en-US" sz="2000" i="1" dirty="0">
                <a:sym typeface="Symbol" panose="05050102010706020507" pitchFamily="18" charset="2"/>
              </a:rPr>
              <a:t>underscore symbol _ is a </a:t>
            </a:r>
            <a:r>
              <a:rPr kumimoji="1" lang="en-US" altLang="en-US" sz="2000" i="1" u="sng" dirty="0">
                <a:sym typeface="Symbol" panose="05050102010706020507" pitchFamily="18" charset="2"/>
              </a:rPr>
              <a:t>wildcard</a:t>
            </a:r>
            <a:r>
              <a:rPr kumimoji="1" lang="en-US" altLang="en-US" sz="2000" i="1" dirty="0">
                <a:sym typeface="Symbol" panose="05050102010706020507" pitchFamily="18" charset="2"/>
              </a:rPr>
              <a:t> pattern that matches any argument value.</a:t>
            </a:r>
          </a:p>
        </p:txBody>
      </p:sp>
    </p:spTree>
    <p:extLst>
      <p:ext uri="{BB962C8B-B14F-4D97-AF65-F5344CB8AC3E}">
        <p14:creationId xmlns:p14="http://schemas.microsoft.com/office/powerpoint/2010/main" val="74128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8E06E50-B329-496B-92EA-F91D646D819C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71488" y="481013"/>
            <a:ext cx="8226425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en-US" dirty="0">
                <a:sym typeface="Symbol" panose="05050102010706020507" pitchFamily="18" charset="2"/>
              </a:rPr>
              <a:t>Patterns are matched </a:t>
            </a:r>
            <a:r>
              <a:rPr kumimoji="1" lang="en-US" altLang="en-US" u="sng" dirty="0">
                <a:sym typeface="Symbol" panose="05050102010706020507" pitchFamily="18" charset="2"/>
              </a:rPr>
              <a:t>in order</a:t>
            </a:r>
            <a:r>
              <a:rPr kumimoji="1" lang="en-US" altLang="en-US" dirty="0">
                <a:sym typeface="Symbol" panose="05050102010706020507" pitchFamily="18" charset="2"/>
              </a:rPr>
              <a:t>.  For example, the following definition always returns False: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1733550" y="2197100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_    &amp;&amp; _    = False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True &amp;&amp; True = True</a:t>
            </a:r>
          </a:p>
        </p:txBody>
      </p:sp>
    </p:spTree>
    <p:extLst>
      <p:ext uri="{BB962C8B-B14F-4D97-AF65-F5344CB8AC3E}">
        <p14:creationId xmlns:p14="http://schemas.microsoft.com/office/powerpoint/2010/main" val="228145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List Patterns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AF585F-DA53-4905-8C5B-6CFD790F2095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438150" y="1620838"/>
            <a:ext cx="812641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Internally, every non-empty list is constructed by repeated use of an operator (:) called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 u="sng"/>
              <a:t>cons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/>
              <a:t> that adds an element to the start of a list.</a:t>
            </a:r>
            <a:endParaRPr lang="en-US" altLang="en-US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609725" y="3778250"/>
            <a:ext cx="1841500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[1,2,3,4]</a:t>
            </a:r>
          </a:p>
        </p:txBody>
      </p:sp>
      <p:sp>
        <p:nvSpPr>
          <p:cNvPr id="259077" name="AutoShape 5"/>
          <p:cNvSpPr>
            <a:spLocks noChangeArrowheads="1"/>
          </p:cNvSpPr>
          <p:nvPr/>
        </p:nvSpPr>
        <p:spPr bwMode="auto">
          <a:xfrm>
            <a:off x="1169988" y="5219700"/>
            <a:ext cx="4076700" cy="566738"/>
          </a:xfrm>
          <a:prstGeom prst="wedgeRoundRectCallout">
            <a:avLst>
              <a:gd name="adj1" fmla="val -20796"/>
              <a:gd name="adj2" fmla="val -13739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Means 1:(2:(3:(4:[]))).</a:t>
            </a:r>
          </a:p>
        </p:txBody>
      </p:sp>
    </p:spTree>
    <p:extLst>
      <p:ext uri="{BB962C8B-B14F-4D97-AF65-F5344CB8AC3E}">
        <p14:creationId xmlns:p14="http://schemas.microsoft.com/office/powerpoint/2010/main" val="710239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248432-BB77-4169-A91D-6037A2164E3E}" type="slidenum">
              <a:rPr lang="en-US" altLang="en-US" sz="1400"/>
              <a:pPr/>
              <a:t>47</a:t>
            </a:fld>
            <a:endParaRPr lang="en-US" altLang="en-US" sz="1400"/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347663" y="658813"/>
            <a:ext cx="858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Functions on lists can be defined using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x:xs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patterns.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1706563" y="2045703"/>
            <a:ext cx="2706190" cy="21236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head       :: [a]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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head (x:_)  = x</a:t>
            </a:r>
          </a:p>
          <a:p>
            <a:pPr>
              <a:lnSpc>
                <a:spcPct val="110000"/>
              </a:lnSpc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tail       :: [a]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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[a]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tail (_: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932" name="AutoShape 4"/>
          <p:cNvSpPr>
            <a:spLocks noChangeArrowheads="1"/>
          </p:cNvSpPr>
          <p:nvPr/>
        </p:nvSpPr>
        <p:spPr bwMode="auto">
          <a:xfrm>
            <a:off x="1022350" y="5272088"/>
            <a:ext cx="6765925" cy="1028700"/>
          </a:xfrm>
          <a:prstGeom prst="wedgeRoundRectCallout">
            <a:avLst>
              <a:gd name="adj1" fmla="val -21398"/>
              <a:gd name="adj2" fmla="val -9418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head and tail map any non-empty list to its first and remaining elements.</a:t>
            </a:r>
          </a:p>
        </p:txBody>
      </p:sp>
    </p:spTree>
    <p:extLst>
      <p:ext uri="{BB962C8B-B14F-4D97-AF65-F5344CB8AC3E}">
        <p14:creationId xmlns:p14="http://schemas.microsoft.com/office/powerpoint/2010/main" val="19264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Type of functions</a:t>
            </a:r>
          </a:p>
        </p:txBody>
      </p:sp>
      <p:sp>
        <p:nvSpPr>
          <p:cNvPr id="27650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2DDB2F-1A0F-421D-BE45-FA83F8D61C22}" type="slidenum">
              <a:rPr lang="en-US" altLang="en-US" sz="1400"/>
              <a:pPr/>
              <a:t>48</a:t>
            </a:fld>
            <a:endParaRPr lang="en-US" altLang="en-US" sz="1400"/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74638" y="1114425"/>
            <a:ext cx="83359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It’s good practice (and REQUIRED in this class) to also give functions types in your definitions.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350838" y="2411413"/>
            <a:ext cx="8343900" cy="27400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dirty="0" err="1">
                <a:latin typeface="Lucida Sans Typewriter" panose="020B0509030504030204" pitchFamily="49" charset="0"/>
              </a:rPr>
              <a:t>removeNonUppercase</a:t>
            </a:r>
            <a:r>
              <a:rPr lang="en-US" altLang="en-US" sz="2400" dirty="0">
                <a:latin typeface="Lucida Sans Typewriter" panose="020B0509030504030204" pitchFamily="49" charset="0"/>
              </a:rPr>
              <a:t> :: [Char] -&gt; [Char]  </a:t>
            </a:r>
          </a:p>
          <a:p>
            <a:pPr>
              <a:lnSpc>
                <a:spcPct val="120000"/>
              </a:lnSpc>
            </a:pPr>
            <a:r>
              <a:rPr lang="en-US" altLang="en-US" sz="2400" dirty="0" err="1">
                <a:latin typeface="Lucida Sans Typewriter" panose="020B0509030504030204" pitchFamily="49" charset="0"/>
              </a:rPr>
              <a:t>removeNonUppercase</a:t>
            </a:r>
            <a:r>
              <a:rPr lang="en-US" altLang="en-US" sz="2400" dirty="0">
                <a:latin typeface="Lucida Sans Typewriter" panose="020B0509030504030204" pitchFamily="49" charset="0"/>
              </a:rPr>
              <a:t>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st</a:t>
            </a:r>
            <a:r>
              <a:rPr lang="en-US" altLang="en-US" sz="2400" dirty="0">
                <a:latin typeface="Lucida Sans Typewriter" panose="020B0509030504030204" pitchFamily="49" charset="0"/>
              </a:rPr>
              <a:t> = 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latin typeface="Lucida Sans Typewriter" panose="020B0509030504030204" pitchFamily="49" charset="0"/>
              </a:rPr>
              <a:t>         [ c | c &lt;-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st</a:t>
            </a:r>
            <a:r>
              <a:rPr lang="en-US" altLang="en-US" sz="2400" dirty="0">
                <a:latin typeface="Lucida Sans Typewriter" panose="020B0509030504030204" pitchFamily="49" charset="0"/>
              </a:rPr>
              <a:t>, c `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elem</a:t>
            </a:r>
            <a:r>
              <a:rPr lang="en-US" altLang="en-US" sz="2400" dirty="0">
                <a:latin typeface="Lucida Sans Typewriter" panose="020B0509030504030204" pitchFamily="49" charset="0"/>
              </a:rPr>
              <a:t>` ['A'..'Z']]</a:t>
            </a:r>
          </a:p>
          <a:p>
            <a:pPr>
              <a:lnSpc>
                <a:spcPct val="120000"/>
              </a:lnSpc>
            </a:pPr>
            <a:endParaRPr lang="en-US" altLang="en-US" sz="2400" dirty="0">
              <a:latin typeface="Lucida Sans Typewriter" panose="020B05090305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 err="1">
                <a:latin typeface="Lucida Sans Typewriter" panose="020B0509030504030204" pitchFamily="49" charset="0"/>
              </a:rPr>
              <a:t>addThree</a:t>
            </a:r>
            <a:r>
              <a:rPr lang="en-US" altLang="en-US" sz="2400" dirty="0">
                <a:latin typeface="Lucida Sans Typewriter" panose="020B0509030504030204" pitchFamily="49" charset="0"/>
              </a:rPr>
              <a:t> ::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Int</a:t>
            </a:r>
            <a:r>
              <a:rPr lang="en-US" altLang="en-US" sz="2400" dirty="0">
                <a:latin typeface="Lucida Sans Typewriter" panose="020B0509030504030204" pitchFamily="49" charset="0"/>
              </a:rPr>
              <a:t> -&gt;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Int</a:t>
            </a:r>
            <a:r>
              <a:rPr lang="en-US" altLang="en-US" sz="2400" dirty="0">
                <a:latin typeface="Lucida Sans Typewriter" panose="020B0509030504030204" pitchFamily="49" charset="0"/>
              </a:rPr>
              <a:t> -&gt;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Int</a:t>
            </a:r>
            <a:r>
              <a:rPr lang="en-US" altLang="en-US" sz="2400" dirty="0">
                <a:latin typeface="Lucida Sans Typewriter" panose="020B0509030504030204" pitchFamily="49" charset="0"/>
              </a:rPr>
              <a:t> -&gt;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Int</a:t>
            </a:r>
            <a:r>
              <a:rPr lang="en-US" altLang="en-US" sz="2400" dirty="0">
                <a:latin typeface="Lucida Sans Typewriter" panose="020B0509030504030204" pitchFamily="49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en-US" sz="2400" dirty="0" err="1">
                <a:latin typeface="Lucida Sans Typewriter" panose="020B0509030504030204" pitchFamily="49" charset="0"/>
              </a:rPr>
              <a:t>addThree</a:t>
            </a:r>
            <a:r>
              <a:rPr lang="en-US" altLang="en-US" sz="2400" dirty="0">
                <a:latin typeface="Lucida Sans Typewriter" panose="020B0509030504030204" pitchFamily="49" charset="0"/>
              </a:rPr>
              <a:t> x y z = x + y + z  </a:t>
            </a:r>
          </a:p>
        </p:txBody>
      </p:sp>
    </p:spTree>
    <p:extLst>
      <p:ext uri="{BB962C8B-B14F-4D97-AF65-F5344CB8AC3E}">
        <p14:creationId xmlns:p14="http://schemas.microsoft.com/office/powerpoint/2010/main" val="339113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4025" y="1690688"/>
            <a:ext cx="1243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1930s:</a:t>
            </a:r>
            <a:endParaRPr lang="en-US" sz="3200">
              <a:cs typeface="+mn-cs"/>
            </a:endParaRPr>
          </a:p>
        </p:txBody>
      </p:sp>
      <p:sp>
        <p:nvSpPr>
          <p:cNvPr id="31748" name="Text Box 4" descr="White marble"/>
          <p:cNvSpPr txBox="1">
            <a:spLocks noChangeArrowheads="1"/>
          </p:cNvSpPr>
          <p:nvPr/>
        </p:nvSpPr>
        <p:spPr bwMode="auto">
          <a:xfrm>
            <a:off x="893763" y="5010150"/>
            <a:ext cx="74374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Alonzo Church develops the </a:t>
            </a:r>
            <a:r>
              <a:rPr lang="en-US" u="sng">
                <a:cs typeface="+mn-cs"/>
              </a:rPr>
              <a:t>lambda calculus</a:t>
            </a:r>
            <a:r>
              <a:rPr lang="en-US">
                <a:cs typeface="+mn-cs"/>
              </a:rPr>
              <a:t>, a simple but powerful theory of functions.</a:t>
            </a:r>
            <a:endParaRPr lang="en-US" sz="3200">
              <a:cs typeface="+mn-cs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5762C588-690E-6747-AE72-15D3779CCC45}" type="slidenum">
              <a:rPr lang="en-US" sz="1400">
                <a:cs typeface="+mn-cs"/>
              </a:rPr>
              <a:pPr algn="r">
                <a:defRPr/>
              </a:pPr>
              <a:t>4</a:t>
            </a:fld>
            <a:endParaRPr lang="en-US" sz="1400">
              <a:cs typeface="+mn-cs"/>
            </a:endParaRPr>
          </a:p>
        </p:txBody>
      </p:sp>
      <p:pic>
        <p:nvPicPr>
          <p:cNvPr id="19461" name="Picture 8" descr="C:\Documents and Settings\gmh.POLIHALE\Desktop\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>
            <a:fillRect/>
          </a:stretch>
        </p:blipFill>
        <p:spPr bwMode="auto">
          <a:xfrm>
            <a:off x="3776663" y="2751138"/>
            <a:ext cx="1452562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-29369"/>
            <a:ext cx="7886700" cy="1325563"/>
          </a:xfrm>
          <a:noFill/>
        </p:spPr>
        <p:txBody>
          <a:bodyPr/>
          <a:lstStyle/>
          <a:p>
            <a:r>
              <a:rPr lang="en-US" altLang="en-US" dirty="0" smtClean="0"/>
              <a:t>Type Classes</a:t>
            </a:r>
          </a:p>
        </p:txBody>
      </p:sp>
      <p:sp>
        <p:nvSpPr>
          <p:cNvPr id="27650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8A9AE9-4B18-4817-BD1E-EFF1796DC414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274638" y="1030288"/>
            <a:ext cx="83359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In a typeclass, we group types by what behaviors are supported.  (These are NOT object oriented classes – closer to Java interfaces.)</a:t>
            </a:r>
          </a:p>
          <a:p>
            <a:endParaRPr lang="en-US" altLang="en-US"/>
          </a:p>
          <a:p>
            <a:r>
              <a:rPr lang="en-US" altLang="en-US"/>
              <a:t>Example: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858838" y="3511550"/>
            <a:ext cx="6119812" cy="966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ghci&gt; :t (==)  </a:t>
            </a:r>
          </a:p>
          <a:p>
            <a:pPr>
              <a:lnSpc>
                <a:spcPct val="12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(==) :: (Eq a) =&gt; a -&gt; a -&gt; Bool</a:t>
            </a:r>
            <a:endParaRPr lang="en-US" altLang="en-US" sz="2400">
              <a:latin typeface="Lucida Sans Typewriter" panose="020B0509030504030204" pitchFamily="49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385763" y="4875213"/>
            <a:ext cx="83359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Everything before the =&gt; is called a type constraint, so the two inputs must be of a type that is a member of the Eq class.</a:t>
            </a:r>
          </a:p>
        </p:txBody>
      </p:sp>
    </p:spTree>
    <p:extLst>
      <p:ext uri="{BB962C8B-B14F-4D97-AF65-F5344CB8AC3E}">
        <p14:creationId xmlns:p14="http://schemas.microsoft.com/office/powerpoint/2010/main" val="28905559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7"/>
          <p:cNvSpPr>
            <a:spLocks noGrp="1" noChangeArrowheads="1"/>
          </p:cNvSpPr>
          <p:nvPr>
            <p:ph type="title"/>
          </p:nvPr>
        </p:nvSpPr>
        <p:spPr>
          <a:xfrm>
            <a:off x="180076" y="175417"/>
            <a:ext cx="7886700" cy="1325563"/>
          </a:xfrm>
          <a:noFill/>
        </p:spPr>
        <p:txBody>
          <a:bodyPr/>
          <a:lstStyle/>
          <a:p>
            <a:r>
              <a:rPr lang="en-US" altLang="en-US" dirty="0" smtClean="0">
                <a:latin typeface="+mn-lt"/>
              </a:rPr>
              <a:t>Type Classes</a:t>
            </a:r>
          </a:p>
        </p:txBody>
      </p:sp>
      <p:sp>
        <p:nvSpPr>
          <p:cNvPr id="27650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1FC1C6-845C-4643-A4ED-7E377DF254DC}" type="slidenum">
              <a:rPr lang="en-US" altLang="en-US" sz="1400"/>
              <a:pPr/>
              <a:t>50</a:t>
            </a:fld>
            <a:endParaRPr lang="en-US" altLang="en-US" sz="1400"/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247650" y="1181100"/>
            <a:ext cx="8335963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Other useful typeclasses:</a:t>
            </a:r>
          </a:p>
          <a:p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Ord is anything that has an ordering.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Show are things that can be presented as strings.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Enum is anything that can be sequentially ordered.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Bounded means has a lower and upper bound.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Num is a numeric typeclass – so things have to “act” like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Integral and Floating what they seem.</a:t>
            </a:r>
          </a:p>
        </p:txBody>
      </p:sp>
    </p:spTree>
    <p:extLst>
      <p:ext uri="{BB962C8B-B14F-4D97-AF65-F5344CB8AC3E}">
        <p14:creationId xmlns:p14="http://schemas.microsoft.com/office/powerpoint/2010/main" val="184162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Overloaded Functions</a:t>
            </a:r>
          </a:p>
        </p:txBody>
      </p:sp>
      <p:sp>
        <p:nvSpPr>
          <p:cNvPr id="3686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1F81ED-5B8E-49B3-A2F2-4164E66ACFC3}" type="slidenum">
              <a:rPr lang="en-US" altLang="en-US" sz="1400"/>
              <a:pPr/>
              <a:t>51</a:t>
            </a:fld>
            <a:endParaRPr lang="en-US" altLang="en-US" sz="1400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14338" y="1535113"/>
            <a:ext cx="81454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A polymorphic function is called </a:t>
            </a:r>
            <a:r>
              <a:rPr lang="en-US" altLang="en-US" u="sng"/>
              <a:t>overloaded</a:t>
            </a:r>
            <a:r>
              <a:rPr lang="en-US" altLang="en-US"/>
              <a:t> if its type contains one or more class constraints.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458913" y="3251200"/>
            <a:ext cx="44672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</a:rPr>
              <a:t>sum :: Num a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</a:t>
            </a:r>
            <a:r>
              <a:rPr lang="en-US" altLang="en-US" sz="2400">
                <a:latin typeface="Lucida Sans Typewriter" panose="020B0509030504030204" pitchFamily="49" charset="0"/>
              </a:rPr>
              <a:t> [a] 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Lucida Sans Typewriter" panose="020B0509030504030204" pitchFamily="49" charset="0"/>
              </a:rPr>
              <a:t> a</a:t>
            </a: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981075" y="4781550"/>
            <a:ext cx="5322888" cy="1487488"/>
          </a:xfrm>
          <a:prstGeom prst="wedgeRoundRectCallout">
            <a:avLst>
              <a:gd name="adj1" fmla="val -20833"/>
              <a:gd name="adj2" fmla="val -95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for any numeric type a, sum takes a list of values of type a and returns a value of type a.</a:t>
            </a:r>
          </a:p>
        </p:txBody>
      </p:sp>
    </p:spTree>
    <p:extLst>
      <p:ext uri="{BB962C8B-B14F-4D97-AF65-F5344CB8AC3E}">
        <p14:creationId xmlns:p14="http://schemas.microsoft.com/office/powerpoint/2010/main" val="1795785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F5447D-593C-460B-BF06-C2938E503728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541338" y="1387475"/>
            <a:ext cx="82391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en-US" dirty="0"/>
              <a:t>Constrained type variables can be instantiated to any types that satisfy the constraints: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69888" y="420222"/>
            <a:ext cx="35334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 smtClean="0"/>
              <a:t>Overloaded functions</a:t>
            </a:r>
            <a:endParaRPr lang="en-US" altLang="en-US" dirty="0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549400" y="2913063"/>
            <a:ext cx="3683000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&gt; sum [1,2,3]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6</a:t>
            </a:r>
          </a:p>
          <a:p>
            <a:pPr>
              <a:lnSpc>
                <a:spcPct val="110000"/>
              </a:lnSpc>
            </a:pPr>
            <a:endParaRPr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&gt; sum [1.1,2.2,3.3]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6.6</a:t>
            </a:r>
          </a:p>
          <a:p>
            <a:pPr>
              <a:lnSpc>
                <a:spcPct val="110000"/>
              </a:lnSpc>
            </a:pPr>
            <a:endParaRPr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&gt; sum [</a:t>
            </a:r>
            <a:r>
              <a:rPr lang="ja-JP" altLang="en-US" sz="2400">
                <a:latin typeface="Lucida Sans Typewriter" panose="020B0509030504030204" pitchFamily="49" charset="0"/>
              </a:rPr>
              <a:t>’</a:t>
            </a:r>
            <a:r>
              <a:rPr lang="en-US" altLang="ja-JP" sz="2400">
                <a:latin typeface="Lucida Sans Typewriter" panose="020B0509030504030204" pitchFamily="49" charset="0"/>
              </a:rPr>
              <a:t>a</a:t>
            </a:r>
            <a:r>
              <a:rPr lang="ja-JP" altLang="en-US" sz="2400">
                <a:latin typeface="Lucida Sans Typewriter" panose="020B0509030504030204" pitchFamily="49" charset="0"/>
              </a:rPr>
              <a:t>’</a:t>
            </a:r>
            <a:r>
              <a:rPr lang="en-US" altLang="ja-JP" sz="2400">
                <a:latin typeface="Lucida Sans Typewriter" panose="020B0509030504030204" pitchFamily="49" charset="0"/>
              </a:rPr>
              <a:t>,</a:t>
            </a:r>
            <a:r>
              <a:rPr lang="ja-JP" altLang="en-US" sz="2400">
                <a:latin typeface="Lucida Sans Typewriter" panose="020B0509030504030204" pitchFamily="49" charset="0"/>
              </a:rPr>
              <a:t>’</a:t>
            </a:r>
            <a:r>
              <a:rPr lang="en-US" altLang="ja-JP" sz="2400">
                <a:latin typeface="Lucida Sans Typewriter" panose="020B0509030504030204" pitchFamily="49" charset="0"/>
              </a:rPr>
              <a:t>b</a:t>
            </a:r>
            <a:r>
              <a:rPr lang="ja-JP" altLang="en-US" sz="2400">
                <a:latin typeface="Lucida Sans Typewriter" panose="020B0509030504030204" pitchFamily="49" charset="0"/>
              </a:rPr>
              <a:t>’</a:t>
            </a:r>
            <a:r>
              <a:rPr lang="en-US" altLang="ja-JP" sz="2400">
                <a:latin typeface="Lucida Sans Typewriter" panose="020B0509030504030204" pitchFamily="49" charset="0"/>
              </a:rPr>
              <a:t>,</a:t>
            </a:r>
            <a:r>
              <a:rPr lang="ja-JP" altLang="en-US" sz="2400">
                <a:latin typeface="Lucida Sans Typewriter" panose="020B0509030504030204" pitchFamily="49" charset="0"/>
              </a:rPr>
              <a:t>’</a:t>
            </a:r>
            <a:r>
              <a:rPr lang="en-US" altLang="ja-JP" sz="2400">
                <a:latin typeface="Lucida Sans Typewriter" panose="020B0509030504030204" pitchFamily="49" charset="0"/>
              </a:rPr>
              <a:t>c</a:t>
            </a:r>
            <a:r>
              <a:rPr lang="ja-JP" altLang="en-US" sz="2400">
                <a:latin typeface="Lucida Sans Typewriter" panose="020B0509030504030204" pitchFamily="49" charset="0"/>
              </a:rPr>
              <a:t>’</a:t>
            </a:r>
            <a:r>
              <a:rPr lang="en-US" altLang="ja-JP" sz="2400">
                <a:latin typeface="Lucida Sans Typewriter" panose="020B0509030504030204" pitchFamily="49" charset="0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ERROR</a:t>
            </a:r>
          </a:p>
        </p:txBody>
      </p:sp>
      <p:sp>
        <p:nvSpPr>
          <p:cNvPr id="35845" name="AutoShape 6"/>
          <p:cNvSpPr>
            <a:spLocks noChangeArrowheads="1"/>
          </p:cNvSpPr>
          <p:nvPr/>
        </p:nvSpPr>
        <p:spPr bwMode="auto">
          <a:xfrm>
            <a:off x="6029325" y="5159375"/>
            <a:ext cx="2530475" cy="1028700"/>
          </a:xfrm>
          <a:prstGeom prst="wedgeRoundRectCallout">
            <a:avLst>
              <a:gd name="adj1" fmla="val -68194"/>
              <a:gd name="adj2" fmla="val 10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Char is not a numeric type</a:t>
            </a:r>
          </a:p>
        </p:txBody>
      </p:sp>
      <p:sp>
        <p:nvSpPr>
          <p:cNvPr id="35846" name="AutoShape 7"/>
          <p:cNvSpPr>
            <a:spLocks noChangeArrowheads="1"/>
          </p:cNvSpPr>
          <p:nvPr/>
        </p:nvSpPr>
        <p:spPr bwMode="auto">
          <a:xfrm>
            <a:off x="6407150" y="2952750"/>
            <a:ext cx="1774825" cy="566738"/>
          </a:xfrm>
          <a:prstGeom prst="wedgeRoundRectCallout">
            <a:avLst>
              <a:gd name="adj1" fmla="val -100718"/>
              <a:gd name="adj2" fmla="val -630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a = Int</a:t>
            </a:r>
          </a:p>
        </p:txBody>
      </p:sp>
      <p:sp>
        <p:nvSpPr>
          <p:cNvPr id="35847" name="AutoShape 8"/>
          <p:cNvSpPr>
            <a:spLocks noChangeArrowheads="1"/>
          </p:cNvSpPr>
          <p:nvPr/>
        </p:nvSpPr>
        <p:spPr bwMode="auto">
          <a:xfrm>
            <a:off x="6407150" y="4056063"/>
            <a:ext cx="1774825" cy="566737"/>
          </a:xfrm>
          <a:prstGeom prst="wedgeRoundRectCallout">
            <a:avLst>
              <a:gd name="adj1" fmla="val -100894"/>
              <a:gd name="adj2" fmla="val -152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a = Float</a:t>
            </a:r>
          </a:p>
        </p:txBody>
      </p:sp>
    </p:spTree>
    <p:extLst>
      <p:ext uri="{BB962C8B-B14F-4D97-AF65-F5344CB8AC3E}">
        <p14:creationId xmlns:p14="http://schemas.microsoft.com/office/powerpoint/2010/main" val="2335430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274638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Useful functions: map</a:t>
            </a:r>
          </a:p>
        </p:txBody>
      </p:sp>
      <p:sp>
        <p:nvSpPr>
          <p:cNvPr id="4198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FC61F51-EBC7-4A58-9691-A84461C86699}" type="slidenum">
              <a:rPr lang="en-US" altLang="en-US" sz="1400"/>
              <a:pPr/>
              <a:t>53</a:t>
            </a:fld>
            <a:endParaRPr lang="en-US" altLang="en-US" sz="1400"/>
          </a:p>
        </p:txBody>
      </p:sp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1714500" y="1758950"/>
            <a:ext cx="5562600" cy="1095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en-US" sz="2400" dirty="0" err="1">
                <a:latin typeface="Lucida Sans Typewriter" panose="020B0509030504030204" pitchFamily="49" charset="0"/>
              </a:rPr>
              <a:t>map</a:t>
            </a:r>
            <a:r>
              <a:rPr lang="fr-FR" altLang="en-US" sz="2400" dirty="0">
                <a:latin typeface="Lucida Sans Typewriter" panose="020B0509030504030204" pitchFamily="49" charset="0"/>
              </a:rPr>
              <a:t> :: (a -&gt; b) -&gt; [a] -&gt; [b]  </a:t>
            </a:r>
          </a:p>
          <a:p>
            <a:pPr>
              <a:lnSpc>
                <a:spcPct val="90000"/>
              </a:lnSpc>
            </a:pPr>
            <a:r>
              <a:rPr lang="fr-FR" altLang="en-US" sz="2400" dirty="0" err="1">
                <a:latin typeface="Lucida Sans Typewriter" panose="020B0509030504030204" pitchFamily="49" charset="0"/>
              </a:rPr>
              <a:t>map</a:t>
            </a:r>
            <a:r>
              <a:rPr lang="fr-FR" altLang="en-US" sz="2400" dirty="0">
                <a:latin typeface="Lucida Sans Typewriter" panose="020B0509030504030204" pitchFamily="49" charset="0"/>
              </a:rPr>
              <a:t> _ [] = []  </a:t>
            </a:r>
          </a:p>
          <a:p>
            <a:pPr>
              <a:lnSpc>
                <a:spcPct val="90000"/>
              </a:lnSpc>
            </a:pPr>
            <a:r>
              <a:rPr lang="fr-FR" altLang="en-US" sz="2400" dirty="0" err="1">
                <a:latin typeface="Lucida Sans Typewriter" panose="020B0509030504030204" pitchFamily="49" charset="0"/>
              </a:rPr>
              <a:t>map</a:t>
            </a:r>
            <a:r>
              <a:rPr lang="fr-FR" altLang="en-US" sz="2400" dirty="0">
                <a:latin typeface="Lucida Sans Typewriter" panose="020B0509030504030204" pitchFamily="49" charset="0"/>
              </a:rPr>
              <a:t> f (</a:t>
            </a:r>
            <a:r>
              <a:rPr lang="fr-FR" altLang="en-US" sz="2400" dirty="0" err="1">
                <a:latin typeface="Lucida Sans Typewriter" panose="020B0509030504030204" pitchFamily="49" charset="0"/>
              </a:rPr>
              <a:t>x:xs</a:t>
            </a:r>
            <a:r>
              <a:rPr lang="fr-FR" altLang="en-US" sz="2400" dirty="0">
                <a:latin typeface="Lucida Sans Typewriter" panose="020B0509030504030204" pitchFamily="49" charset="0"/>
              </a:rPr>
              <a:t>) = f x : </a:t>
            </a:r>
            <a:r>
              <a:rPr lang="fr-FR" altLang="en-US" sz="2400" dirty="0" err="1">
                <a:latin typeface="Lucida Sans Typewriter" panose="020B0509030504030204" pitchFamily="49" charset="0"/>
              </a:rPr>
              <a:t>map</a:t>
            </a:r>
            <a:r>
              <a:rPr lang="fr-FR" altLang="en-US" sz="2400" dirty="0">
                <a:latin typeface="Lucida Sans Typewriter" panose="020B0509030504030204" pitchFamily="49" charset="0"/>
              </a:rPr>
              <a:t> f </a:t>
            </a:r>
            <a:r>
              <a:rPr lang="fr-FR" altLang="en-US" sz="2400" dirty="0" err="1">
                <a:latin typeface="Lucida Sans Typewriter" panose="020B0509030504030204" pitchFamily="49" charset="0"/>
              </a:rPr>
              <a:t>xs</a:t>
            </a:r>
            <a:endParaRPr lang="en-US" altLang="en-US" sz="2400" dirty="0">
              <a:latin typeface="Lucida Sans Typewriter" panose="020B0509030504030204" pitchFamily="49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595313" y="1063625"/>
            <a:ext cx="74596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The function map applies a function across a list: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449263" y="3463733"/>
            <a:ext cx="8738290" cy="275152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ro-RO" altLang="en-US" sz="2400" dirty="0">
                <a:latin typeface="Lucida Sans Typewriter" panose="020B0509030504030204" pitchFamily="49" charset="0"/>
              </a:rPr>
              <a:t>ghci&gt; map (+3) [1,5,3,1,6]  </a:t>
            </a:r>
          </a:p>
          <a:p>
            <a:pPr>
              <a:lnSpc>
                <a:spcPct val="90000"/>
              </a:lnSpc>
            </a:pPr>
            <a:r>
              <a:rPr lang="ro-RO" altLang="en-US" sz="2400" dirty="0">
                <a:latin typeface="Lucida Sans Typewriter" panose="020B0509030504030204" pitchFamily="49" charset="0"/>
              </a:rPr>
              <a:t>[4,8,6,4,9]  </a:t>
            </a: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Lucida Sans Typewriter" panose="020B0509030504030204" pitchFamily="49" charset="0"/>
            </a:endParaRPr>
          </a:p>
          <a:p>
            <a:pPr>
              <a:lnSpc>
                <a:spcPct val="90000"/>
              </a:lnSpc>
            </a:pPr>
            <a:r>
              <a:rPr lang="ro-RO" altLang="en-US" sz="2400" dirty="0" smtClean="0">
                <a:latin typeface="Lucida Sans Typewriter" panose="020B0509030504030204" pitchFamily="49" charset="0"/>
              </a:rPr>
              <a:t>ghci</a:t>
            </a:r>
            <a:r>
              <a:rPr lang="ro-RO" altLang="en-US" sz="2400" dirty="0">
                <a:latin typeface="Lucida Sans Typewriter" panose="020B0509030504030204" pitchFamily="49" charset="0"/>
              </a:rPr>
              <a:t>&gt; map (replicate 3) [3..6]  </a:t>
            </a:r>
          </a:p>
          <a:p>
            <a:pPr>
              <a:lnSpc>
                <a:spcPct val="90000"/>
              </a:lnSpc>
            </a:pPr>
            <a:r>
              <a:rPr lang="ro-RO" altLang="en-US" sz="2400" dirty="0">
                <a:latin typeface="Lucida Sans Typewriter" panose="020B0509030504030204" pitchFamily="49" charset="0"/>
              </a:rPr>
              <a:t>[[3,3,3],[4,4,4],[5,5,5],[6,6,6]] </a:t>
            </a:r>
            <a:endParaRPr lang="en-US" altLang="en-US" sz="2400" dirty="0" smtClean="0">
              <a:latin typeface="Lucida Sans Typewriter" panose="020B0509030504030204" pitchFamily="49" charset="0"/>
            </a:endParaRPr>
          </a:p>
          <a:p>
            <a:pPr>
              <a:lnSpc>
                <a:spcPct val="90000"/>
              </a:lnSpc>
            </a:pPr>
            <a:r>
              <a:rPr lang="ro-RO" altLang="en-US" sz="2400" dirty="0" smtClean="0">
                <a:latin typeface="Lucida Sans Typewriter" panose="020B0509030504030204" pitchFamily="49" charset="0"/>
              </a:rPr>
              <a:t> </a:t>
            </a:r>
            <a:endParaRPr lang="ro-RO" altLang="en-US" sz="2400" dirty="0">
              <a:latin typeface="Lucida Sans Typewriter" panose="020B0509030504030204" pitchFamily="49" charset="0"/>
            </a:endParaRPr>
          </a:p>
          <a:p>
            <a:pPr>
              <a:lnSpc>
                <a:spcPct val="90000"/>
              </a:lnSpc>
            </a:pPr>
            <a:r>
              <a:rPr lang="ro-RO" altLang="en-US" sz="2400" dirty="0">
                <a:latin typeface="Lucida Sans Typewriter" panose="020B0509030504030204" pitchFamily="49" charset="0"/>
              </a:rPr>
              <a:t>ghci&gt; map (map (^2)) [[1,2],[3,4,5,6],[7,8]]  </a:t>
            </a:r>
          </a:p>
          <a:p>
            <a:pPr>
              <a:lnSpc>
                <a:spcPct val="90000"/>
              </a:lnSpc>
            </a:pPr>
            <a:r>
              <a:rPr lang="ro-RO" altLang="en-US" sz="2400" dirty="0">
                <a:latin typeface="Lucida Sans Typewriter" panose="020B0509030504030204" pitchFamily="49" charset="0"/>
              </a:rPr>
              <a:t>[[1,4],[9,16,25,36],[49,64]]  </a:t>
            </a:r>
          </a:p>
        </p:txBody>
      </p:sp>
    </p:spTree>
    <p:extLst>
      <p:ext uri="{BB962C8B-B14F-4D97-AF65-F5344CB8AC3E}">
        <p14:creationId xmlns:p14="http://schemas.microsoft.com/office/powerpoint/2010/main" val="5249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274638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Useful functions: filter</a:t>
            </a:r>
          </a:p>
        </p:txBody>
      </p:sp>
      <p:sp>
        <p:nvSpPr>
          <p:cNvPr id="4198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83F03CF-FF2F-43C4-A0B1-AEF299174B3F}" type="slidenum">
              <a:rPr lang="en-US" altLang="en-US" sz="1400"/>
              <a:pPr/>
              <a:t>54</a:t>
            </a:fld>
            <a:endParaRPr lang="en-US" altLang="en-US" sz="1400"/>
          </a:p>
        </p:txBody>
      </p:sp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938213" y="1747838"/>
            <a:ext cx="6675437" cy="17605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filter :: (a -&gt; Bool) -&gt; [a] -&gt; [a] 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filter _ [] = [] 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filter p (x:xs)  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    | p x       = x : filter p xs 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    | otherwise = filter p xs 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68325" y="1038225"/>
            <a:ext cx="7459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The function fliter: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690563" y="4113213"/>
            <a:ext cx="7416800" cy="209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ghci&gt; filter (&gt;3) [1,5,3,2,1,6,4,3,2,1]  </a:t>
            </a:r>
          </a:p>
          <a:p>
            <a:pPr>
              <a:lnSpc>
                <a:spcPct val="9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[5,6,4]  </a:t>
            </a:r>
          </a:p>
          <a:p>
            <a:pPr>
              <a:lnSpc>
                <a:spcPct val="9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ghci&gt; filter (==3) [1,2,3,4,5]  </a:t>
            </a:r>
          </a:p>
          <a:p>
            <a:pPr>
              <a:lnSpc>
                <a:spcPct val="9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[3]  </a:t>
            </a:r>
          </a:p>
          <a:p>
            <a:pPr>
              <a:lnSpc>
                <a:spcPct val="9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ghci&gt; filter even [1..10]  </a:t>
            </a:r>
          </a:p>
          <a:p>
            <a:pPr>
              <a:lnSpc>
                <a:spcPct val="90000"/>
              </a:lnSpc>
            </a:pPr>
            <a:r>
              <a:rPr lang="nl-NL" altLang="en-US" sz="2400">
                <a:latin typeface="Lucida Sans Typewriter" panose="020B0509030504030204" pitchFamily="49" charset="0"/>
              </a:rPr>
              <a:t>[2,4,6,8,10] </a:t>
            </a:r>
            <a:endParaRPr lang="ro-RO" altLang="en-US" sz="240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5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latin typeface="+mn-lt"/>
              </a:rPr>
              <a:t>Conditional Expressions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B5EED9-22F8-4B8E-9823-517D785BAEAB}" type="slidenum">
              <a:rPr lang="en-US" altLang="en-US" sz="1400"/>
              <a:pPr/>
              <a:t>55</a:t>
            </a:fld>
            <a:endParaRPr lang="en-US" altLang="en-US" sz="1400"/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450850" y="1631950"/>
            <a:ext cx="80883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As in most programming languages, functions can be defined using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conditional expressions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336675" y="3327400"/>
            <a:ext cx="5875338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abs  :: Int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abs n = if n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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0 then n else -n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54038" y="4819650"/>
            <a:ext cx="8189912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en-US" sz="2000" dirty="0" smtClean="0">
                <a:sym typeface="Symbol" panose="05050102010706020507" pitchFamily="18" charset="2"/>
              </a:rPr>
              <a:t>Note: In </a:t>
            </a:r>
            <a:r>
              <a:rPr kumimoji="1" lang="en-US" altLang="en-US" sz="2000" dirty="0">
                <a:sym typeface="Symbol" panose="05050102010706020507" pitchFamily="18" charset="2"/>
              </a:rPr>
              <a:t>Haskell, conditional expressions must </a:t>
            </a:r>
            <a:r>
              <a:rPr kumimoji="1" lang="en-US" altLang="en-US" sz="2000" u="sng" dirty="0">
                <a:sym typeface="Symbol" panose="05050102010706020507" pitchFamily="18" charset="2"/>
              </a:rPr>
              <a:t>always</a:t>
            </a:r>
            <a:r>
              <a:rPr kumimoji="1" lang="en-US" altLang="en-US" sz="2000" dirty="0">
                <a:sym typeface="Symbol" panose="05050102010706020507" pitchFamily="18" charset="2"/>
              </a:rPr>
              <a:t> have an else branch, which avoids any possible ambiguity issues.</a:t>
            </a:r>
          </a:p>
        </p:txBody>
      </p:sp>
    </p:spTree>
    <p:extLst>
      <p:ext uri="{BB962C8B-B14F-4D97-AF65-F5344CB8AC3E}">
        <p14:creationId xmlns:p14="http://schemas.microsoft.com/office/powerpoint/2010/main" val="32480222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Guarded Equations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AF2E09-4A83-4552-ADD3-00BCFBFEBEF0}" type="slidenum">
              <a:rPr lang="en-US" altLang="en-US" sz="1400"/>
              <a:pPr/>
              <a:t>56</a:t>
            </a:fld>
            <a:endParaRPr lang="en-US" altLang="en-US" sz="1400"/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450850" y="1633538"/>
            <a:ext cx="8261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As an alternative to conditionals, functions can also be defined using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guarded equations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. 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1336675" y="3168725"/>
            <a:ext cx="3119828" cy="13111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+mn-lt"/>
                <a:ea typeface="ＭＳ Ｐゴシック" charset="0"/>
                <a:cs typeface="ＭＳ Ｐゴシック" charset="0"/>
              </a:rPr>
              <a:t>abs n </a:t>
            </a:r>
            <a:endParaRPr lang="en-US" sz="2400" dirty="0" smtClean="0">
              <a:latin typeface="+mn-lt"/>
              <a:ea typeface="ＭＳ Ｐゴシック" charset="0"/>
              <a:cs typeface="ＭＳ Ｐゴシック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  <a:ea typeface="ＭＳ Ｐゴシック" charset="0"/>
                <a:cs typeface="ＭＳ Ｐゴシック" charset="0"/>
              </a:rPr>
              <a:t>| </a:t>
            </a:r>
            <a:r>
              <a:rPr lang="en-US" sz="2400" dirty="0">
                <a:latin typeface="+mn-lt"/>
                <a:ea typeface="ＭＳ Ｐゴシック" charset="0"/>
                <a:cs typeface="ＭＳ Ｐゴシック" charset="0"/>
              </a:rPr>
              <a:t>n </a:t>
            </a:r>
            <a:r>
              <a:rPr lang="en-US" sz="2400" dirty="0">
                <a:latin typeface="+mn-lt"/>
                <a:ea typeface="ＭＳ Ｐゴシック" charset="0"/>
                <a:cs typeface="ＭＳ Ｐゴシック" charset="0"/>
                <a:sym typeface="Symbol" charset="0"/>
              </a:rPr>
              <a:t></a:t>
            </a:r>
            <a:r>
              <a:rPr lang="en-US" sz="2400" dirty="0">
                <a:latin typeface="+mn-lt"/>
                <a:ea typeface="ＭＳ Ｐゴシック" charset="0"/>
                <a:cs typeface="ＭＳ Ｐゴシック" charset="0"/>
              </a:rPr>
              <a:t> 0     = n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+mn-lt"/>
                <a:ea typeface="ＭＳ Ｐゴシック" charset="0"/>
                <a:cs typeface="ＭＳ Ｐゴシック" charset="0"/>
              </a:rPr>
              <a:t>      </a:t>
            </a:r>
            <a:r>
              <a:rPr lang="en-US" sz="2400" dirty="0" smtClean="0">
                <a:latin typeface="+mn-lt"/>
                <a:ea typeface="ＭＳ Ｐゴシック" charset="0"/>
                <a:cs typeface="ＭＳ Ｐゴシック" charset="0"/>
              </a:rPr>
              <a:t>	| </a:t>
            </a:r>
            <a:r>
              <a:rPr lang="en-US" sz="2400" dirty="0">
                <a:latin typeface="+mn-lt"/>
                <a:ea typeface="ＭＳ Ｐゴシック" charset="0"/>
                <a:cs typeface="ＭＳ Ｐゴシック" charset="0"/>
              </a:rPr>
              <a:t>otherwise = -n</a:t>
            </a:r>
          </a:p>
        </p:txBody>
      </p:sp>
      <p:sp>
        <p:nvSpPr>
          <p:cNvPr id="221194" name="AutoShape 10"/>
          <p:cNvSpPr>
            <a:spLocks noChangeArrowheads="1"/>
          </p:cNvSpPr>
          <p:nvPr/>
        </p:nvSpPr>
        <p:spPr bwMode="auto">
          <a:xfrm>
            <a:off x="588963" y="5526088"/>
            <a:ext cx="7862887" cy="566737"/>
          </a:xfrm>
          <a:prstGeom prst="wedgeRoundRectCallout">
            <a:avLst>
              <a:gd name="adj1" fmla="val -24176"/>
              <a:gd name="adj2" fmla="val -19005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As previously, but using guarded equations.</a:t>
            </a:r>
          </a:p>
        </p:txBody>
      </p:sp>
    </p:spTree>
    <p:extLst>
      <p:ext uri="{BB962C8B-B14F-4D97-AF65-F5344CB8AC3E}">
        <p14:creationId xmlns:p14="http://schemas.microsoft.com/office/powerpoint/2010/main" val="1899805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27244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+mn-lt"/>
              </a:rPr>
              <a:t>Exercise</a:t>
            </a:r>
            <a:br>
              <a:rPr lang="en-US" altLang="en-US" dirty="0" smtClean="0">
                <a:latin typeface="+mn-lt"/>
              </a:rPr>
            </a:br>
            <a:endParaRPr lang="en-US" altLang="en-US" dirty="0" smtClean="0">
              <a:latin typeface="+mn-lt"/>
            </a:endParaRP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98AC63-2CDC-4924-A746-E37AC3C412EE}" type="slidenum">
              <a:rPr lang="en-US" altLang="en-US" sz="1400"/>
              <a:pPr/>
              <a:t>57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1388024" y="928749"/>
            <a:ext cx="6551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function </a:t>
            </a:r>
            <a:r>
              <a:rPr lang="en-US" dirty="0" err="1" smtClean="0"/>
              <a:t>allX</a:t>
            </a:r>
            <a:r>
              <a:rPr lang="en-US" dirty="0" smtClean="0"/>
              <a:t> that returns a list of the x’s in a list of ordered pairs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388024" y="2628067"/>
            <a:ext cx="6006021" cy="49859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 dirty="0" err="1" smtClean="0">
                <a:latin typeface="+mn-lt"/>
                <a:cs typeface="Arial" panose="020B0604020202020204" pitchFamily="34" charset="0"/>
              </a:rPr>
              <a:t>allX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       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:: 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[(</a:t>
            </a:r>
            <a:r>
              <a:rPr lang="en-US" altLang="en-US" sz="2400" dirty="0" err="1" smtClean="0">
                <a:latin typeface="+mn-lt"/>
                <a:cs typeface="Arial" panose="020B0604020202020204" pitchFamily="34" charset="0"/>
              </a:rPr>
              <a:t>Int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, </a:t>
            </a:r>
            <a:r>
              <a:rPr lang="en-US" altLang="en-US" sz="2400" dirty="0" err="1" smtClean="0">
                <a:latin typeface="+mn-lt"/>
                <a:cs typeface="Arial" panose="020B0604020202020204" pitchFamily="34" charset="0"/>
              </a:rPr>
              <a:t>Int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)] -&gt; [</a:t>
            </a:r>
            <a:r>
              <a:rPr lang="en-US" altLang="en-US" sz="2400" dirty="0" err="1" smtClean="0">
                <a:latin typeface="+mn-lt"/>
                <a:cs typeface="Arial" panose="020B0604020202020204" pitchFamily="34" charset="0"/>
              </a:rPr>
              <a:t>Int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]</a:t>
            </a:r>
            <a:endParaRPr lang="en-US" altLang="en-US" sz="24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32" y="3871876"/>
            <a:ext cx="4534050" cy="10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27244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+mn-lt"/>
              </a:rPr>
              <a:t>Exercise</a:t>
            </a:r>
            <a:br>
              <a:rPr lang="en-US" altLang="en-US" dirty="0" smtClean="0">
                <a:latin typeface="+mn-lt"/>
              </a:rPr>
            </a:br>
            <a:endParaRPr lang="en-US" altLang="en-US" dirty="0" smtClean="0">
              <a:latin typeface="+mn-lt"/>
            </a:endParaRP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98AC63-2CDC-4924-A746-E37AC3C412EE}" type="slidenum">
              <a:rPr lang="en-US" altLang="en-US" sz="1400"/>
              <a:pPr/>
              <a:t>58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1388024" y="928749"/>
            <a:ext cx="6551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function evens that returns a list of even numbers from a list.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388024" y="2628067"/>
            <a:ext cx="6006021" cy="49859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evens       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:: 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[</a:t>
            </a:r>
            <a:r>
              <a:rPr lang="en-US" altLang="en-US" sz="2400" dirty="0" err="1" smtClean="0">
                <a:latin typeface="+mn-lt"/>
                <a:cs typeface="Arial" panose="020B0604020202020204" pitchFamily="34" charset="0"/>
              </a:rPr>
              <a:t>Int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] -&gt; [</a:t>
            </a:r>
            <a:r>
              <a:rPr lang="en-US" altLang="en-US" sz="2400" dirty="0" err="1" smtClean="0">
                <a:latin typeface="+mn-lt"/>
                <a:cs typeface="Arial" panose="020B0604020202020204" pitchFamily="34" charset="0"/>
              </a:rPr>
              <a:t>Int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]</a:t>
            </a:r>
            <a:endParaRPr lang="en-US" altLang="en-US" sz="24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32" y="3625789"/>
            <a:ext cx="3948343" cy="15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8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41325" y="1677988"/>
            <a:ext cx="1084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1987:</a:t>
            </a:r>
            <a:endParaRPr lang="en-US" sz="3200">
              <a:cs typeface="+mn-cs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54000" y="3502025"/>
            <a:ext cx="85693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An international committee of researchers initiates the development of </a:t>
            </a:r>
            <a:r>
              <a:rPr lang="en-US" sz="2400" u="sng" dirty="0">
                <a:cs typeface="+mn-cs"/>
              </a:rPr>
              <a:t>Haskell</a:t>
            </a:r>
            <a:r>
              <a:rPr lang="en-US" sz="2400" dirty="0">
                <a:cs typeface="+mn-cs"/>
              </a:rPr>
              <a:t>, a standard lazy functional language.</a:t>
            </a:r>
          </a:p>
          <a:p>
            <a:pPr>
              <a:defRPr/>
            </a:pPr>
            <a:endParaRPr lang="en-US" sz="2400" dirty="0">
              <a:cs typeface="+mn-cs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Partially in response to “Can programming be liberated from the Von </a:t>
            </a:r>
            <a:r>
              <a:rPr lang="en-US" sz="2400" dirty="0" err="1">
                <a:cs typeface="+mn-cs"/>
              </a:rPr>
              <a:t>Neuman</a:t>
            </a:r>
            <a:r>
              <a:rPr lang="en-US" sz="2400" dirty="0">
                <a:cs typeface="+mn-cs"/>
              </a:rPr>
              <a:t> style?”, by John Backus.</a:t>
            </a:r>
          </a:p>
          <a:p>
            <a:pPr>
              <a:defRPr/>
            </a:pPr>
            <a:endParaRPr lang="en-US" sz="2400" dirty="0">
              <a:cs typeface="+mn-cs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(Named in honor of logician Haskell B. Curry.)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28D0539F-BE64-5B4C-89A1-29803C9C3028}" type="slidenum">
              <a:rPr lang="en-US" sz="1400">
                <a:cs typeface="+mn-cs"/>
              </a:rPr>
              <a:pPr algn="r">
                <a:defRPr/>
              </a:pPr>
              <a:t>5</a:t>
            </a:fld>
            <a:endParaRPr lang="en-US" sz="1400">
              <a:cs typeface="+mn-cs"/>
            </a:endParaRPr>
          </a:p>
        </p:txBody>
      </p:sp>
      <p:pic>
        <p:nvPicPr>
          <p:cNvPr id="25605" name="Picture 8" descr="C:\Documents and Settings\gmh.POLIHALE\Desktop\HaskellLogo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21"/>
          <a:stretch>
            <a:fillRect/>
          </a:stretch>
        </p:blipFill>
        <p:spPr bwMode="auto">
          <a:xfrm>
            <a:off x="2203450" y="1495425"/>
            <a:ext cx="4495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27244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+mn-lt"/>
              </a:rPr>
              <a:t>Exercise</a:t>
            </a:r>
            <a:br>
              <a:rPr lang="en-US" altLang="en-US" dirty="0" smtClean="0">
                <a:latin typeface="+mn-lt"/>
              </a:rPr>
            </a:br>
            <a:endParaRPr lang="en-US" altLang="en-US" dirty="0" smtClean="0">
              <a:latin typeface="+mn-lt"/>
            </a:endParaRP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98AC63-2CDC-4924-A746-E37AC3C412EE}" type="slidenum">
              <a:rPr lang="en-US" altLang="en-US" sz="1400"/>
              <a:pPr/>
              <a:t>59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1388024" y="928749"/>
            <a:ext cx="6551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function </a:t>
            </a:r>
            <a:r>
              <a:rPr lang="en-US" dirty="0" err="1" smtClean="0"/>
              <a:t>myElem</a:t>
            </a:r>
            <a:r>
              <a:rPr lang="en-US" dirty="0" smtClean="0"/>
              <a:t> that returns True if an element is in a given list and returns False otherwise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388024" y="2628067"/>
            <a:ext cx="6006021" cy="49859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 dirty="0" err="1" smtClean="0">
                <a:latin typeface="+mn-lt"/>
                <a:cs typeface="Arial" panose="020B0604020202020204" pitchFamily="34" charset="0"/>
              </a:rPr>
              <a:t>myElem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       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:: 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(</a:t>
            </a:r>
            <a:r>
              <a:rPr lang="en-US" altLang="en-US" sz="2400" dirty="0" err="1" smtClean="0">
                <a:latin typeface="+mn-lt"/>
                <a:cs typeface="Arial" panose="020B0604020202020204" pitchFamily="34" charset="0"/>
              </a:rPr>
              <a:t>Eq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 a) 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-&gt;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 a -&gt; [a] -&gt; Bool</a:t>
            </a:r>
            <a:endParaRPr lang="en-US" altLang="en-US" sz="24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82" y="3745548"/>
            <a:ext cx="7607435" cy="18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27244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+mn-lt"/>
              </a:rPr>
              <a:t>Exercise</a:t>
            </a:r>
            <a:br>
              <a:rPr lang="en-US" altLang="en-US" dirty="0" smtClean="0">
                <a:latin typeface="+mn-lt"/>
              </a:rPr>
            </a:br>
            <a:endParaRPr lang="en-US" altLang="en-US" dirty="0" smtClean="0">
              <a:latin typeface="+mn-lt"/>
            </a:endParaRP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98AC63-2CDC-4924-A746-E37AC3C412EE}" type="slidenum">
              <a:rPr lang="en-US" altLang="en-US" sz="1400"/>
              <a:pPr/>
              <a:t>60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1388024" y="928749"/>
            <a:ext cx="6551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function </a:t>
            </a:r>
            <a:r>
              <a:rPr lang="en-US" dirty="0" err="1" smtClean="0"/>
              <a:t>isAsc</a:t>
            </a:r>
            <a:r>
              <a:rPr lang="en-US" dirty="0" smtClean="0"/>
              <a:t> that returns True if </a:t>
            </a:r>
            <a:r>
              <a:rPr lang="en-US" dirty="0" err="1" smtClean="0"/>
              <a:t>if</a:t>
            </a:r>
            <a:r>
              <a:rPr lang="en-US" dirty="0" smtClean="0"/>
              <a:t> the list given is in ascending order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388024" y="2638230"/>
            <a:ext cx="6006021" cy="47827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 dirty="0" err="1" smtClean="0">
                <a:latin typeface="+mn-lt"/>
                <a:cs typeface="Arial" panose="020B0604020202020204" pitchFamily="34" charset="0"/>
              </a:rPr>
              <a:t>isAsc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       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:: 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[</a:t>
            </a:r>
            <a:r>
              <a:rPr lang="en-US" altLang="en-US" sz="2400" dirty="0" err="1" smtClean="0">
                <a:latin typeface="+mn-lt"/>
                <a:cs typeface="Arial" panose="020B0604020202020204" pitchFamily="34" charset="0"/>
              </a:rPr>
              <a:t>Int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] -&gt; Bool</a:t>
            </a:r>
            <a:endParaRPr lang="en-US" altLang="en-US" sz="24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24" y="3677008"/>
            <a:ext cx="5688455" cy="15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27244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+mn-lt"/>
              </a:rPr>
              <a:t>Exercise</a:t>
            </a:r>
            <a:br>
              <a:rPr lang="en-US" altLang="en-US" dirty="0" smtClean="0">
                <a:latin typeface="+mn-lt"/>
              </a:rPr>
            </a:br>
            <a:endParaRPr lang="en-US" altLang="en-US" dirty="0" smtClean="0">
              <a:latin typeface="+mn-lt"/>
            </a:endParaRP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98AC63-2CDC-4924-A746-E37AC3C412EE}" type="slidenum">
              <a:rPr lang="en-US" altLang="en-US" sz="1400"/>
              <a:pPr/>
              <a:t>61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1296285" y="1230761"/>
            <a:ext cx="655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</a:t>
            </a:r>
            <a:r>
              <a:rPr lang="en-US" dirty="0" smtClean="0"/>
              <a:t>list of the factors of an integer</a:t>
            </a:r>
            <a:endParaRPr lang="en-US" dirty="0" smtClean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388024" y="2638230"/>
            <a:ext cx="6006021" cy="47827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factors      ::  </a:t>
            </a:r>
            <a:r>
              <a:rPr lang="en-US" altLang="en-US" sz="2400" dirty="0" err="1" smtClean="0">
                <a:latin typeface="+mn-lt"/>
                <a:cs typeface="Arial" panose="020B0604020202020204" pitchFamily="34" charset="0"/>
              </a:rPr>
              <a:t>Int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 -&gt; [</a:t>
            </a:r>
            <a:r>
              <a:rPr lang="en-US" altLang="en-US" sz="2400" dirty="0" err="1" smtClean="0">
                <a:latin typeface="+mn-lt"/>
                <a:cs typeface="Arial" panose="020B0604020202020204" pitchFamily="34" charset="0"/>
              </a:rPr>
              <a:t>Int</a:t>
            </a:r>
            <a:r>
              <a:rPr lang="en-US" altLang="en-US" sz="2400" dirty="0" smtClean="0">
                <a:latin typeface="+mn-lt"/>
                <a:cs typeface="Arial" panose="020B0604020202020204" pitchFamily="34" charset="0"/>
              </a:rPr>
              <a:t>]</a:t>
            </a:r>
            <a:endParaRPr lang="en-US" altLang="en-US" sz="24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64" y="3749075"/>
            <a:ext cx="5505125" cy="13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826348-71FC-4D8B-BBC0-37494D3900BB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kumimoji="0"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Lambda Expressions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03225" y="1665288"/>
            <a:ext cx="8266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Functions can be constructed without naming the functions by using </a:t>
            </a:r>
            <a:r>
              <a:rPr lang="en-US" altLang="en-US" u="sng"/>
              <a:t>lambda expressions</a:t>
            </a:r>
            <a:r>
              <a:rPr lang="en-US" altLang="en-US"/>
              <a:t>.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822450" y="3411538"/>
            <a:ext cx="17557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</a:t>
            </a:r>
            <a:r>
              <a:rPr lang="en-US" altLang="en-US" sz="2400">
                <a:latin typeface="Lucida Sans Typewriter" panose="020B0509030504030204" pitchFamily="49" charset="0"/>
              </a:rPr>
              <a:t>x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Lucida Sans Typewriter" panose="020B0509030504030204" pitchFamily="49" charset="0"/>
              </a:rPr>
              <a:t> x+x</a:t>
            </a:r>
          </a:p>
        </p:txBody>
      </p:sp>
      <p:sp>
        <p:nvSpPr>
          <p:cNvPr id="10246" name="AutoShape 5"/>
          <p:cNvSpPr>
            <a:spLocks noChangeArrowheads="1"/>
          </p:cNvSpPr>
          <p:nvPr/>
        </p:nvSpPr>
        <p:spPr bwMode="auto">
          <a:xfrm>
            <a:off x="901700" y="5110163"/>
            <a:ext cx="6623050" cy="1028700"/>
          </a:xfrm>
          <a:prstGeom prst="wedgeRoundRectCallout">
            <a:avLst>
              <a:gd name="adj1" fmla="val -23440"/>
              <a:gd name="adj2" fmla="val -12566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the nameless function that takes a number x and returns the result x+x.</a:t>
            </a:r>
          </a:p>
        </p:txBody>
      </p:sp>
    </p:spTree>
    <p:extLst>
      <p:ext uri="{BB962C8B-B14F-4D97-AF65-F5344CB8AC3E}">
        <p14:creationId xmlns:p14="http://schemas.microsoft.com/office/powerpoint/2010/main" val="27633504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72E70A-539A-49C6-A9C6-631CB7D70CE9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kumimoji="0" lang="en-US" altLang="en-US" sz="140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503238" y="1516063"/>
            <a:ext cx="8189912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ym typeface="Symbol" panose="05050102010706020507" pitchFamily="18" charset="2"/>
              </a:rPr>
              <a:t>The symbol  is the Greek letter </a:t>
            </a:r>
            <a:r>
              <a:rPr lang="en-US" altLang="en-US" u="sng">
                <a:sym typeface="Symbol" panose="05050102010706020507" pitchFamily="18" charset="2"/>
              </a:rPr>
              <a:t>lambda</a:t>
            </a:r>
            <a:r>
              <a:rPr lang="en-US" altLang="en-US">
                <a:sym typeface="Symbol" panose="05050102010706020507" pitchFamily="18" charset="2"/>
              </a:rPr>
              <a:t>, and is typed at the keyboard as a backslash \.</a:t>
            </a:r>
          </a:p>
          <a:p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In mathematics, nameless functions are usually denoted using the </a:t>
            </a:r>
            <a:r>
              <a:rPr lang="en-US" altLang="en-US">
                <a:sym typeface="MT Extra" panose="05050102010205020202" pitchFamily="18" charset="2"/>
              </a:rPr>
              <a:t> symbol,</a:t>
            </a:r>
            <a:r>
              <a:rPr lang="en-US" altLang="en-US">
                <a:sym typeface="Symbol" panose="05050102010706020507" pitchFamily="18" charset="2"/>
              </a:rPr>
              <a:t> as in x </a:t>
            </a:r>
            <a:r>
              <a:rPr lang="en-US" altLang="en-US">
                <a:sym typeface="MT Extra" panose="05050102010205020202" pitchFamily="18" charset="2"/>
              </a:rPr>
              <a:t></a:t>
            </a:r>
            <a:r>
              <a:rPr lang="en-US" altLang="en-US">
                <a:sym typeface="Symbol" panose="05050102010706020507" pitchFamily="18" charset="2"/>
              </a:rPr>
              <a:t> x+x.</a:t>
            </a:r>
          </a:p>
          <a:p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In Haskell, the use of the  symbol for nameless functions comes from the </a:t>
            </a:r>
            <a:r>
              <a:rPr lang="en-US" altLang="en-US" u="sng">
                <a:sym typeface="Symbol" panose="05050102010706020507" pitchFamily="18" charset="2"/>
              </a:rPr>
              <a:t>lambda calculus</a:t>
            </a:r>
            <a:r>
              <a:rPr lang="en-US" altLang="en-US">
                <a:sym typeface="Symbol" panose="05050102010706020507" pitchFamily="18" charset="2"/>
              </a:rPr>
              <a:t>, the theory of functions on which Haskell is based.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79413" y="520700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1971309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6AAF57-9708-47A5-9E0B-470A2F978E45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kumimoji="0" lang="en-US" altLang="en-US" sz="140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585913" y="2936875"/>
            <a:ext cx="4283075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const    :: a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 b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 a</a:t>
            </a:r>
          </a:p>
          <a:p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const x _ = x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11163" y="4313238"/>
            <a:ext cx="4662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is more naturally defined by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598613" y="5381625"/>
            <a:ext cx="4314825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const  :: a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 (b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 a)</a:t>
            </a:r>
          </a:p>
          <a:p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const x = \_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 x 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411163" y="584200"/>
            <a:ext cx="8242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Lambda expressions are useful when defining functions that return </a:t>
            </a:r>
            <a:r>
              <a:rPr lang="en-US" altLang="en-US" u="sng"/>
              <a:t>functions as results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36400184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E495E2-5F2C-4E59-8EA2-54C8C86A4D7C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kumimoji="0" lang="en-US" altLang="en-US" sz="140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455738" y="2887663"/>
            <a:ext cx="478790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 dirty="0">
                <a:latin typeface="Lucida Sans Typewriter" panose="020B0509030504030204" pitchFamily="49" charset="0"/>
                <a:sym typeface="Symbol" panose="05050102010706020507" pitchFamily="18" charset="2"/>
              </a:rPr>
              <a:t>odds n = map f [0..n-1]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Lucida Sans Typewriter" panose="020B0509030504030204" pitchFamily="49" charset="0"/>
                <a:sym typeface="Symbol" panose="05050102010706020507" pitchFamily="18" charset="2"/>
              </a:rPr>
              <a:t>         where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Lucida Sans Typewriter" panose="020B0509030504030204" pitchFamily="49" charset="0"/>
                <a:sym typeface="Symbol" panose="05050102010706020507" pitchFamily="18" charset="2"/>
              </a:rPr>
              <a:t>            f x = x*2 + 1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12750" y="4676775"/>
            <a:ext cx="3322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can be simplified to 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1455738" y="5689600"/>
            <a:ext cx="69119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Lucida Sans Typewriter" panose="020B0509030504030204" pitchFamily="49" charset="0"/>
                <a:sym typeface="Symbol" panose="05050102010706020507" pitchFamily="18" charset="2"/>
              </a:rPr>
              <a:t>odds n = map (\x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Lucida Sans Typewriter" panose="020B0509030504030204" pitchFamily="49" charset="0"/>
                <a:sym typeface="Symbol" panose="05050102010706020507" pitchFamily="18" charset="2"/>
              </a:rPr>
              <a:t> x*2 + 1) [0..n-1]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412750" y="595313"/>
            <a:ext cx="8131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Lambda expressions can be used to avoid naming functions that are only </a:t>
            </a:r>
            <a:r>
              <a:rPr lang="en-US" altLang="en-US" u="sng"/>
              <a:t>referenced once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34752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B3B75C-1CFE-4AF7-8D9D-D9940C68AA2A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kumimoji="0"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Sections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415925" y="1554163"/>
            <a:ext cx="83185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An operator written </a:t>
            </a:r>
            <a:r>
              <a:rPr lang="en-US" altLang="en-US" u="sng"/>
              <a:t>between</a:t>
            </a:r>
            <a:r>
              <a:rPr lang="en-US" altLang="en-US"/>
              <a:t> its two arguments can be converted into a curried function written </a:t>
            </a:r>
            <a:r>
              <a:rPr lang="en-US" altLang="en-US" u="sng"/>
              <a:t>before</a:t>
            </a:r>
            <a:r>
              <a:rPr lang="en-US" altLang="en-US"/>
              <a:t> its two arguments by using parentheses.</a:t>
            </a:r>
          </a:p>
          <a:p>
            <a:endParaRPr lang="en-US" altLang="en-US"/>
          </a:p>
          <a:p>
            <a:r>
              <a:rPr lang="en-US" altLang="en-US"/>
              <a:t>For example: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749425" y="4232275"/>
            <a:ext cx="18415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&gt; 1+2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3</a:t>
            </a:r>
          </a:p>
          <a:p>
            <a:pPr>
              <a:lnSpc>
                <a:spcPct val="110000"/>
              </a:lnSpc>
            </a:pPr>
            <a:endParaRPr lang="en-US" altLang="en-US" sz="2400">
              <a:latin typeface="Lucida Sans Typewriter" panose="020B0509030504030204" pitchFamily="49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&gt; (+) 1 2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88761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9BC939-8356-4DD2-8B8C-01F1C89572EB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kumimoji="0" lang="en-US" altLang="en-US" sz="140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04813" y="512763"/>
            <a:ext cx="82311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This convention also allows one of the arguments of the operator to be included in the parentheses.</a:t>
            </a:r>
          </a:p>
          <a:p>
            <a:endParaRPr lang="en-US" altLang="en-US"/>
          </a:p>
          <a:p>
            <a:r>
              <a:rPr lang="en-US" altLang="en-US"/>
              <a:t>For example: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712913" y="2863850"/>
            <a:ext cx="16573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&gt; (1+) 2</a:t>
            </a:r>
          </a:p>
          <a:p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3</a:t>
            </a:r>
          </a:p>
          <a:p>
            <a:endParaRPr lang="en-US" altLang="en-US" sz="2400">
              <a:latin typeface="Lucida Sans Typewriter" panose="020B0509030504030204" pitchFamily="49" charset="0"/>
              <a:sym typeface="Symbol" panose="05050102010706020507" pitchFamily="18" charset="2"/>
            </a:endParaRPr>
          </a:p>
          <a:p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&gt; (+2) 1</a:t>
            </a:r>
          </a:p>
          <a:p>
            <a:r>
              <a:rPr lang="en-US" altLang="en-US" sz="2400">
                <a:latin typeface="Lucida Sans Typewriter" panose="020B05090305040302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404813" y="5359400"/>
            <a:ext cx="8353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In general, if </a:t>
            </a:r>
            <a:r>
              <a:rPr lang="en-US" altLang="en-US">
                <a:sym typeface="Symbol" panose="05050102010706020507" pitchFamily="18" charset="2"/>
              </a:rPr>
              <a:t></a:t>
            </a:r>
            <a:r>
              <a:rPr lang="en-US" altLang="en-US"/>
              <a:t> is an operator then functions of the form (</a:t>
            </a:r>
            <a:r>
              <a:rPr lang="en-US" altLang="en-US">
                <a:sym typeface="Symbol" panose="05050102010706020507" pitchFamily="18" charset="2"/>
              </a:rPr>
              <a:t></a:t>
            </a:r>
            <a:r>
              <a:rPr lang="en-US" altLang="en-US"/>
              <a:t>), (x</a:t>
            </a:r>
            <a:r>
              <a:rPr lang="en-US" altLang="en-US">
                <a:sym typeface="Symbol" panose="05050102010706020507" pitchFamily="18" charset="2"/>
              </a:rPr>
              <a:t></a:t>
            </a:r>
            <a:r>
              <a:rPr lang="en-US" altLang="en-US"/>
              <a:t>) and (</a:t>
            </a:r>
            <a:r>
              <a:rPr lang="en-US" altLang="en-US">
                <a:sym typeface="Symbol" panose="05050102010706020507" pitchFamily="18" charset="2"/>
              </a:rPr>
              <a:t></a:t>
            </a:r>
            <a:r>
              <a:rPr lang="en-US" altLang="en-US"/>
              <a:t>y) are called </a:t>
            </a:r>
            <a:r>
              <a:rPr lang="en-US" altLang="en-US" u="sng"/>
              <a:t>sections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80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918651-709A-4120-A3B0-C9DDAA27B37F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kumimoji="0"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81963" cy="6858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Why Are </a:t>
            </a:r>
            <a:r>
              <a:rPr lang="en-US" altLang="en-US" sz="4000" smtClean="0">
                <a:sym typeface="Symbol" panose="05050102010706020507" pitchFamily="18" charset="2"/>
              </a:rPr>
              <a:t>Sections</a:t>
            </a:r>
            <a:r>
              <a:rPr lang="en-US" altLang="en-US" smtClean="0"/>
              <a:t> Useful?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28625" y="1663700"/>
            <a:ext cx="82216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Useful functions can sometimes be constructed in a simple way using sections.  For example:</a:t>
            </a:r>
          </a:p>
        </p:txBody>
      </p:sp>
      <p:grpSp>
        <p:nvGrpSpPr>
          <p:cNvPr id="16389" name="Group 23"/>
          <p:cNvGrpSpPr>
            <a:grpSpLocks/>
          </p:cNvGrpSpPr>
          <p:nvPr/>
        </p:nvGrpSpPr>
        <p:grpSpPr bwMode="auto">
          <a:xfrm>
            <a:off x="1762125" y="3182938"/>
            <a:ext cx="5019675" cy="2970212"/>
            <a:chOff x="1110" y="2005"/>
            <a:chExt cx="3162" cy="1871"/>
          </a:xfrm>
        </p:grpSpPr>
        <p:grpSp>
          <p:nvGrpSpPr>
            <p:cNvPr id="16390" name="Group 22"/>
            <p:cNvGrpSpPr>
              <a:grpSpLocks/>
            </p:cNvGrpSpPr>
            <p:nvPr/>
          </p:nvGrpSpPr>
          <p:grpSpPr bwMode="auto">
            <a:xfrm>
              <a:off x="1794" y="2005"/>
              <a:ext cx="2478" cy="1871"/>
              <a:chOff x="1794" y="2029"/>
              <a:chExt cx="2478" cy="1871"/>
            </a:xfrm>
          </p:grpSpPr>
          <p:sp>
            <p:nvSpPr>
              <p:cNvPr id="16396" name="Text Box 9"/>
              <p:cNvSpPr txBox="1">
                <a:spLocks noChangeArrowheads="1"/>
              </p:cNvSpPr>
              <p:nvPr/>
            </p:nvSpPr>
            <p:spPr bwMode="auto">
              <a:xfrm>
                <a:off x="1794" y="2029"/>
                <a:ext cx="215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/>
                  <a:t>-  successor function</a:t>
                </a:r>
              </a:p>
            </p:txBody>
          </p:sp>
          <p:sp>
            <p:nvSpPr>
              <p:cNvPr id="16397" name="Text Box 10"/>
              <p:cNvSpPr txBox="1">
                <a:spLocks noChangeArrowheads="1"/>
              </p:cNvSpPr>
              <p:nvPr/>
            </p:nvSpPr>
            <p:spPr bwMode="auto">
              <a:xfrm>
                <a:off x="1794" y="2549"/>
                <a:ext cx="24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/>
                  <a:t>-  reciprocation function</a:t>
                </a:r>
              </a:p>
            </p:txBody>
          </p:sp>
          <p:sp>
            <p:nvSpPr>
              <p:cNvPr id="16398" name="Text Box 11"/>
              <p:cNvSpPr txBox="1">
                <a:spLocks noChangeArrowheads="1"/>
              </p:cNvSpPr>
              <p:nvPr/>
            </p:nvSpPr>
            <p:spPr bwMode="auto">
              <a:xfrm>
                <a:off x="1794" y="3063"/>
                <a:ext cx="20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/>
                  <a:t>-  doubling function</a:t>
                </a:r>
              </a:p>
            </p:txBody>
          </p:sp>
          <p:sp>
            <p:nvSpPr>
              <p:cNvPr id="16399" name="Text Box 12"/>
              <p:cNvSpPr txBox="1">
                <a:spLocks noChangeArrowheads="1"/>
              </p:cNvSpPr>
              <p:nvPr/>
            </p:nvSpPr>
            <p:spPr bwMode="auto">
              <a:xfrm>
                <a:off x="1794" y="3573"/>
                <a:ext cx="191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/>
                  <a:t>-  halving function</a:t>
                </a:r>
              </a:p>
            </p:txBody>
          </p:sp>
        </p:grpSp>
        <p:grpSp>
          <p:nvGrpSpPr>
            <p:cNvPr id="16391" name="Group 21"/>
            <p:cNvGrpSpPr>
              <a:grpSpLocks/>
            </p:cNvGrpSpPr>
            <p:nvPr/>
          </p:nvGrpSpPr>
          <p:grpSpPr bwMode="auto">
            <a:xfrm>
              <a:off x="1110" y="2029"/>
              <a:ext cx="580" cy="1832"/>
              <a:chOff x="1110" y="2029"/>
              <a:chExt cx="580" cy="1832"/>
            </a:xfrm>
          </p:grpSpPr>
          <p:sp>
            <p:nvSpPr>
              <p:cNvPr id="16392" name="Text Box 14"/>
              <p:cNvSpPr txBox="1">
                <a:spLocks noChangeArrowheads="1"/>
              </p:cNvSpPr>
              <p:nvPr/>
            </p:nvSpPr>
            <p:spPr bwMode="auto">
              <a:xfrm>
                <a:off x="1110" y="2029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Lucida Sans Typewriter" panose="020B0509030504030204" pitchFamily="49" charset="0"/>
                  </a:rPr>
                  <a:t>(1+)</a:t>
                </a:r>
              </a:p>
            </p:txBody>
          </p:sp>
          <p:sp>
            <p:nvSpPr>
              <p:cNvPr id="16393" name="Text Box 15"/>
              <p:cNvSpPr txBox="1">
                <a:spLocks noChangeArrowheads="1"/>
              </p:cNvSpPr>
              <p:nvPr/>
            </p:nvSpPr>
            <p:spPr bwMode="auto">
              <a:xfrm>
                <a:off x="1110" y="3063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Lucida Sans Typewriter" panose="020B0509030504030204" pitchFamily="49" charset="0"/>
                  </a:rPr>
                  <a:t>(*2)</a:t>
                </a:r>
              </a:p>
            </p:txBody>
          </p:sp>
          <p:sp>
            <p:nvSpPr>
              <p:cNvPr id="16394" name="Text Box 16"/>
              <p:cNvSpPr txBox="1">
                <a:spLocks noChangeArrowheads="1"/>
              </p:cNvSpPr>
              <p:nvPr/>
            </p:nvSpPr>
            <p:spPr bwMode="auto">
              <a:xfrm>
                <a:off x="1110" y="3573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Lucida Sans Typewriter" panose="020B0509030504030204" pitchFamily="49" charset="0"/>
                  </a:rPr>
                  <a:t>(/2)</a:t>
                </a:r>
              </a:p>
            </p:txBody>
          </p:sp>
          <p:sp>
            <p:nvSpPr>
              <p:cNvPr id="16395" name="Text Box 17"/>
              <p:cNvSpPr txBox="1">
                <a:spLocks noChangeArrowheads="1"/>
              </p:cNvSpPr>
              <p:nvPr/>
            </p:nvSpPr>
            <p:spPr bwMode="auto">
              <a:xfrm>
                <a:off x="1110" y="2549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>
                    <a:latin typeface="Lucida Sans Typewriter" panose="020B0509030504030204" pitchFamily="49" charset="0"/>
                  </a:rPr>
                  <a:t>(1/)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4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28625" y="1725613"/>
            <a:ext cx="1084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2003:</a:t>
            </a:r>
            <a:endParaRPr lang="en-US" sz="3200">
              <a:cs typeface="+mn-cs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00100" y="5216525"/>
            <a:ext cx="77263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committee publishes the </a:t>
            </a:r>
            <a:r>
              <a:rPr lang="en-US" u="sng">
                <a:cs typeface="+mn-cs"/>
              </a:rPr>
              <a:t>Haskell 98</a:t>
            </a:r>
            <a:r>
              <a:rPr lang="en-US">
                <a:cs typeface="+mn-cs"/>
              </a:rPr>
              <a:t> report, defining a stable version of the language.</a:t>
            </a:r>
            <a:endParaRPr lang="en-US" sz="3200">
              <a:cs typeface="+mn-cs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5E7540AE-F38F-A748-AF1C-3E6A8E64A6E5}" type="slidenum">
              <a:rPr lang="en-US" sz="1400">
                <a:cs typeface="+mn-cs"/>
              </a:rPr>
              <a:pPr algn="r">
                <a:defRPr/>
              </a:pPr>
              <a:t>6</a:t>
            </a:fld>
            <a:endParaRPr lang="en-US" sz="1400">
              <a:cs typeface="+mn-cs"/>
            </a:endParaRPr>
          </a:p>
        </p:txBody>
      </p:sp>
      <p:pic>
        <p:nvPicPr>
          <p:cNvPr id="26629" name="Picture 10" descr="C:\Documents and Settings\gmh.POLIHALE\Desktop\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2319338"/>
            <a:ext cx="1495425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3D5C7-8BC2-AD47-9911-3E0E5B3FC174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39738" y="1618447"/>
            <a:ext cx="83772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function is higher-order if it takes a function as ab argument or returns a function as a result.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89075" y="3152361"/>
            <a:ext cx="3474028" cy="9787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twice :: (a -&gt; a) -&gt; a -&gt; a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twice f x = f (f (x) 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4940" y="4710897"/>
            <a:ext cx="7108825" cy="1055608"/>
          </a:xfrm>
          <a:prstGeom prst="wedgeRoundRectCallout">
            <a:avLst>
              <a:gd name="adj1" fmla="val -21884"/>
              <a:gd name="adj2" fmla="val -7271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Twice is higher-order because it takes a function as its first argument.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Foldr Function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B1A417-B54F-409B-8EFA-E7CE04CB8B8D}" type="slidenum">
              <a:rPr lang="en-US" altLang="en-US" sz="1400"/>
              <a:pPr/>
              <a:t>70</a:t>
            </a:fld>
            <a:endParaRPr lang="en-US" altLang="en-US" sz="1400"/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439738" y="1622425"/>
            <a:ext cx="83772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 number of functions on lists can be defined using the following simple pattern of recursion:</a:t>
            </a: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1489075" y="3152361"/>
            <a:ext cx="2492990" cy="9787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 []     = v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x:xs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= 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charset="0"/>
              </a:rPr>
              <a:t>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8453" name="AutoShape 5"/>
          <p:cNvSpPr>
            <a:spLocks noChangeArrowheads="1"/>
          </p:cNvSpPr>
          <p:nvPr/>
        </p:nvSpPr>
        <p:spPr bwMode="auto">
          <a:xfrm>
            <a:off x="842963" y="4956175"/>
            <a:ext cx="7108825" cy="1487488"/>
          </a:xfrm>
          <a:prstGeom prst="wedgeRoundRectCallout">
            <a:avLst>
              <a:gd name="adj1" fmla="val -21884"/>
              <a:gd name="adj2" fmla="val -7271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f maps the empty list to some value v, and any non-empty list to some function </a:t>
            </a:r>
            <a:r>
              <a:rPr lang="en-US" sz="2400" dirty="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applied to its head and f of its tail.</a:t>
            </a:r>
          </a:p>
        </p:txBody>
      </p:sp>
    </p:spTree>
    <p:extLst>
      <p:ext uri="{BB962C8B-B14F-4D97-AF65-F5344CB8AC3E}">
        <p14:creationId xmlns:p14="http://schemas.microsoft.com/office/powerpoint/2010/main" val="14839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35A13-256B-4540-A4F2-E9F9D0C11D11}" type="slidenum">
              <a:rPr lang="en-US" altLang="en-US" sz="1400"/>
              <a:pPr/>
              <a:t>71</a:t>
            </a:fld>
            <a:endParaRPr lang="en-US" altLang="en-US" sz="1400"/>
          </a:p>
        </p:txBody>
      </p:sp>
      <p:sp>
        <p:nvSpPr>
          <p:cNvPr id="473090" name="Text Box 2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For example:</a:t>
            </a:r>
          </a:p>
        </p:txBody>
      </p:sp>
      <p:sp>
        <p:nvSpPr>
          <p:cNvPr id="473091" name="Text Box 3"/>
          <p:cNvSpPr txBox="1">
            <a:spLocks noChangeArrowheads="1"/>
          </p:cNvSpPr>
          <p:nvPr/>
        </p:nvSpPr>
        <p:spPr bwMode="auto">
          <a:xfrm>
            <a:off x="733425" y="1649413"/>
            <a:ext cx="44196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sum []     = 0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sum (x:xs) = x + sum xs</a:t>
            </a:r>
          </a:p>
        </p:txBody>
      </p:sp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733425" y="5191125"/>
            <a:ext cx="46037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and []     = True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and (x:xs) = x &amp;&amp; and xs</a:t>
            </a:r>
          </a:p>
        </p:txBody>
      </p:sp>
      <p:sp>
        <p:nvSpPr>
          <p:cNvPr id="473093" name="Text Box 5"/>
          <p:cNvSpPr txBox="1">
            <a:spLocks noChangeArrowheads="1"/>
          </p:cNvSpPr>
          <p:nvPr/>
        </p:nvSpPr>
        <p:spPr bwMode="auto">
          <a:xfrm>
            <a:off x="733425" y="3427413"/>
            <a:ext cx="58928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product []     = 1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product (x:xs) = x * product xs</a:t>
            </a:r>
          </a:p>
        </p:txBody>
      </p:sp>
      <p:sp>
        <p:nvSpPr>
          <p:cNvPr id="473094" name="AutoShape 6"/>
          <p:cNvSpPr>
            <a:spLocks noChangeArrowheads="1"/>
          </p:cNvSpPr>
          <p:nvPr/>
        </p:nvSpPr>
        <p:spPr bwMode="auto">
          <a:xfrm>
            <a:off x="5915025" y="1617663"/>
            <a:ext cx="1249363" cy="1028700"/>
          </a:xfrm>
          <a:prstGeom prst="wedgeRoundRectCallout">
            <a:avLst>
              <a:gd name="adj1" fmla="val -80486"/>
              <a:gd name="adj2" fmla="val 8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4000" baseline="60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v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= 0</a:t>
            </a:r>
          </a:p>
          <a:p>
            <a:pPr algn="ctr"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= +</a:t>
            </a:r>
          </a:p>
        </p:txBody>
      </p:sp>
      <p:sp>
        <p:nvSpPr>
          <p:cNvPr id="473095" name="AutoShape 7"/>
          <p:cNvSpPr>
            <a:spLocks noChangeArrowheads="1"/>
          </p:cNvSpPr>
          <p:nvPr/>
        </p:nvSpPr>
        <p:spPr bwMode="auto">
          <a:xfrm>
            <a:off x="7315200" y="3403600"/>
            <a:ext cx="1168400" cy="1028700"/>
          </a:xfrm>
          <a:prstGeom prst="wedgeRoundRectCallout">
            <a:avLst>
              <a:gd name="adj1" fmla="val -75912"/>
              <a:gd name="adj2" fmla="val 86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000" baseline="60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v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= 1</a:t>
            </a:r>
          </a:p>
          <a:p>
            <a:pPr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*</a:t>
            </a:r>
          </a:p>
        </p:txBody>
      </p:sp>
      <p:sp>
        <p:nvSpPr>
          <p:cNvPr id="473096" name="AutoShape 8"/>
          <p:cNvSpPr>
            <a:spLocks noChangeArrowheads="1"/>
          </p:cNvSpPr>
          <p:nvPr/>
        </p:nvSpPr>
        <p:spPr bwMode="auto">
          <a:xfrm>
            <a:off x="6021388" y="5141913"/>
            <a:ext cx="1720850" cy="1028700"/>
          </a:xfrm>
          <a:prstGeom prst="wedgeRoundRectCallout">
            <a:avLst>
              <a:gd name="adj1" fmla="val -73245"/>
              <a:gd name="adj2" fmla="val 848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000" baseline="60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v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= True</a:t>
            </a:r>
          </a:p>
          <a:p>
            <a:pPr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= &amp;&amp;</a:t>
            </a:r>
          </a:p>
        </p:txBody>
      </p:sp>
    </p:spTree>
    <p:extLst>
      <p:ext uri="{BB962C8B-B14F-4D97-AF65-F5344CB8AC3E}">
        <p14:creationId xmlns:p14="http://schemas.microsoft.com/office/powerpoint/2010/main" val="39560577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2A4365-B7AD-4C9A-BC60-A3B5004BF261}" type="slidenum">
              <a:rPr lang="en-US" altLang="en-US" sz="1400"/>
              <a:pPr/>
              <a:t>72</a:t>
            </a:fld>
            <a:endParaRPr lang="en-US" altLang="en-US" sz="1400"/>
          </a:p>
        </p:txBody>
      </p:sp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352425" y="442913"/>
            <a:ext cx="832485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higher-order library function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foldr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(fold right) encapsulates this simple pattern of recursion, with the function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and the value v as arguments.</a:t>
            </a:r>
          </a:p>
          <a:p>
            <a:pPr>
              <a:defRPr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For example:</a:t>
            </a:r>
          </a:p>
        </p:txBody>
      </p:sp>
      <p:sp>
        <p:nvSpPr>
          <p:cNvPr id="470019" name="Text Box 3"/>
          <p:cNvSpPr txBox="1">
            <a:spLocks noChangeArrowheads="1"/>
          </p:cNvSpPr>
          <p:nvPr/>
        </p:nvSpPr>
        <p:spPr bwMode="auto">
          <a:xfrm>
            <a:off x="1598613" y="3230563"/>
            <a:ext cx="5156200" cy="29035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sum     = foldr (+) 0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product = foldr (*) 1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or      = foldr (||) False 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and     = foldr (&amp;&amp;) True</a:t>
            </a:r>
          </a:p>
        </p:txBody>
      </p:sp>
    </p:spTree>
    <p:extLst>
      <p:ext uri="{BB962C8B-B14F-4D97-AF65-F5344CB8AC3E}">
        <p14:creationId xmlns:p14="http://schemas.microsoft.com/office/powerpoint/2010/main" val="25896782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F4C710-201F-4FFF-9CFF-2282DEAB160A}" type="slidenum">
              <a:rPr lang="en-US" altLang="en-US" sz="1400"/>
              <a:pPr/>
              <a:t>73</a:t>
            </a:fld>
            <a:endParaRPr lang="en-US" altLang="en-US" sz="1400"/>
          </a:p>
        </p:txBody>
      </p:sp>
      <p:sp>
        <p:nvSpPr>
          <p:cNvPr id="477186" name="Text Box 2"/>
          <p:cNvSpPr txBox="1">
            <a:spLocks noChangeArrowheads="1"/>
          </p:cNvSpPr>
          <p:nvPr/>
        </p:nvSpPr>
        <p:spPr bwMode="auto">
          <a:xfrm>
            <a:off x="379413" y="482600"/>
            <a:ext cx="8091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Foldr itself can be defined using recursion:</a:t>
            </a:r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1154113" y="1943100"/>
            <a:ext cx="7024687" cy="176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182880" anchor="ctr"/>
          <a:lstStyle/>
          <a:p>
            <a:pPr>
              <a:lnSpc>
                <a:spcPct val="16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foldr :: (a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b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b)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b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[a]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b</a:t>
            </a:r>
          </a:p>
          <a:p>
            <a:pPr>
              <a:lnSpc>
                <a:spcPct val="16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foldr f v []     = v</a:t>
            </a:r>
          </a:p>
          <a:p>
            <a:pPr>
              <a:lnSpc>
                <a:spcPct val="16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foldr f v (x:xs) = f x (foldr f v xs)</a:t>
            </a:r>
            <a:endParaRPr lang="en-US" sz="2400">
              <a:latin typeface="Lucida Sans Typewriter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477190" name="Text Box 6"/>
          <p:cNvSpPr txBox="1">
            <a:spLocks noChangeArrowheads="1"/>
          </p:cNvSpPr>
          <p:nvPr/>
        </p:nvSpPr>
        <p:spPr bwMode="auto">
          <a:xfrm>
            <a:off x="379413" y="4648200"/>
            <a:ext cx="831373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However, it is best to think of foldr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non-recursively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, as simultaneously replacing each (:) in a list by a given function, and [] by a given value.</a:t>
            </a:r>
          </a:p>
        </p:txBody>
      </p:sp>
    </p:spTree>
    <p:extLst>
      <p:ext uri="{BB962C8B-B14F-4D97-AF65-F5344CB8AC3E}">
        <p14:creationId xmlns:p14="http://schemas.microsoft.com/office/powerpoint/2010/main" val="24565630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F00D97-EEC9-4CB4-8333-4910F0B859CD}" type="slidenum">
              <a:rPr lang="en-US" altLang="en-US" sz="1400"/>
              <a:pPr/>
              <a:t>74</a:t>
            </a:fld>
            <a:endParaRPr lang="en-US" altLang="en-US" sz="1400"/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1655763" y="1601788"/>
            <a:ext cx="220980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sum [1,2,3]</a:t>
            </a:r>
          </a:p>
        </p:txBody>
      </p:sp>
      <p:grpSp>
        <p:nvGrpSpPr>
          <p:cNvPr id="474117" name="Group 5"/>
          <p:cNvGrpSpPr>
            <a:grpSpLocks/>
          </p:cNvGrpSpPr>
          <p:nvPr/>
        </p:nvGrpSpPr>
        <p:grpSpPr bwMode="auto">
          <a:xfrm>
            <a:off x="1116013" y="1922463"/>
            <a:ext cx="4222750" cy="898525"/>
            <a:chOff x="665" y="1949"/>
            <a:chExt cx="2660" cy="566"/>
          </a:xfrm>
        </p:grpSpPr>
        <p:sp>
          <p:nvSpPr>
            <p:cNvPr id="474118" name="Text Box 6"/>
            <p:cNvSpPr txBox="1">
              <a:spLocks noChangeArrowheads="1"/>
            </p:cNvSpPr>
            <p:nvPr/>
          </p:nvSpPr>
          <p:spPr bwMode="auto">
            <a:xfrm>
              <a:off x="1005" y="2250"/>
              <a:ext cx="232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ea typeface="ＭＳ Ｐゴシック" charset="0"/>
                  <a:cs typeface="ＭＳ Ｐゴシック" charset="0"/>
                </a:rPr>
                <a:t>foldr (+) 0 [1,2,3]</a:t>
              </a:r>
            </a:p>
          </p:txBody>
        </p:sp>
        <p:sp>
          <p:nvSpPr>
            <p:cNvPr id="474119" name="Text Box 7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ea typeface="ＭＳ Ｐゴシック" charset="0"/>
                  <a:cs typeface="ＭＳ Ｐゴシック" charset="0"/>
                </a:rPr>
                <a:t>=</a:t>
              </a:r>
            </a:p>
          </p:txBody>
        </p:sp>
      </p:grpSp>
      <p:grpSp>
        <p:nvGrpSpPr>
          <p:cNvPr id="474120" name="Group 8"/>
          <p:cNvGrpSpPr>
            <a:grpSpLocks/>
          </p:cNvGrpSpPr>
          <p:nvPr/>
        </p:nvGrpSpPr>
        <p:grpSpPr bwMode="auto">
          <a:xfrm>
            <a:off x="1116013" y="2724150"/>
            <a:ext cx="5511800" cy="896938"/>
            <a:chOff x="665" y="2454"/>
            <a:chExt cx="3472" cy="565"/>
          </a:xfrm>
        </p:grpSpPr>
        <p:sp>
          <p:nvSpPr>
            <p:cNvPr id="474121" name="Text Box 9"/>
            <p:cNvSpPr txBox="1">
              <a:spLocks noChangeArrowheads="1"/>
            </p:cNvSpPr>
            <p:nvPr/>
          </p:nvSpPr>
          <p:spPr bwMode="auto">
            <a:xfrm>
              <a:off x="1005" y="2754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ea typeface="ＭＳ Ｐゴシック" charset="0"/>
                  <a:cs typeface="ＭＳ Ｐゴシック" charset="0"/>
                </a:rPr>
                <a:t>foldr (+) 0 (1:(2:(3:[])))</a:t>
              </a:r>
            </a:p>
          </p:txBody>
        </p:sp>
        <p:sp>
          <p:nvSpPr>
            <p:cNvPr id="474122" name="Text Box 10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ea typeface="ＭＳ Ｐゴシック" charset="0"/>
                  <a:cs typeface="ＭＳ Ｐゴシック" charset="0"/>
                </a:rPr>
                <a:t>=</a:t>
              </a:r>
            </a:p>
          </p:txBody>
        </p:sp>
      </p:grpSp>
      <p:grpSp>
        <p:nvGrpSpPr>
          <p:cNvPr id="474123" name="Group 11"/>
          <p:cNvGrpSpPr>
            <a:grpSpLocks/>
          </p:cNvGrpSpPr>
          <p:nvPr/>
        </p:nvGrpSpPr>
        <p:grpSpPr bwMode="auto">
          <a:xfrm>
            <a:off x="1116013" y="3527425"/>
            <a:ext cx="2749550" cy="892175"/>
            <a:chOff x="665" y="2960"/>
            <a:chExt cx="1732" cy="562"/>
          </a:xfrm>
        </p:grpSpPr>
        <p:sp>
          <p:nvSpPr>
            <p:cNvPr id="474124" name="Text Box 12"/>
            <p:cNvSpPr txBox="1">
              <a:spLocks noChangeArrowheads="1"/>
            </p:cNvSpPr>
            <p:nvPr/>
          </p:nvSpPr>
          <p:spPr bwMode="auto">
            <a:xfrm>
              <a:off x="1005" y="3257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ea typeface="ＭＳ Ｐゴシック" charset="0"/>
                  <a:cs typeface="ＭＳ Ｐゴシック" charset="0"/>
                </a:rPr>
                <a:t>1+(2+(3+0))</a:t>
              </a:r>
            </a:p>
          </p:txBody>
        </p:sp>
        <p:sp>
          <p:nvSpPr>
            <p:cNvPr id="474125" name="Text Box 13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ea typeface="ＭＳ Ｐゴシック" charset="0"/>
                  <a:cs typeface="ＭＳ Ｐゴシック" charset="0"/>
                </a:rPr>
                <a:t>=</a:t>
              </a:r>
            </a:p>
          </p:txBody>
        </p:sp>
      </p:grpSp>
      <p:grpSp>
        <p:nvGrpSpPr>
          <p:cNvPr id="474126" name="Group 14"/>
          <p:cNvGrpSpPr>
            <a:grpSpLocks/>
          </p:cNvGrpSpPr>
          <p:nvPr/>
        </p:nvGrpSpPr>
        <p:grpSpPr bwMode="auto">
          <a:xfrm>
            <a:off x="1116013" y="4330700"/>
            <a:ext cx="908050" cy="889000"/>
            <a:chOff x="665" y="3466"/>
            <a:chExt cx="572" cy="560"/>
          </a:xfrm>
        </p:grpSpPr>
        <p:sp>
          <p:nvSpPr>
            <p:cNvPr id="474127" name="Text Box 15"/>
            <p:cNvSpPr txBox="1">
              <a:spLocks noChangeArrowheads="1"/>
            </p:cNvSpPr>
            <p:nvPr/>
          </p:nvSpPr>
          <p:spPr bwMode="auto">
            <a:xfrm>
              <a:off x="1005" y="3761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474128" name="Text Box 16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ea typeface="ＭＳ Ｐゴシック" charset="0"/>
                  <a:cs typeface="ＭＳ Ｐゴシック" charset="0"/>
                </a:rPr>
                <a:t>=</a:t>
              </a:r>
            </a:p>
          </p:txBody>
        </p:sp>
      </p:grpSp>
      <p:sp>
        <p:nvSpPr>
          <p:cNvPr id="474131" name="Text Box 19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For example:</a:t>
            </a:r>
          </a:p>
        </p:txBody>
      </p:sp>
      <p:sp>
        <p:nvSpPr>
          <p:cNvPr id="474132" name="AutoShape 20"/>
          <p:cNvSpPr>
            <a:spLocks noChangeArrowheads="1"/>
          </p:cNvSpPr>
          <p:nvPr/>
        </p:nvSpPr>
        <p:spPr bwMode="auto">
          <a:xfrm>
            <a:off x="4443413" y="5040313"/>
            <a:ext cx="3556000" cy="1028700"/>
          </a:xfrm>
          <a:prstGeom prst="wedgeRoundRectCallout">
            <a:avLst>
              <a:gd name="adj1" fmla="val -46921"/>
              <a:gd name="adj2" fmla="val -1487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Replace each (:)</a:t>
            </a:r>
          </a:p>
          <a:p>
            <a:pPr algn="ctr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by (+) and [] by 0.</a:t>
            </a:r>
          </a:p>
        </p:txBody>
      </p:sp>
    </p:spTree>
    <p:extLst>
      <p:ext uri="{BB962C8B-B14F-4D97-AF65-F5344CB8AC3E}">
        <p14:creationId xmlns:p14="http://schemas.microsoft.com/office/powerpoint/2010/main" val="410878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2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66CEDF7-F39E-473B-B1EE-6C636823900A}" type="slidenum">
              <a:rPr lang="en-US" altLang="en-US" sz="1400"/>
              <a:pPr/>
              <a:t>75</a:t>
            </a:fld>
            <a:endParaRPr lang="en-US" altLang="en-US" sz="1400"/>
          </a:p>
        </p:txBody>
      </p:sp>
      <p:sp>
        <p:nvSpPr>
          <p:cNvPr id="478210" name="Text Box 2"/>
          <p:cNvSpPr txBox="1">
            <a:spLocks noChangeArrowheads="1"/>
          </p:cNvSpPr>
          <p:nvPr/>
        </p:nvSpPr>
        <p:spPr bwMode="auto">
          <a:xfrm>
            <a:off x="1655763" y="1601788"/>
            <a:ext cx="294640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product [1,2,3]</a:t>
            </a:r>
          </a:p>
        </p:txBody>
      </p:sp>
      <p:grpSp>
        <p:nvGrpSpPr>
          <p:cNvPr id="478211" name="Group 3"/>
          <p:cNvGrpSpPr>
            <a:grpSpLocks/>
          </p:cNvGrpSpPr>
          <p:nvPr/>
        </p:nvGrpSpPr>
        <p:grpSpPr bwMode="auto">
          <a:xfrm>
            <a:off x="1116013" y="1922463"/>
            <a:ext cx="4222750" cy="898525"/>
            <a:chOff x="665" y="1949"/>
            <a:chExt cx="2660" cy="566"/>
          </a:xfrm>
        </p:grpSpPr>
        <p:sp>
          <p:nvSpPr>
            <p:cNvPr id="478212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232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ea typeface="ＭＳ Ｐゴシック" charset="0"/>
                  <a:cs typeface="ＭＳ Ｐゴシック" charset="0"/>
                </a:rPr>
                <a:t>foldr (*) 1 [1,2,3]</a:t>
              </a:r>
            </a:p>
          </p:txBody>
        </p:sp>
        <p:sp>
          <p:nvSpPr>
            <p:cNvPr id="478213" name="Text Box 5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ea typeface="ＭＳ Ｐゴシック" charset="0"/>
                  <a:cs typeface="ＭＳ Ｐゴシック" charset="0"/>
                </a:rPr>
                <a:t>=</a:t>
              </a:r>
            </a:p>
          </p:txBody>
        </p:sp>
      </p:grpSp>
      <p:grpSp>
        <p:nvGrpSpPr>
          <p:cNvPr id="478214" name="Group 6"/>
          <p:cNvGrpSpPr>
            <a:grpSpLocks/>
          </p:cNvGrpSpPr>
          <p:nvPr/>
        </p:nvGrpSpPr>
        <p:grpSpPr bwMode="auto">
          <a:xfrm>
            <a:off x="1116013" y="2724150"/>
            <a:ext cx="5511800" cy="896938"/>
            <a:chOff x="665" y="2454"/>
            <a:chExt cx="3472" cy="565"/>
          </a:xfrm>
        </p:grpSpPr>
        <p:sp>
          <p:nvSpPr>
            <p:cNvPr id="478215" name="Text Box 7"/>
            <p:cNvSpPr txBox="1">
              <a:spLocks noChangeArrowheads="1"/>
            </p:cNvSpPr>
            <p:nvPr/>
          </p:nvSpPr>
          <p:spPr bwMode="auto">
            <a:xfrm>
              <a:off x="1005" y="2754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ea typeface="ＭＳ Ｐゴシック" charset="0"/>
                  <a:cs typeface="ＭＳ Ｐゴシック" charset="0"/>
                </a:rPr>
                <a:t>foldr (*) 1 (1:(2:(3:[])))</a:t>
              </a:r>
            </a:p>
          </p:txBody>
        </p:sp>
        <p:sp>
          <p:nvSpPr>
            <p:cNvPr id="478216" name="Text Box 8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ea typeface="ＭＳ Ｐゴシック" charset="0"/>
                  <a:cs typeface="ＭＳ Ｐゴシック" charset="0"/>
                </a:rPr>
                <a:t>=</a:t>
              </a:r>
            </a:p>
          </p:txBody>
        </p:sp>
      </p:grpSp>
      <p:grpSp>
        <p:nvGrpSpPr>
          <p:cNvPr id="478217" name="Group 9"/>
          <p:cNvGrpSpPr>
            <a:grpSpLocks/>
          </p:cNvGrpSpPr>
          <p:nvPr/>
        </p:nvGrpSpPr>
        <p:grpSpPr bwMode="auto">
          <a:xfrm>
            <a:off x="1116013" y="3527425"/>
            <a:ext cx="2749550" cy="892175"/>
            <a:chOff x="665" y="2960"/>
            <a:chExt cx="1732" cy="562"/>
          </a:xfrm>
        </p:grpSpPr>
        <p:sp>
          <p:nvSpPr>
            <p:cNvPr id="478218" name="Text Box 10"/>
            <p:cNvSpPr txBox="1">
              <a:spLocks noChangeArrowheads="1"/>
            </p:cNvSpPr>
            <p:nvPr/>
          </p:nvSpPr>
          <p:spPr bwMode="auto">
            <a:xfrm>
              <a:off x="1005" y="3257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ea typeface="ＭＳ Ｐゴシック" charset="0"/>
                  <a:cs typeface="ＭＳ Ｐゴシック" charset="0"/>
                </a:rPr>
                <a:t>1*(2*(3*1))</a:t>
              </a:r>
            </a:p>
          </p:txBody>
        </p:sp>
        <p:sp>
          <p:nvSpPr>
            <p:cNvPr id="478219" name="Text Box 11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ea typeface="ＭＳ Ｐゴシック" charset="0"/>
                  <a:cs typeface="ＭＳ Ｐゴシック" charset="0"/>
                </a:rPr>
                <a:t>=</a:t>
              </a:r>
            </a:p>
          </p:txBody>
        </p:sp>
      </p:grpSp>
      <p:grpSp>
        <p:nvGrpSpPr>
          <p:cNvPr id="478220" name="Group 12"/>
          <p:cNvGrpSpPr>
            <a:grpSpLocks/>
          </p:cNvGrpSpPr>
          <p:nvPr/>
        </p:nvGrpSpPr>
        <p:grpSpPr bwMode="auto">
          <a:xfrm>
            <a:off x="1116013" y="4330700"/>
            <a:ext cx="908050" cy="889000"/>
            <a:chOff x="665" y="3466"/>
            <a:chExt cx="572" cy="560"/>
          </a:xfrm>
        </p:grpSpPr>
        <p:sp>
          <p:nvSpPr>
            <p:cNvPr id="478221" name="Text Box 13"/>
            <p:cNvSpPr txBox="1">
              <a:spLocks noChangeArrowheads="1"/>
            </p:cNvSpPr>
            <p:nvPr/>
          </p:nvSpPr>
          <p:spPr bwMode="auto">
            <a:xfrm>
              <a:off x="1005" y="3761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478222" name="Text Box 14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ea typeface="ＭＳ Ｐゴシック" charset="0"/>
                  <a:cs typeface="ＭＳ Ｐゴシック" charset="0"/>
                </a:rPr>
                <a:t>=</a:t>
              </a:r>
            </a:p>
          </p:txBody>
        </p:sp>
      </p:grpSp>
      <p:sp>
        <p:nvSpPr>
          <p:cNvPr id="478223" name="Text Box 15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For example:</a:t>
            </a:r>
          </a:p>
        </p:txBody>
      </p:sp>
      <p:sp>
        <p:nvSpPr>
          <p:cNvPr id="478224" name="AutoShape 16"/>
          <p:cNvSpPr>
            <a:spLocks noChangeArrowheads="1"/>
          </p:cNvSpPr>
          <p:nvPr/>
        </p:nvSpPr>
        <p:spPr bwMode="auto">
          <a:xfrm>
            <a:off x="4443413" y="5040313"/>
            <a:ext cx="3556000" cy="1028700"/>
          </a:xfrm>
          <a:prstGeom prst="wedgeRoundRectCallout">
            <a:avLst>
              <a:gd name="adj1" fmla="val -46921"/>
              <a:gd name="adj2" fmla="val -1487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Replace each (:)</a:t>
            </a:r>
          </a:p>
          <a:p>
            <a:pPr algn="ctr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by (*) and [] by 1.</a:t>
            </a:r>
          </a:p>
        </p:txBody>
      </p:sp>
    </p:spTree>
    <p:extLst>
      <p:ext uri="{BB962C8B-B14F-4D97-AF65-F5344CB8AC3E}">
        <p14:creationId xmlns:p14="http://schemas.microsoft.com/office/powerpoint/2010/main" val="2362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24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F12FFB-E9B1-47CF-A01E-AC0E0599AFA9}" type="slidenum">
              <a:rPr lang="en-US" altLang="en-US" sz="1400"/>
              <a:pPr/>
              <a:t>76</a:t>
            </a:fld>
            <a:endParaRPr lang="en-US" altLang="en-US" sz="1400"/>
          </a:p>
        </p:txBody>
      </p:sp>
      <p:sp>
        <p:nvSpPr>
          <p:cNvPr id="491522" name="Text Box 2"/>
          <p:cNvSpPr txBox="1">
            <a:spLocks noChangeArrowheads="1"/>
          </p:cNvSpPr>
          <p:nvPr/>
        </p:nvSpPr>
        <p:spPr bwMode="auto">
          <a:xfrm>
            <a:off x="303213" y="350838"/>
            <a:ext cx="819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Now recall the reverse function: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1206500" y="1260475"/>
            <a:ext cx="64452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reverse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reverse (x:xs) = reverse xs ++ [x]</a:t>
            </a:r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1225550" y="3530600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reverse [1,2,3]</a:t>
            </a:r>
          </a:p>
        </p:txBody>
      </p:sp>
      <p:grpSp>
        <p:nvGrpSpPr>
          <p:cNvPr id="491525" name="Group 5"/>
          <p:cNvGrpSpPr>
            <a:grpSpLocks/>
          </p:cNvGrpSpPr>
          <p:nvPr/>
        </p:nvGrpSpPr>
        <p:grpSpPr bwMode="auto">
          <a:xfrm>
            <a:off x="685800" y="3851275"/>
            <a:ext cx="4775200" cy="898525"/>
            <a:chOff x="665" y="1949"/>
            <a:chExt cx="3008" cy="566"/>
          </a:xfrm>
        </p:grpSpPr>
        <p:sp>
          <p:nvSpPr>
            <p:cNvPr id="491526" name="Text Box 6"/>
            <p:cNvSpPr txBox="1">
              <a:spLocks noChangeArrowheads="1"/>
            </p:cNvSpPr>
            <p:nvPr/>
          </p:nvSpPr>
          <p:spPr bwMode="auto">
            <a:xfrm>
              <a:off x="1005" y="2250"/>
              <a:ext cx="266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ea typeface="ＭＳ Ｐゴシック" charset="0"/>
                  <a:cs typeface="ＭＳ Ｐゴシック" charset="0"/>
                </a:rPr>
                <a:t>reverse (1:(2:(3:[])))</a:t>
              </a:r>
            </a:p>
          </p:txBody>
        </p:sp>
        <p:sp>
          <p:nvSpPr>
            <p:cNvPr id="491527" name="Text Box 7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ea typeface="ＭＳ Ｐゴシック" charset="0"/>
                  <a:cs typeface="ＭＳ Ｐゴシック" charset="0"/>
                </a:rPr>
                <a:t>=</a:t>
              </a:r>
            </a:p>
          </p:txBody>
        </p:sp>
      </p:grpSp>
      <p:grpSp>
        <p:nvGrpSpPr>
          <p:cNvPr id="491528" name="Group 8"/>
          <p:cNvGrpSpPr>
            <a:grpSpLocks/>
          </p:cNvGrpSpPr>
          <p:nvPr/>
        </p:nvGrpSpPr>
        <p:grpSpPr bwMode="auto">
          <a:xfrm>
            <a:off x="685800" y="4652963"/>
            <a:ext cx="5695950" cy="896937"/>
            <a:chOff x="665" y="2454"/>
            <a:chExt cx="3588" cy="565"/>
          </a:xfrm>
        </p:grpSpPr>
        <p:sp>
          <p:nvSpPr>
            <p:cNvPr id="491529" name="Text Box 9"/>
            <p:cNvSpPr txBox="1">
              <a:spLocks noChangeArrowheads="1"/>
            </p:cNvSpPr>
            <p:nvPr/>
          </p:nvSpPr>
          <p:spPr bwMode="auto">
            <a:xfrm>
              <a:off x="1005" y="2754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ea typeface="ＭＳ Ｐゴシック" charset="0"/>
                  <a:cs typeface="ＭＳ Ｐゴシック" charset="0"/>
                </a:rPr>
                <a:t>(([] ++ [3]) ++ [2]) ++ [1]</a:t>
              </a:r>
            </a:p>
          </p:txBody>
        </p:sp>
        <p:sp>
          <p:nvSpPr>
            <p:cNvPr id="491530" name="Text Box 10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ea typeface="ＭＳ Ｐゴシック" charset="0"/>
                  <a:cs typeface="ＭＳ Ｐゴシック" charset="0"/>
                </a:rPr>
                <a:t>=</a:t>
              </a:r>
            </a:p>
          </p:txBody>
        </p:sp>
      </p:grpSp>
      <p:grpSp>
        <p:nvGrpSpPr>
          <p:cNvPr id="491531" name="Group 11"/>
          <p:cNvGrpSpPr>
            <a:grpSpLocks/>
          </p:cNvGrpSpPr>
          <p:nvPr/>
        </p:nvGrpSpPr>
        <p:grpSpPr bwMode="auto">
          <a:xfrm>
            <a:off x="685800" y="5456238"/>
            <a:ext cx="2012950" cy="892175"/>
            <a:chOff x="665" y="2960"/>
            <a:chExt cx="1268" cy="562"/>
          </a:xfrm>
        </p:grpSpPr>
        <p:sp>
          <p:nvSpPr>
            <p:cNvPr id="491532" name="Text Box 12"/>
            <p:cNvSpPr txBox="1">
              <a:spLocks noChangeArrowheads="1"/>
            </p:cNvSpPr>
            <p:nvPr/>
          </p:nvSpPr>
          <p:spPr bwMode="auto">
            <a:xfrm>
              <a:off x="1005" y="3257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ea typeface="ＭＳ Ｐゴシック" charset="0"/>
                  <a:cs typeface="ＭＳ Ｐゴシック" charset="0"/>
                </a:rPr>
                <a:t>[3,2,1]</a:t>
              </a:r>
            </a:p>
          </p:txBody>
        </p:sp>
        <p:sp>
          <p:nvSpPr>
            <p:cNvPr id="491533" name="Text Box 13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ea typeface="ＭＳ Ｐゴシック" charset="0"/>
                  <a:cs typeface="ＭＳ Ｐゴシック" charset="0"/>
                </a:rPr>
                <a:t>=</a:t>
              </a:r>
            </a:p>
          </p:txBody>
        </p:sp>
      </p:grpSp>
      <p:sp>
        <p:nvSpPr>
          <p:cNvPr id="491534" name="Text Box 14"/>
          <p:cNvSpPr txBox="1">
            <a:spLocks noChangeArrowheads="1"/>
          </p:cNvSpPr>
          <p:nvPr/>
        </p:nvSpPr>
        <p:spPr bwMode="auto">
          <a:xfrm>
            <a:off x="303213" y="2619375"/>
            <a:ext cx="2243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For example:</a:t>
            </a:r>
          </a:p>
        </p:txBody>
      </p:sp>
      <p:sp>
        <p:nvSpPr>
          <p:cNvPr id="491538" name="AutoShape 18"/>
          <p:cNvSpPr>
            <a:spLocks noChangeArrowheads="1"/>
          </p:cNvSpPr>
          <p:nvPr/>
        </p:nvSpPr>
        <p:spPr bwMode="auto">
          <a:xfrm>
            <a:off x="5635625" y="2828925"/>
            <a:ext cx="3036888" cy="1289050"/>
          </a:xfrm>
          <a:prstGeom prst="wedgeRoundRectCallout">
            <a:avLst>
              <a:gd name="adj1" fmla="val -36616"/>
              <a:gd name="adj2" fmla="val 9827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Replace each (:) by </a:t>
            </a:r>
            <a:r>
              <a:rPr lang="en-US" sz="240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</a:t>
            </a: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x xs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xs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++</a:t>
            </a: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[x] and [] by [].</a:t>
            </a:r>
          </a:p>
        </p:txBody>
      </p:sp>
    </p:spTree>
    <p:extLst>
      <p:ext uri="{BB962C8B-B14F-4D97-AF65-F5344CB8AC3E}">
        <p14:creationId xmlns:p14="http://schemas.microsoft.com/office/powerpoint/2010/main" val="282941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8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B32DA96-B737-4825-B3CB-36EC8C845C68}" type="slidenum">
              <a:rPr lang="en-US" altLang="en-US" sz="1400"/>
              <a:pPr/>
              <a:t>77</a:t>
            </a:fld>
            <a:endParaRPr lang="en-US" altLang="en-US" sz="1400"/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377825" y="496888"/>
            <a:ext cx="82470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library function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all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decides if every element of a list satisfies a given predicate.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1498600" y="2122488"/>
            <a:ext cx="6792913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all     :: (a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Bool)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[a]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Bool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all p xs = and [p x | x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xs]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377825" y="3770313"/>
            <a:ext cx="8308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For example: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498600" y="4968875"/>
            <a:ext cx="44196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&gt; all even [2,4,6,8,10]</a:t>
            </a:r>
          </a:p>
          <a:p>
            <a:pPr>
              <a:defRPr/>
            </a:pPr>
            <a:endParaRPr lang="en-US" sz="2400">
              <a:latin typeface="Lucida Sans Typewriter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190840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Type Declarations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D09699-44BC-496B-904E-4F4B4439793A}" type="slidenum">
              <a:rPr lang="en-US" altLang="en-US" sz="1400"/>
              <a:pPr/>
              <a:t>78</a:t>
            </a:fld>
            <a:endParaRPr lang="en-US" altLang="en-US" sz="1400"/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450850" y="1633538"/>
            <a:ext cx="82248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 Haskell, a new name for an existing type can be defined using a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type declaration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1533525" y="3646488"/>
            <a:ext cx="386715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type String = [Char]</a:t>
            </a:r>
          </a:p>
        </p:txBody>
      </p:sp>
      <p:sp>
        <p:nvSpPr>
          <p:cNvPr id="654341" name="AutoShape 5"/>
          <p:cNvSpPr>
            <a:spLocks noChangeArrowheads="1"/>
          </p:cNvSpPr>
          <p:nvPr/>
        </p:nvSpPr>
        <p:spPr bwMode="auto">
          <a:xfrm>
            <a:off x="609600" y="5292725"/>
            <a:ext cx="6988175" cy="566738"/>
          </a:xfrm>
          <a:prstGeom prst="wedgeRoundRectCallout">
            <a:avLst>
              <a:gd name="adj1" fmla="val -21468"/>
              <a:gd name="adj2" fmla="val -15252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String is a synonym for the type [Char].</a:t>
            </a:r>
          </a:p>
        </p:txBody>
      </p:sp>
    </p:spTree>
    <p:extLst>
      <p:ext uri="{BB962C8B-B14F-4D97-AF65-F5344CB8AC3E}">
        <p14:creationId xmlns:p14="http://schemas.microsoft.com/office/powerpoint/2010/main" val="119447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A Taste of Haskell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903288" y="1774825"/>
            <a:ext cx="7339012" cy="28623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Lucida Fax" panose="02060602050505020204" pitchFamily="18" charset="0"/>
                <a:cs typeface="+mn-cs"/>
              </a:rPr>
              <a:t>f []     = []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Lucida Fax" panose="02060602050505020204" pitchFamily="18" charset="0"/>
                <a:cs typeface="+mn-cs"/>
              </a:rPr>
              <a:t>f (</a:t>
            </a:r>
            <a:r>
              <a:rPr lang="en-US" sz="2400" dirty="0" err="1">
                <a:latin typeface="Lucida Fax" panose="02060602050505020204" pitchFamily="18" charset="0"/>
                <a:cs typeface="+mn-cs"/>
              </a:rPr>
              <a:t>x:xs</a:t>
            </a:r>
            <a:r>
              <a:rPr lang="en-US" sz="2400" dirty="0">
                <a:latin typeface="Lucida Fax" panose="02060602050505020204" pitchFamily="18" charset="0"/>
                <a:cs typeface="+mn-cs"/>
              </a:rPr>
              <a:t>) = f </a:t>
            </a:r>
            <a:r>
              <a:rPr lang="en-US" sz="2400" dirty="0" err="1">
                <a:latin typeface="Lucida Fax" panose="02060602050505020204" pitchFamily="18" charset="0"/>
                <a:cs typeface="+mn-cs"/>
              </a:rPr>
              <a:t>ys</a:t>
            </a:r>
            <a:r>
              <a:rPr lang="en-US" sz="2400" dirty="0">
                <a:latin typeface="Lucida Fax" panose="02060602050505020204" pitchFamily="18" charset="0"/>
                <a:cs typeface="+mn-cs"/>
              </a:rPr>
              <a:t> ++ [x] ++ f </a:t>
            </a:r>
            <a:r>
              <a:rPr lang="en-US" sz="2400" dirty="0" err="1">
                <a:latin typeface="Lucida Fax" panose="02060602050505020204" pitchFamily="18" charset="0"/>
                <a:cs typeface="+mn-cs"/>
              </a:rPr>
              <a:t>zs</a:t>
            </a:r>
            <a:endParaRPr lang="en-US" sz="2400" dirty="0">
              <a:latin typeface="Lucida Fax" panose="02060602050505020204" pitchFamily="18" charset="0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Lucida Fax" panose="02060602050505020204" pitchFamily="18" charset="0"/>
                <a:cs typeface="+mn-cs"/>
              </a:rPr>
              <a:t>           where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Lucida Fax" panose="02060602050505020204" pitchFamily="18" charset="0"/>
                <a:cs typeface="+mn-cs"/>
              </a:rPr>
              <a:t>              </a:t>
            </a:r>
            <a:r>
              <a:rPr lang="en-US" sz="2400" dirty="0" err="1">
                <a:latin typeface="Lucida Fax" panose="02060602050505020204" pitchFamily="18" charset="0"/>
                <a:cs typeface="+mn-cs"/>
              </a:rPr>
              <a:t>ys</a:t>
            </a:r>
            <a:r>
              <a:rPr lang="en-US" sz="2400" dirty="0">
                <a:latin typeface="Lucida Fax" panose="02060602050505020204" pitchFamily="18" charset="0"/>
                <a:cs typeface="+mn-cs"/>
              </a:rPr>
              <a:t> = [a | a </a:t>
            </a:r>
            <a:r>
              <a:rPr lang="en-US" sz="2400" dirty="0">
                <a:latin typeface="Lucida Fax" panose="02060602050505020204" pitchFamily="18" charset="0"/>
                <a:cs typeface="+mn-cs"/>
                <a:sym typeface="Symbol" charset="0"/>
              </a:rPr>
              <a:t></a:t>
            </a:r>
            <a:r>
              <a:rPr lang="en-US" sz="2400" dirty="0">
                <a:latin typeface="Lucida Fax" panose="02060602050505020204" pitchFamily="18" charset="0"/>
                <a:cs typeface="+mn-cs"/>
              </a:rPr>
              <a:t> </a:t>
            </a:r>
            <a:r>
              <a:rPr lang="en-US" sz="2400" dirty="0" err="1">
                <a:latin typeface="Lucida Fax" panose="02060602050505020204" pitchFamily="18" charset="0"/>
                <a:cs typeface="+mn-cs"/>
              </a:rPr>
              <a:t>xs</a:t>
            </a:r>
            <a:r>
              <a:rPr lang="en-US" sz="2400" dirty="0">
                <a:latin typeface="Lucida Fax" panose="02060602050505020204" pitchFamily="18" charset="0"/>
                <a:cs typeface="+mn-cs"/>
              </a:rPr>
              <a:t>, a </a:t>
            </a:r>
            <a:r>
              <a:rPr lang="en-US" sz="2400" dirty="0">
                <a:latin typeface="Lucida Fax" panose="02060602050505020204" pitchFamily="18" charset="0"/>
                <a:cs typeface="+mn-cs"/>
                <a:sym typeface="Symbol" charset="0"/>
              </a:rPr>
              <a:t></a:t>
            </a:r>
            <a:r>
              <a:rPr lang="en-US" sz="2400" dirty="0">
                <a:latin typeface="Lucida Fax" panose="02060602050505020204" pitchFamily="18" charset="0"/>
                <a:cs typeface="+mn-cs"/>
              </a:rPr>
              <a:t> x]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Lucida Fax" panose="02060602050505020204" pitchFamily="18" charset="0"/>
                <a:cs typeface="+mn-cs"/>
              </a:rPr>
              <a:t>              </a:t>
            </a:r>
            <a:r>
              <a:rPr lang="en-US" sz="2400" dirty="0" err="1">
                <a:latin typeface="Lucida Fax" panose="02060602050505020204" pitchFamily="18" charset="0"/>
                <a:cs typeface="+mn-cs"/>
              </a:rPr>
              <a:t>zs</a:t>
            </a:r>
            <a:r>
              <a:rPr lang="en-US" sz="2400" dirty="0">
                <a:latin typeface="Lucida Fax" panose="02060602050505020204" pitchFamily="18" charset="0"/>
                <a:cs typeface="+mn-cs"/>
              </a:rPr>
              <a:t> = [b | b </a:t>
            </a:r>
            <a:r>
              <a:rPr lang="en-US" sz="2400" dirty="0">
                <a:latin typeface="Lucida Fax" panose="02060602050505020204" pitchFamily="18" charset="0"/>
                <a:cs typeface="+mn-cs"/>
                <a:sym typeface="Symbol" charset="0"/>
              </a:rPr>
              <a:t></a:t>
            </a:r>
            <a:r>
              <a:rPr lang="en-US" sz="2400" dirty="0">
                <a:latin typeface="Lucida Fax" panose="02060602050505020204" pitchFamily="18" charset="0"/>
                <a:cs typeface="+mn-cs"/>
              </a:rPr>
              <a:t> </a:t>
            </a:r>
            <a:r>
              <a:rPr lang="en-US" sz="2400" dirty="0" err="1">
                <a:latin typeface="Lucida Fax" panose="02060602050505020204" pitchFamily="18" charset="0"/>
                <a:cs typeface="+mn-cs"/>
              </a:rPr>
              <a:t>xs</a:t>
            </a:r>
            <a:r>
              <a:rPr lang="en-US" sz="2400" dirty="0">
                <a:latin typeface="Lucida Fax" panose="02060602050505020204" pitchFamily="18" charset="0"/>
                <a:cs typeface="+mn-cs"/>
              </a:rPr>
              <a:t>, b &gt; x]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191000" y="4948238"/>
            <a:ext cx="762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>
                <a:cs typeface="+mn-cs"/>
              </a:rPr>
              <a:t>?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48B1F8EB-BA8E-4346-BCB5-0B27F4B8EEE7}" type="slidenum">
              <a:rPr lang="en-US" sz="1400">
                <a:cs typeface="+mn-cs"/>
              </a:rPr>
              <a:pPr algn="r">
                <a:defRPr/>
              </a:pPr>
              <a:t>7</a:t>
            </a:fld>
            <a:endParaRPr lang="en-US" sz="140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64C1BFC-8587-473C-A990-DEF2EC69AA80}" type="slidenum">
              <a:rPr lang="en-US" altLang="en-US" sz="1400"/>
              <a:pPr/>
              <a:t>79</a:t>
            </a:fld>
            <a:endParaRPr lang="en-US" altLang="en-US" sz="1400"/>
          </a:p>
        </p:txBody>
      </p:sp>
      <p:sp>
        <p:nvSpPr>
          <p:cNvPr id="655362" name="Text Box 2"/>
          <p:cNvSpPr txBox="1">
            <a:spLocks noChangeArrowheads="1"/>
          </p:cNvSpPr>
          <p:nvPr/>
        </p:nvSpPr>
        <p:spPr bwMode="auto">
          <a:xfrm>
            <a:off x="314325" y="468313"/>
            <a:ext cx="8337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Type declarations can be used to make other types easier to read.  For example, given</a:t>
            </a:r>
          </a:p>
        </p:txBody>
      </p:sp>
      <p:sp>
        <p:nvSpPr>
          <p:cNvPr id="655363" name="Text Box 3"/>
          <p:cNvSpPr txBox="1">
            <a:spLocks noChangeArrowheads="1"/>
          </p:cNvSpPr>
          <p:nvPr/>
        </p:nvSpPr>
        <p:spPr bwMode="auto">
          <a:xfrm>
            <a:off x="1544638" y="4219575"/>
            <a:ext cx="5124450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ea typeface="ＭＳ Ｐゴシック" charset="0"/>
                <a:cs typeface="ＭＳ Ｐゴシック" charset="0"/>
              </a:rPr>
              <a:t>origin    :: Point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ea typeface="ＭＳ Ｐゴシック" charset="0"/>
                <a:cs typeface="ＭＳ Ｐゴシック" charset="0"/>
              </a:rPr>
              <a:t>origin     = (0,0)</a:t>
            </a:r>
          </a:p>
          <a:p>
            <a:pPr>
              <a:lnSpc>
                <a:spcPct val="110000"/>
              </a:lnSpc>
              <a:defRPr/>
            </a:pPr>
            <a:endParaRPr lang="en-US" sz="2400" dirty="0">
              <a:latin typeface="Lucida Sans Typewriter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ea typeface="ＭＳ Ｐゴシック" charset="0"/>
                <a:cs typeface="ＭＳ Ｐゴシック" charset="0"/>
              </a:rPr>
              <a:t>left      :: Point </a:t>
            </a:r>
            <a:r>
              <a:rPr lang="en-US" sz="2400" dirty="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ea typeface="ＭＳ Ｐゴシック" charset="0"/>
                <a:cs typeface="ＭＳ Ｐゴシック" charset="0"/>
              </a:rPr>
              <a:t> Point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ea typeface="ＭＳ Ｐゴシック" charset="0"/>
                <a:cs typeface="ＭＳ Ｐゴシック" charset="0"/>
              </a:rPr>
              <a:t>left (</a:t>
            </a:r>
            <a:r>
              <a:rPr lang="en-US" sz="2400" dirty="0" err="1">
                <a:latin typeface="Lucida Sans Typewriter" charset="0"/>
                <a:ea typeface="ＭＳ Ｐゴシック" charset="0"/>
                <a:cs typeface="ＭＳ Ｐゴシック" charset="0"/>
              </a:rPr>
              <a:t>x,y</a:t>
            </a:r>
            <a:r>
              <a:rPr lang="en-US" sz="2400" dirty="0">
                <a:latin typeface="Lucida Sans Typewriter" charset="0"/>
                <a:ea typeface="ＭＳ Ｐゴシック" charset="0"/>
                <a:cs typeface="ＭＳ Ｐゴシック" charset="0"/>
              </a:rPr>
              <a:t>) = (x-1,y)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1544638" y="2014538"/>
            <a:ext cx="4264025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ea typeface="ＭＳ Ｐゴシック" charset="0"/>
                <a:cs typeface="ＭＳ Ｐゴシック" charset="0"/>
              </a:rPr>
              <a:t>type Point = (</a:t>
            </a:r>
            <a:r>
              <a:rPr lang="en-US" sz="2400" dirty="0" err="1">
                <a:latin typeface="Lucida Sans Typewriter" charset="0"/>
                <a:ea typeface="ＭＳ Ｐゴシック" charset="0"/>
                <a:cs typeface="ＭＳ Ｐゴシック" charset="0"/>
              </a:rPr>
              <a:t>Int,Int</a:t>
            </a:r>
            <a:r>
              <a:rPr lang="en-US" sz="2400" dirty="0">
                <a:latin typeface="Lucida Sans Typewriter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314325" y="3108325"/>
            <a:ext cx="2509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we can define:</a:t>
            </a:r>
          </a:p>
        </p:txBody>
      </p:sp>
    </p:spTree>
    <p:extLst>
      <p:ext uri="{BB962C8B-B14F-4D97-AF65-F5344CB8AC3E}">
        <p14:creationId xmlns:p14="http://schemas.microsoft.com/office/powerpoint/2010/main" val="37024797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796052-726A-4D2E-B5F2-5EE1DDBECA7B}" type="slidenum">
              <a:rPr lang="en-US" altLang="en-US" sz="1400"/>
              <a:pPr/>
              <a:t>80</a:t>
            </a:fld>
            <a:endParaRPr lang="en-US" altLang="en-US" sz="1400"/>
          </a:p>
        </p:txBody>
      </p:sp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323850" y="455613"/>
            <a:ext cx="85105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Like function definitions, type declarations can also have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parameters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.  For example, given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1493838" y="2001838"/>
            <a:ext cx="368300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type Pair a = (a,a)</a:t>
            </a: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323850" y="3095625"/>
            <a:ext cx="2511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we can define:</a:t>
            </a:r>
          </a:p>
        </p:txBody>
      </p:sp>
      <p:sp>
        <p:nvSpPr>
          <p:cNvPr id="665607" name="Text Box 7"/>
          <p:cNvSpPr txBox="1">
            <a:spLocks noChangeArrowheads="1"/>
          </p:cNvSpPr>
          <p:nvPr/>
        </p:nvSpPr>
        <p:spPr bwMode="auto">
          <a:xfrm>
            <a:off x="1493838" y="4214813"/>
            <a:ext cx="5272087" cy="21002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mult      :: Pair Int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mult (m,n) = m*n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copy      :: a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Pair a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copy x     = (x,x)</a:t>
            </a:r>
          </a:p>
        </p:txBody>
      </p:sp>
    </p:spTree>
    <p:extLst>
      <p:ext uri="{BB962C8B-B14F-4D97-AF65-F5344CB8AC3E}">
        <p14:creationId xmlns:p14="http://schemas.microsoft.com/office/powerpoint/2010/main" val="14224963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956" y="-20650"/>
            <a:ext cx="7886700" cy="1325563"/>
          </a:xfrm>
        </p:spPr>
        <p:txBody>
          <a:bodyPr/>
          <a:lstStyle/>
          <a:p>
            <a:r>
              <a:rPr lang="en-US" altLang="en-US" dirty="0" smtClean="0">
                <a:latin typeface="+mn-lt"/>
              </a:rPr>
              <a:t>Data Declarations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54EA964-4921-4836-8C3C-D4FA5C959D67}" type="slidenum">
              <a:rPr lang="en-US" altLang="en-US" sz="1400"/>
              <a:pPr/>
              <a:t>81</a:t>
            </a:fld>
            <a:endParaRPr lang="en-US" altLang="en-US" sz="1400"/>
          </a:p>
        </p:txBody>
      </p:sp>
      <p:sp>
        <p:nvSpPr>
          <p:cNvPr id="667651" name="Text Box 3"/>
          <p:cNvSpPr txBox="1">
            <a:spLocks noChangeArrowheads="1"/>
          </p:cNvSpPr>
          <p:nvPr/>
        </p:nvSpPr>
        <p:spPr bwMode="auto">
          <a:xfrm>
            <a:off x="273514" y="1025137"/>
            <a:ext cx="83899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A completely new type can be defined by specifying its values using a </a:t>
            </a:r>
            <a:r>
              <a:rPr lang="en-US" sz="2400" u="sng" dirty="0">
                <a:latin typeface="Tahoma" charset="0"/>
                <a:ea typeface="ＭＳ Ｐゴシック" charset="0"/>
                <a:cs typeface="ＭＳ Ｐゴシック" charset="0"/>
              </a:rPr>
              <a:t>data declaration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7652" name="Text Box 4"/>
          <p:cNvSpPr txBox="1">
            <a:spLocks noChangeArrowheads="1"/>
          </p:cNvSpPr>
          <p:nvPr/>
        </p:nvSpPr>
        <p:spPr bwMode="auto">
          <a:xfrm>
            <a:off x="876300" y="2186018"/>
            <a:ext cx="3903633" cy="4985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ea typeface="ＭＳ Ｐゴシック" charset="0"/>
                <a:cs typeface="ＭＳ Ｐゴシック" charset="0"/>
              </a:rPr>
              <a:t>data </a:t>
            </a:r>
            <a:r>
              <a:rPr lang="en-US" sz="2400" dirty="0" smtClean="0">
                <a:latin typeface="Lucida Sans Typewriter" charset="0"/>
                <a:ea typeface="ＭＳ Ｐゴシック" charset="0"/>
                <a:cs typeface="ＭＳ Ｐゴシック" charset="0"/>
              </a:rPr>
              <a:t>Pet </a:t>
            </a:r>
            <a:r>
              <a:rPr lang="en-US" sz="2400" dirty="0">
                <a:latin typeface="Lucida Sans Typewriter" charset="0"/>
                <a:ea typeface="ＭＳ Ｐゴシック" charset="0"/>
                <a:cs typeface="ＭＳ Ｐゴシック" charset="0"/>
              </a:rPr>
              <a:t>= </a:t>
            </a:r>
            <a:r>
              <a:rPr lang="en-US" sz="2400" dirty="0" smtClean="0">
                <a:latin typeface="Lucida Sans Typewriter" charset="0"/>
                <a:ea typeface="ＭＳ Ｐゴシック" charset="0"/>
                <a:cs typeface="ＭＳ Ｐゴシック" charset="0"/>
              </a:rPr>
              <a:t>Cat </a:t>
            </a:r>
            <a:r>
              <a:rPr lang="en-US" sz="2400" dirty="0">
                <a:latin typeface="Lucida Sans Typewriter" charset="0"/>
                <a:ea typeface="ＭＳ Ｐゴシック" charset="0"/>
                <a:cs typeface="ＭＳ Ｐゴシック" charset="0"/>
              </a:rPr>
              <a:t>| </a:t>
            </a:r>
            <a:r>
              <a:rPr lang="en-US" sz="2400" dirty="0" smtClean="0">
                <a:latin typeface="Lucida Sans Typewriter" charset="0"/>
                <a:ea typeface="ＭＳ Ｐゴシック" charset="0"/>
                <a:cs typeface="ＭＳ Ｐゴシック" charset="0"/>
              </a:rPr>
              <a:t>Dog</a:t>
            </a:r>
            <a:endParaRPr lang="en-US" sz="2400" dirty="0">
              <a:latin typeface="Lucida Sans Typewriter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7653" name="AutoShape 5"/>
          <p:cNvSpPr>
            <a:spLocks noChangeArrowheads="1"/>
          </p:cNvSpPr>
          <p:nvPr/>
        </p:nvSpPr>
        <p:spPr bwMode="auto">
          <a:xfrm>
            <a:off x="697661" y="3014500"/>
            <a:ext cx="5002212" cy="783193"/>
          </a:xfrm>
          <a:prstGeom prst="wedgeRoundRectCallout">
            <a:avLst>
              <a:gd name="adj1" fmla="val -21532"/>
              <a:gd name="adj2" fmla="val -961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dirty="0" smtClean="0">
                <a:latin typeface="Tahoma" charset="0"/>
                <a:ea typeface="ＭＳ Ｐゴシック" charset="0"/>
                <a:cs typeface="ＭＳ Ｐゴシック" charset="0"/>
              </a:rPr>
              <a:t>Pet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is a new type, with two new values </a:t>
            </a:r>
            <a:r>
              <a:rPr lang="en-US" sz="2000" dirty="0" smtClean="0">
                <a:latin typeface="Tahoma" charset="0"/>
                <a:ea typeface="ＭＳ Ｐゴシック" charset="0"/>
                <a:cs typeface="ＭＳ Ｐゴシック" charset="0"/>
              </a:rPr>
              <a:t>Cat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000" dirty="0" smtClean="0">
                <a:latin typeface="Tahoma" charset="0"/>
                <a:ea typeface="ＭＳ Ｐゴシック" charset="0"/>
                <a:cs typeface="ＭＳ Ｐゴシック" charset="0"/>
              </a:rPr>
              <a:t>Dog.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0200" y="4127577"/>
            <a:ext cx="8056563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altLang="en-US" sz="2000" dirty="0"/>
              <a:t>The two values </a:t>
            </a:r>
            <a:r>
              <a:rPr kumimoji="1" lang="en-US" altLang="en-US" sz="2000" dirty="0" smtClean="0"/>
              <a:t>Cat </a:t>
            </a:r>
            <a:r>
              <a:rPr kumimoji="1" lang="en-US" altLang="en-US" sz="2000" dirty="0"/>
              <a:t>and </a:t>
            </a:r>
            <a:r>
              <a:rPr kumimoji="1" lang="en-US" altLang="en-US" sz="2000" dirty="0" smtClean="0"/>
              <a:t>Dog </a:t>
            </a:r>
            <a:r>
              <a:rPr kumimoji="1" lang="en-US" altLang="en-US" sz="2000" dirty="0"/>
              <a:t>are called the </a:t>
            </a:r>
            <a:r>
              <a:rPr kumimoji="1" lang="en-US" altLang="en-US" sz="2000" u="sng" dirty="0"/>
              <a:t>constructors</a:t>
            </a:r>
            <a:r>
              <a:rPr kumimoji="1" lang="en-US" altLang="en-US" sz="2000" dirty="0"/>
              <a:t> for the type </a:t>
            </a:r>
            <a:r>
              <a:rPr kumimoji="1" lang="en-US" altLang="en-US" sz="2000" dirty="0" smtClean="0"/>
              <a:t>Pet.</a:t>
            </a:r>
            <a:endParaRPr kumimoji="1" lang="en-US" altLang="en-US" sz="2000" dirty="0"/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altLang="en-US" sz="2000" dirty="0"/>
              <a:t>Type and constructor names must begin with an upper-case letter</a:t>
            </a:r>
            <a:r>
              <a:rPr kumimoji="1" lang="en-US" altLang="en-US" sz="2000" dirty="0" smtClean="0"/>
              <a:t>.</a:t>
            </a:r>
            <a:endParaRPr kumimoji="1" lang="en-US" altLang="en-US" sz="2000" dirty="0"/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altLang="en-US" sz="2000" dirty="0"/>
              <a:t>Data declarations are similar to context free grammars.  The former specifies the values of a type, the latter the sentences of a language.</a:t>
            </a:r>
          </a:p>
        </p:txBody>
      </p:sp>
    </p:spTree>
    <p:extLst>
      <p:ext uri="{BB962C8B-B14F-4D97-AF65-F5344CB8AC3E}">
        <p14:creationId xmlns:p14="http://schemas.microsoft.com/office/powerpoint/2010/main" val="36860554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B6E941-8135-4BCA-9956-F56ABA8E784A}" type="slidenum">
              <a:rPr lang="en-US" altLang="en-US" sz="1400"/>
              <a:pPr/>
              <a:t>82</a:t>
            </a:fld>
            <a:endParaRPr lang="en-US" altLang="en-US" sz="1400"/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1525588" y="3584575"/>
            <a:ext cx="5892800" cy="2903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answers     :: [Answer]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answers      = [Yes,No,Unknown]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flip        :: Answer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Answer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flip Yes     = No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flip No      = Yes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flip Unknown = Unknown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1525588" y="1771650"/>
            <a:ext cx="60769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data Answer = Yes | No | Unknown</a:t>
            </a:r>
          </a:p>
        </p:txBody>
      </p:sp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319088" y="2665413"/>
            <a:ext cx="2509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we can define:</a:t>
            </a:r>
          </a:p>
        </p:txBody>
      </p:sp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319088" y="427038"/>
            <a:ext cx="85471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Values of new types can be used in the same ways as those of built in types.  For example, given </a:t>
            </a:r>
          </a:p>
        </p:txBody>
      </p:sp>
    </p:spTree>
    <p:extLst>
      <p:ext uri="{BB962C8B-B14F-4D97-AF65-F5344CB8AC3E}">
        <p14:creationId xmlns:p14="http://schemas.microsoft.com/office/powerpoint/2010/main" val="23614349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108480-AC0E-4460-B34E-1A32D894AF62}" type="slidenum">
              <a:rPr lang="en-US" altLang="en-US" sz="1400"/>
              <a:pPr/>
              <a:t>83</a:t>
            </a:fld>
            <a:endParaRPr lang="en-US" altLang="en-US" sz="1400"/>
          </a:p>
        </p:txBody>
      </p:sp>
      <p:sp>
        <p:nvSpPr>
          <p:cNvPr id="671746" name="Text Box 2"/>
          <p:cNvSpPr txBox="1">
            <a:spLocks noChangeArrowheads="1"/>
          </p:cNvSpPr>
          <p:nvPr/>
        </p:nvSpPr>
        <p:spPr bwMode="auto">
          <a:xfrm>
            <a:off x="314325" y="493713"/>
            <a:ext cx="84502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constructors in a data declaration can also have parameters.  For example, given</a:t>
            </a:r>
          </a:p>
        </p:txBody>
      </p:sp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628651" y="2004952"/>
            <a:ext cx="7583696" cy="4985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Shape = Circle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Float |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Float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1752" name="Text Box 8"/>
          <p:cNvSpPr txBox="1">
            <a:spLocks noChangeArrowheads="1"/>
          </p:cNvSpPr>
          <p:nvPr/>
        </p:nvSpPr>
        <p:spPr bwMode="auto">
          <a:xfrm>
            <a:off x="1550988" y="3956050"/>
            <a:ext cx="6008687" cy="2501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square         :: Float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Shape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square n        = Rect n n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area           :: Shape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Float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area (Circle r) = pi * r^2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area (Rect x y) = x * y</a:t>
            </a:r>
          </a:p>
        </p:txBody>
      </p:sp>
      <p:sp>
        <p:nvSpPr>
          <p:cNvPr id="671753" name="Text Box 9"/>
          <p:cNvSpPr txBox="1">
            <a:spLocks noChangeArrowheads="1"/>
          </p:cNvSpPr>
          <p:nvPr/>
        </p:nvSpPr>
        <p:spPr bwMode="auto">
          <a:xfrm>
            <a:off x="314325" y="3068638"/>
            <a:ext cx="2524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we can define:</a:t>
            </a:r>
          </a:p>
        </p:txBody>
      </p:sp>
    </p:spTree>
    <p:extLst>
      <p:ext uri="{BB962C8B-B14F-4D97-AF65-F5344CB8AC3E}">
        <p14:creationId xmlns:p14="http://schemas.microsoft.com/office/powerpoint/2010/main" val="22882642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7417E21-1674-4A0F-88FE-7EF76F4D7EF4}" type="slidenum">
              <a:rPr lang="en-US" altLang="en-US" sz="1400"/>
              <a:pPr/>
              <a:t>84</a:t>
            </a:fld>
            <a:endParaRPr lang="en-US" altLang="en-US" sz="1400"/>
          </a:p>
        </p:txBody>
      </p:sp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341313" y="482600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Note: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69900" y="1587500"/>
            <a:ext cx="805656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altLang="en-US" sz="2400" dirty="0"/>
              <a:t>Shape has values of the form Circle r where r is a float, and </a:t>
            </a:r>
            <a:r>
              <a:rPr kumimoji="1" lang="en-US" altLang="en-US" sz="2400" dirty="0" err="1"/>
              <a:t>Rect</a:t>
            </a:r>
            <a:r>
              <a:rPr kumimoji="1" lang="en-US" altLang="en-US" sz="2400" dirty="0"/>
              <a:t> x y where x and y are floats.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kumimoji="1" lang="en-US" altLang="en-US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altLang="en-US" sz="2400" dirty="0"/>
              <a:t>Circle and </a:t>
            </a:r>
            <a:r>
              <a:rPr kumimoji="1" lang="en-US" altLang="en-US" sz="2400" dirty="0" err="1"/>
              <a:t>Rect</a:t>
            </a:r>
            <a:r>
              <a:rPr kumimoji="1" lang="en-US" altLang="en-US" sz="2400" dirty="0"/>
              <a:t> can be viewed as </a:t>
            </a:r>
            <a:r>
              <a:rPr kumimoji="1" lang="en-US" altLang="en-US" sz="2400" u="sng" dirty="0"/>
              <a:t>functions</a:t>
            </a:r>
            <a:r>
              <a:rPr kumimoji="1" lang="en-US" altLang="en-US" sz="2400" dirty="0"/>
              <a:t> that construct values of type Shape:</a:t>
            </a: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1535113" y="4702175"/>
            <a:ext cx="6124575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Circle :: Float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Shape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Rect   :: Float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Float 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ea typeface="ＭＳ Ｐゴシック" charset="0"/>
                <a:cs typeface="ＭＳ Ｐゴシック" charset="0"/>
              </a:rPr>
              <a:t> Shape</a:t>
            </a:r>
          </a:p>
        </p:txBody>
      </p:sp>
    </p:spTree>
    <p:extLst>
      <p:ext uri="{BB962C8B-B14F-4D97-AF65-F5344CB8AC3E}">
        <p14:creationId xmlns:p14="http://schemas.microsoft.com/office/powerpoint/2010/main" val="23410508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1D58B1-1F80-460F-98D9-086E36EC1827}" type="slidenum">
              <a:rPr lang="en-US" altLang="en-US" sz="1400"/>
              <a:pPr/>
              <a:t>85</a:t>
            </a:fld>
            <a:endParaRPr lang="en-US" altLang="en-US" sz="1400"/>
          </a:p>
        </p:txBody>
      </p:sp>
      <p:sp>
        <p:nvSpPr>
          <p:cNvPr id="670722" name="Text Box 2"/>
          <p:cNvSpPr txBox="1">
            <a:spLocks noChangeArrowheads="1"/>
          </p:cNvSpPr>
          <p:nvPr/>
        </p:nvSpPr>
        <p:spPr bwMode="auto">
          <a:xfrm>
            <a:off x="284163" y="492125"/>
            <a:ext cx="8337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Not surprisingly, data declarations themselves can also have parameters.  For example, given</a:t>
            </a: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1439863" y="1806575"/>
            <a:ext cx="589280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ea typeface="ＭＳ Ｐゴシック" charset="0"/>
                <a:cs typeface="ＭＳ Ｐゴシック" charset="0"/>
              </a:rPr>
              <a:t>data Maybe a = Nothing | Just a</a:t>
            </a:r>
          </a:p>
        </p:txBody>
      </p:sp>
      <p:sp>
        <p:nvSpPr>
          <p:cNvPr id="670728" name="Text Box 8"/>
          <p:cNvSpPr txBox="1">
            <a:spLocks noChangeArrowheads="1"/>
          </p:cNvSpPr>
          <p:nvPr/>
        </p:nvSpPr>
        <p:spPr bwMode="auto">
          <a:xfrm>
            <a:off x="1439863" y="4127365"/>
            <a:ext cx="6639959" cy="16496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300" dirty="0" err="1">
                <a:latin typeface="Lucida Sans Typewriter" charset="0"/>
                <a:ea typeface="ＭＳ Ｐゴシック" charset="0"/>
                <a:cs typeface="ＭＳ Ｐゴシック" charset="0"/>
              </a:rPr>
              <a:t>safediv</a:t>
            </a:r>
            <a:r>
              <a:rPr lang="en-US" sz="2300" dirty="0">
                <a:latin typeface="Lucida Sans Typewriter" charset="0"/>
                <a:ea typeface="ＭＳ Ｐゴシック" charset="0"/>
                <a:cs typeface="ＭＳ Ｐゴシック" charset="0"/>
              </a:rPr>
              <a:t>    :: </a:t>
            </a:r>
            <a:r>
              <a:rPr lang="en-US" sz="2300" dirty="0" err="1">
                <a:latin typeface="Lucida Sans Typewriter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2300" dirty="0">
                <a:latin typeface="Lucida Sans Typewriter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300" dirty="0">
                <a:latin typeface="Lucida Sans Typewriter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latin typeface="Lucida Sans Typewriter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2300" dirty="0">
                <a:latin typeface="Lucida Sans Typewriter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sz="2300" dirty="0">
                <a:latin typeface="Lucida Sans Typewriter" charset="0"/>
                <a:ea typeface="ＭＳ Ｐゴシック" charset="0"/>
                <a:cs typeface="ＭＳ Ｐゴシック" charset="0"/>
              </a:rPr>
              <a:t> Maybe </a:t>
            </a:r>
            <a:r>
              <a:rPr lang="en-US" sz="2300" dirty="0" err="1">
                <a:latin typeface="Lucida Sans Typewriter" charset="0"/>
                <a:ea typeface="ＭＳ Ｐゴシック" charset="0"/>
                <a:cs typeface="ＭＳ Ｐゴシック" charset="0"/>
              </a:rPr>
              <a:t>Int</a:t>
            </a:r>
            <a:endParaRPr lang="en-US" sz="2300" dirty="0">
              <a:latin typeface="Lucida Sans Typewriter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300" dirty="0" err="1">
                <a:latin typeface="Lucida Sans Typewriter" charset="0"/>
                <a:ea typeface="ＭＳ Ｐゴシック" charset="0"/>
                <a:cs typeface="ＭＳ Ｐゴシック" charset="0"/>
              </a:rPr>
              <a:t>safediv</a:t>
            </a:r>
            <a:r>
              <a:rPr lang="en-US" sz="2300" dirty="0">
                <a:latin typeface="Lucida Sans Typewriter" charset="0"/>
                <a:ea typeface="ＭＳ Ｐゴシック" charset="0"/>
                <a:cs typeface="ＭＳ Ｐゴシック" charset="0"/>
              </a:rPr>
              <a:t> _ 0 = Nothing</a:t>
            </a:r>
          </a:p>
          <a:p>
            <a:pPr>
              <a:lnSpc>
                <a:spcPct val="110000"/>
              </a:lnSpc>
              <a:defRPr/>
            </a:pPr>
            <a:r>
              <a:rPr lang="en-US" sz="2300" dirty="0" err="1">
                <a:latin typeface="Lucida Sans Typewriter" charset="0"/>
                <a:ea typeface="ＭＳ Ｐゴシック" charset="0"/>
                <a:cs typeface="ＭＳ Ｐゴシック" charset="0"/>
              </a:rPr>
              <a:t>safediv</a:t>
            </a:r>
            <a:r>
              <a:rPr lang="en-US" sz="2300" dirty="0">
                <a:latin typeface="Lucida Sans Typewriter" charset="0"/>
                <a:ea typeface="ＭＳ Ｐゴシック" charset="0"/>
                <a:cs typeface="ＭＳ Ｐゴシック" charset="0"/>
              </a:rPr>
              <a:t> m n = Just (m `div` n)</a:t>
            </a:r>
          </a:p>
          <a:p>
            <a:pPr>
              <a:lnSpc>
                <a:spcPct val="110000"/>
              </a:lnSpc>
              <a:defRPr/>
            </a:pPr>
            <a:endParaRPr lang="en-US" sz="2300" dirty="0">
              <a:latin typeface="Lucida Sans Typewriter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0729" name="Text Box 9"/>
          <p:cNvSpPr txBox="1">
            <a:spLocks noChangeArrowheads="1"/>
          </p:cNvSpPr>
          <p:nvPr/>
        </p:nvSpPr>
        <p:spPr bwMode="auto">
          <a:xfrm>
            <a:off x="293688" y="2668588"/>
            <a:ext cx="833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we can define:</a:t>
            </a:r>
          </a:p>
        </p:txBody>
      </p:sp>
    </p:spTree>
    <p:extLst>
      <p:ext uri="{BB962C8B-B14F-4D97-AF65-F5344CB8AC3E}">
        <p14:creationId xmlns:p14="http://schemas.microsoft.com/office/powerpoint/2010/main" val="20980389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18" y="-41275"/>
            <a:ext cx="7886700" cy="1325563"/>
          </a:xfrm>
        </p:spPr>
        <p:txBody>
          <a:bodyPr/>
          <a:lstStyle/>
          <a:p>
            <a:r>
              <a:rPr lang="en-US" altLang="en-US" dirty="0" smtClean="0">
                <a:latin typeface="+mn-lt"/>
              </a:rPr>
              <a:t>Binary Trees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CE098B4-288A-4BF1-8041-5A798565A44C}" type="slidenum">
              <a:rPr lang="en-US" altLang="en-US" sz="1400"/>
              <a:pPr/>
              <a:t>86</a:t>
            </a:fld>
            <a:endParaRPr lang="en-US" altLang="en-US" sz="1400"/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392532" y="1018808"/>
            <a:ext cx="81930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In computing, it is often useful to store data in a two-way branching structure or </a:t>
            </a:r>
            <a:r>
              <a:rPr lang="en-US" sz="2400" u="sng" dirty="0">
                <a:latin typeface="Tahoma" charset="0"/>
                <a:ea typeface="ＭＳ Ｐゴシック" charset="0"/>
                <a:cs typeface="ＭＳ Ｐゴシック" charset="0"/>
              </a:rPr>
              <a:t>binary tree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grpSp>
        <p:nvGrpSpPr>
          <p:cNvPr id="45060" name="Group 34"/>
          <p:cNvGrpSpPr>
            <a:grpSpLocks/>
          </p:cNvGrpSpPr>
          <p:nvPr/>
        </p:nvGrpSpPr>
        <p:grpSpPr bwMode="auto">
          <a:xfrm>
            <a:off x="5645164" y="2905410"/>
            <a:ext cx="3189467" cy="1849289"/>
            <a:chOff x="900" y="2055"/>
            <a:chExt cx="2935" cy="1618"/>
          </a:xfrm>
        </p:grpSpPr>
        <p:sp>
          <p:nvSpPr>
            <p:cNvPr id="694290" name="Text Box 18"/>
            <p:cNvSpPr txBox="1">
              <a:spLocks noChangeArrowheads="1"/>
            </p:cNvSpPr>
            <p:nvPr/>
          </p:nvSpPr>
          <p:spPr bwMode="auto">
            <a:xfrm>
              <a:off x="2261" y="2055"/>
              <a:ext cx="204" cy="2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800">
                  <a:latin typeface="Lucida Sans Typewriter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694291" name="Text Box 19"/>
            <p:cNvSpPr txBox="1">
              <a:spLocks noChangeArrowheads="1"/>
            </p:cNvSpPr>
            <p:nvPr/>
          </p:nvSpPr>
          <p:spPr bwMode="auto">
            <a:xfrm>
              <a:off x="3087" y="2814"/>
              <a:ext cx="204" cy="2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800">
                  <a:latin typeface="Lucida Sans Typewriter" charset="0"/>
                  <a:ea typeface="ＭＳ Ｐゴシック" charset="0"/>
                  <a:cs typeface="ＭＳ Ｐゴシック" charset="0"/>
                  <a:sym typeface="Symbol" charset="0"/>
                </a:rPr>
                <a:t>7</a:t>
              </a:r>
            </a:p>
          </p:txBody>
        </p:sp>
        <p:sp>
          <p:nvSpPr>
            <p:cNvPr id="694292" name="Text Box 20"/>
            <p:cNvSpPr txBox="1">
              <a:spLocks noChangeArrowheads="1"/>
            </p:cNvSpPr>
            <p:nvPr/>
          </p:nvSpPr>
          <p:spPr bwMode="auto">
            <a:xfrm>
              <a:off x="3631" y="3438"/>
              <a:ext cx="204" cy="2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800">
                  <a:latin typeface="Lucida Sans Typewriter" charset="0"/>
                  <a:ea typeface="ＭＳ Ｐゴシック" charset="0"/>
                  <a:cs typeface="ＭＳ Ｐゴシック" charset="0"/>
                </a:rPr>
                <a:t>9</a:t>
              </a:r>
            </a:p>
          </p:txBody>
        </p:sp>
        <p:sp>
          <p:nvSpPr>
            <p:cNvPr id="694293" name="Text Box 21"/>
            <p:cNvSpPr txBox="1">
              <a:spLocks noChangeArrowheads="1"/>
            </p:cNvSpPr>
            <p:nvPr/>
          </p:nvSpPr>
          <p:spPr bwMode="auto">
            <a:xfrm>
              <a:off x="2549" y="3438"/>
              <a:ext cx="204" cy="2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800">
                  <a:latin typeface="Lucida Sans Typewriter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694295" name="Line 23"/>
            <p:cNvSpPr>
              <a:spLocks noChangeShapeType="1"/>
            </p:cNvSpPr>
            <p:nvPr/>
          </p:nvSpPr>
          <p:spPr bwMode="auto">
            <a:xfrm flipH="1">
              <a:off x="2778" y="3112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000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4296" name="Line 24"/>
            <p:cNvSpPr>
              <a:spLocks noChangeShapeType="1"/>
            </p:cNvSpPr>
            <p:nvPr/>
          </p:nvSpPr>
          <p:spPr bwMode="auto">
            <a:xfrm>
              <a:off x="2490" y="2364"/>
              <a:ext cx="568" cy="3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000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4297" name="Line 25"/>
            <p:cNvSpPr>
              <a:spLocks noChangeShapeType="1"/>
            </p:cNvSpPr>
            <p:nvPr/>
          </p:nvSpPr>
          <p:spPr bwMode="auto">
            <a:xfrm>
              <a:off x="3318" y="3106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000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4298" name="Text Box 26"/>
            <p:cNvSpPr txBox="1">
              <a:spLocks noChangeArrowheads="1"/>
            </p:cNvSpPr>
            <p:nvPr/>
          </p:nvSpPr>
          <p:spPr bwMode="auto">
            <a:xfrm>
              <a:off x="1438" y="2816"/>
              <a:ext cx="204" cy="2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800">
                  <a:latin typeface="Lucida Sans Typewriter" charset="0"/>
                  <a:ea typeface="ＭＳ Ｐゴシック" charset="0"/>
                  <a:cs typeface="ＭＳ Ｐゴシック" charset="0"/>
                  <a:sym typeface="Symbol" charset="0"/>
                </a:rPr>
                <a:t>3</a:t>
              </a:r>
            </a:p>
          </p:txBody>
        </p:sp>
        <p:sp>
          <p:nvSpPr>
            <p:cNvPr id="694299" name="Text Box 27"/>
            <p:cNvSpPr txBox="1">
              <a:spLocks noChangeArrowheads="1"/>
            </p:cNvSpPr>
            <p:nvPr/>
          </p:nvSpPr>
          <p:spPr bwMode="auto">
            <a:xfrm>
              <a:off x="1982" y="3440"/>
              <a:ext cx="204" cy="2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800">
                  <a:latin typeface="Lucida Sans Typewriter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694300" name="Text Box 28"/>
            <p:cNvSpPr txBox="1">
              <a:spLocks noChangeArrowheads="1"/>
            </p:cNvSpPr>
            <p:nvPr/>
          </p:nvSpPr>
          <p:spPr bwMode="auto">
            <a:xfrm>
              <a:off x="900" y="3440"/>
              <a:ext cx="204" cy="2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800">
                  <a:latin typeface="Lucida Sans Typewriter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694301" name="Line 29"/>
            <p:cNvSpPr>
              <a:spLocks noChangeShapeType="1"/>
            </p:cNvSpPr>
            <p:nvPr/>
          </p:nvSpPr>
          <p:spPr bwMode="auto">
            <a:xfrm flipH="1">
              <a:off x="1129" y="3114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000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4302" name="Line 30"/>
            <p:cNvSpPr>
              <a:spLocks noChangeShapeType="1"/>
            </p:cNvSpPr>
            <p:nvPr/>
          </p:nvSpPr>
          <p:spPr bwMode="auto">
            <a:xfrm>
              <a:off x="1669" y="3108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000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4305" name="Line 33"/>
            <p:cNvSpPr>
              <a:spLocks noChangeShapeType="1"/>
            </p:cNvSpPr>
            <p:nvPr/>
          </p:nvSpPr>
          <p:spPr bwMode="auto">
            <a:xfrm flipH="1">
              <a:off x="1651" y="2361"/>
              <a:ext cx="568" cy="3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000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32663" y="2148269"/>
            <a:ext cx="5701646" cy="9048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+mn-lt"/>
                <a:ea typeface="ＭＳ Ｐゴシック" charset="0"/>
                <a:cs typeface="ＭＳ Ｐゴシック" charset="0"/>
              </a:rPr>
              <a:t>data Tree = </a:t>
            </a:r>
            <a:r>
              <a:rPr lang="en-US" sz="2400" dirty="0" smtClean="0">
                <a:latin typeface="+mn-lt"/>
                <a:ea typeface="ＭＳ Ｐゴシック" charset="0"/>
                <a:cs typeface="ＭＳ Ｐゴシック" charset="0"/>
              </a:rPr>
              <a:t>Node </a:t>
            </a:r>
            <a:r>
              <a:rPr lang="en-US" sz="2400" dirty="0" err="1" smtClean="0">
                <a:latin typeface="+mn-lt"/>
                <a:ea typeface="ＭＳ Ｐゴシック" charset="0"/>
                <a:cs typeface="ＭＳ Ｐゴシック" charset="0"/>
              </a:rPr>
              <a:t>Int</a:t>
            </a:r>
            <a:r>
              <a:rPr lang="en-US" sz="2400" dirty="0" smtClean="0">
                <a:latin typeface="+mn-lt"/>
                <a:ea typeface="ＭＳ Ｐゴシック" charset="0"/>
                <a:cs typeface="ＭＳ Ｐゴシック" charset="0"/>
              </a:rPr>
              <a:t> Tree </a:t>
            </a:r>
            <a:r>
              <a:rPr lang="en-US" sz="2400" dirty="0" err="1" smtClean="0">
                <a:latin typeface="+mn-lt"/>
                <a:ea typeface="ＭＳ Ｐゴシック" charset="0"/>
                <a:cs typeface="ＭＳ Ｐゴシック" charset="0"/>
              </a:rPr>
              <a:t>Tree</a:t>
            </a:r>
            <a:r>
              <a:rPr lang="en-US" sz="2400" dirty="0" smtClean="0">
                <a:latin typeface="+mn-lt"/>
                <a:ea typeface="ＭＳ Ｐゴシック" charset="0"/>
                <a:cs typeface="ＭＳ Ｐゴシック" charset="0"/>
              </a:rPr>
              <a:t> | Leaf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deriving Show</a:t>
            </a:r>
            <a:endParaRPr lang="en-US" sz="2400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454134" y="5415544"/>
            <a:ext cx="7966464" cy="7017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dirty="0">
                <a:latin typeface="Lucida Sans Typewriter" charset="0"/>
                <a:ea typeface="ＭＳ Ｐゴシック" charset="0"/>
                <a:cs typeface="ＭＳ Ｐゴシック" charset="0"/>
              </a:rPr>
              <a:t>Node </a:t>
            </a:r>
            <a:r>
              <a:rPr lang="en-US" sz="1800" dirty="0" smtClean="0">
                <a:latin typeface="Lucida Sans Typewriter" charset="0"/>
                <a:ea typeface="ＭＳ Ｐゴシック" charset="0"/>
                <a:cs typeface="ＭＳ Ｐゴシック" charset="0"/>
              </a:rPr>
              <a:t>5 (Node 3(Node 1 Leaf Leaf)(Node 4 Leaf Leaf))</a:t>
            </a:r>
            <a:endParaRPr lang="en-US" sz="1800" dirty="0">
              <a:latin typeface="Lucida Sans Typewriter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1800" dirty="0">
                <a:latin typeface="Lucida Sans Typewriter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1800" dirty="0" smtClean="0">
                <a:latin typeface="Lucida Sans Typewriter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800" dirty="0">
                <a:latin typeface="Lucida Sans Typewriter" charset="0"/>
                <a:ea typeface="ＭＳ Ｐゴシック" charset="0"/>
                <a:cs typeface="ＭＳ Ｐゴシック" charset="0"/>
              </a:rPr>
              <a:t>Node </a:t>
            </a:r>
            <a:r>
              <a:rPr lang="en-US" sz="1800" dirty="0" smtClean="0">
                <a:latin typeface="Lucida Sans Typewriter" charset="0"/>
                <a:ea typeface="ＭＳ Ｐゴシック" charset="0"/>
                <a:cs typeface="ＭＳ Ｐゴシック" charset="0"/>
              </a:rPr>
              <a:t>7 (Node 6 Leaf Leaf) (Node 9 Leaf Leaf))</a:t>
            </a:r>
            <a:endParaRPr lang="en-US" sz="1800" dirty="0">
              <a:latin typeface="Lucida Sans Typewriter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AF658A-ECDF-49D4-AAA7-E540F6991072}" type="slidenum">
              <a:rPr lang="en-US" altLang="en-US" sz="1400"/>
              <a:pPr/>
              <a:t>87</a:t>
            </a:fld>
            <a:endParaRPr lang="en-US" altLang="en-US" sz="1400"/>
          </a:p>
        </p:txBody>
      </p:sp>
      <p:sp>
        <p:nvSpPr>
          <p:cNvPr id="714754" name="Text Box 2"/>
          <p:cNvSpPr txBox="1">
            <a:spLocks noChangeArrowheads="1"/>
          </p:cNvSpPr>
          <p:nvPr/>
        </p:nvSpPr>
        <p:spPr bwMode="auto">
          <a:xfrm>
            <a:off x="255588" y="492910"/>
            <a:ext cx="87249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We can now define a function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for a traversal of a binary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tree:</a:t>
            </a:r>
          </a:p>
        </p:txBody>
      </p:sp>
      <p:sp>
        <p:nvSpPr>
          <p:cNvPr id="714756" name="Text Box 4"/>
          <p:cNvSpPr txBox="1">
            <a:spLocks noChangeArrowheads="1"/>
          </p:cNvSpPr>
          <p:nvPr/>
        </p:nvSpPr>
        <p:spPr bwMode="auto">
          <a:xfrm>
            <a:off x="674688" y="2356832"/>
            <a:ext cx="7943101" cy="15696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sv-SE" sz="2400" dirty="0">
                <a:latin typeface="Lucida Fax" panose="02060602050505020204" pitchFamily="18" charset="0"/>
              </a:rPr>
              <a:t>inorder :: Tree -&gt; [Int]</a:t>
            </a:r>
          </a:p>
          <a:p>
            <a:r>
              <a:rPr lang="sv-SE" sz="2400" dirty="0">
                <a:latin typeface="Lucida Fax" panose="02060602050505020204" pitchFamily="18" charset="0"/>
              </a:rPr>
              <a:t>inorder Leaf = []</a:t>
            </a:r>
          </a:p>
          <a:p>
            <a:r>
              <a:rPr lang="sv-SE" sz="2400" dirty="0">
                <a:latin typeface="Lucida Fax" panose="02060602050505020204" pitchFamily="18" charset="0"/>
              </a:rPr>
              <a:t>inorder (Node x l r) = inorder l ++ [x] ++ inorder r</a:t>
            </a:r>
          </a:p>
          <a:p>
            <a:endParaRPr lang="sv-SE" sz="24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6F7CA3-7E9F-4C3A-83F9-CD3967EE696F}" type="slidenum">
              <a:rPr lang="en-US" altLang="en-US" sz="1400"/>
              <a:pPr/>
              <a:t>88</a:t>
            </a:fld>
            <a:endParaRPr lang="en-US" altLang="en-US" sz="1400"/>
          </a:p>
        </p:txBody>
      </p:sp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255588" y="447675"/>
            <a:ext cx="86074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Search trees have the important property that when trying to find a value in a tree we can always decide which of the two sub-trees it may occur in:</a:t>
            </a:r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323850" y="5348288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This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definition 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is </a:t>
            </a:r>
            <a:r>
              <a:rPr lang="en-US" u="sng" smtClean="0">
                <a:latin typeface="Tahoma" charset="0"/>
                <a:ea typeface="ＭＳ Ｐゴシック" charset="0"/>
                <a:cs typeface="ＭＳ Ｐゴシック" charset="0"/>
              </a:rPr>
              <a:t>efficient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, because it only traverses one path down the tree.</a:t>
            </a:r>
          </a:p>
        </p:txBody>
      </p:sp>
      <p:sp>
        <p:nvSpPr>
          <p:cNvPr id="715781" name="Text Box 5"/>
          <p:cNvSpPr txBox="1">
            <a:spLocks noChangeArrowheads="1"/>
          </p:cNvSpPr>
          <p:nvPr/>
        </p:nvSpPr>
        <p:spPr bwMode="auto">
          <a:xfrm>
            <a:off x="730250" y="2207390"/>
            <a:ext cx="5912090" cy="28623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occurs m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Leaf)      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occurs m (Node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 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r)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|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m==n = True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| m&lt;n  = occurs 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| m&gt;n  = occurs m r</a:t>
            </a:r>
          </a:p>
        </p:txBody>
      </p:sp>
    </p:spTree>
    <p:extLst>
      <p:ext uri="{BB962C8B-B14F-4D97-AF65-F5344CB8AC3E}">
        <p14:creationId xmlns:p14="http://schemas.microsoft.com/office/powerpoint/2010/main" val="4246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Basic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58D1C-1376-EC41-86BC-48721993DBE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4650" y="1350963"/>
            <a:ext cx="8394700" cy="5262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dirty="0"/>
              <a:t>Purely function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Lazy evaluation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Statically typed with strong typing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Uses type inference (like Python)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VERY concise – small and elegant code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Types are KEY (like Java or C – but more)</a:t>
            </a:r>
          </a:p>
          <a:p>
            <a:pPr marL="457200" indent="-457200">
              <a:buFont typeface="Arial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Features we care about: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On </a:t>
            </a:r>
            <a:r>
              <a:rPr lang="en-US" dirty="0" err="1"/>
              <a:t>turing</a:t>
            </a:r>
            <a:endParaRPr lang="en-US" dirty="0"/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Website with interface (somewhat limited functionality)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Free and easy to download locally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0769344A-624A-45C1-AE54-605D0FFA5937}" type="slidenum">
              <a:rPr lang="en-US" altLang="en-US" sz="1400"/>
              <a:pPr algn="r">
                <a:buClrTx/>
                <a:buFontTx/>
                <a:buNone/>
              </a:pPr>
              <a:t>89</a:t>
            </a:fld>
            <a:endParaRPr lang="en-US" altLang="en-US" sz="1400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7942" y="384565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Modules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47650" y="1348870"/>
            <a:ext cx="8224838" cy="526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So far, we’ve been using built-in functions provided in the Haskell prelude.  This is a subset of a larger library that is provided with any installation of Haskell. </a:t>
            </a:r>
          </a:p>
          <a:p>
            <a:pPr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Examples of other modules: </a:t>
            </a:r>
          </a:p>
          <a:p>
            <a:pPr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- lists</a:t>
            </a:r>
          </a:p>
          <a:p>
            <a:pPr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- concurrent programming</a:t>
            </a:r>
          </a:p>
          <a:p>
            <a:pPr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- complex numbers </a:t>
            </a:r>
          </a:p>
          <a:p>
            <a:pPr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- char</a:t>
            </a:r>
          </a:p>
          <a:p>
            <a:pPr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- sets</a:t>
            </a:r>
          </a:p>
          <a:p>
            <a:pPr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- …</a:t>
            </a:r>
          </a:p>
          <a:p>
            <a:pPr>
              <a:buClrTx/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279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4A933D9-E5E2-4F1E-8DD7-CC6D95FB1CB3}" type="slidenum">
              <a:rPr lang="en-US" altLang="en-US" sz="1400">
                <a:solidFill>
                  <a:schemeClr val="tx1"/>
                </a:solidFill>
              </a:rPr>
              <a:pPr algn="r">
                <a:buClrTx/>
                <a:buFontTx/>
                <a:buNone/>
              </a:pPr>
              <a:t>90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14325" y="248594"/>
            <a:ext cx="833755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Example: </a:t>
            </a:r>
            <a:r>
              <a:rPr lang="en-US" altLang="en-US" dirty="0" err="1">
                <a:solidFill>
                  <a:schemeClr val="tx1"/>
                </a:solidFill>
              </a:rPr>
              <a:t>Data.List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To load a module, we need to import it: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65138" y="4007111"/>
            <a:ext cx="6515223" cy="10424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numUniques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Eq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a)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=&gt;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[a]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  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numUniques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nub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44638" y="1977943"/>
            <a:ext cx="3448678" cy="5684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Data.List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39725" y="2895600"/>
            <a:ext cx="825023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All the functions in this module are immediately available: 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3367088" y="5141302"/>
            <a:ext cx="5434012" cy="1534748"/>
          </a:xfrm>
          <a:prstGeom prst="wedgeRoundRectCallout">
            <a:avLst>
              <a:gd name="adj1" fmla="val -16088"/>
              <a:gd name="adj2" fmla="val -70671"/>
              <a:gd name="adj3" fmla="val 16667"/>
            </a:avLst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This is a function in Data.List that removes duplicates from a list.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0" y="5363790"/>
            <a:ext cx="2703513" cy="1058021"/>
          </a:xfrm>
          <a:prstGeom prst="wedgeRoundRectCallout">
            <a:avLst>
              <a:gd name="adj1" fmla="val 120162"/>
              <a:gd name="adj2" fmla="val -71398"/>
              <a:gd name="adj3" fmla="val 16667"/>
            </a:avLst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function </a:t>
            </a:r>
          </a:p>
          <a:p>
            <a:pPr algn="ctr"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301070145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55B4F49-7B9B-44A4-AE7C-9F4A193F794D}" type="slidenum">
              <a:rPr lang="en-US" altLang="en-US" sz="1400"/>
              <a:pPr algn="r">
                <a:buClrTx/>
                <a:buFontTx/>
                <a:buNone/>
              </a:pPr>
              <a:t>91</a:t>
            </a:fld>
            <a:endParaRPr lang="en-US" altLang="en-US" sz="140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93700" y="3683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File I/O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3838" y="938958"/>
            <a:ext cx="8389937" cy="569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So far, we’ve worked mainly at the prompt, and done very little true input or output.  This is logical in a functional language, since nothing has side effects! </a:t>
            </a:r>
          </a:p>
          <a:p>
            <a:pPr>
              <a:buClrTx/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However, this is a problem with I/O, since the whole point is to take input (and hence change some value) and then output something (which requires changing the state of the screen or other I/O device. </a:t>
            </a:r>
          </a:p>
          <a:p>
            <a:pPr>
              <a:buClrTx/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Luckily, Haskell offers work-arounds that separate the more imperative I/O.</a:t>
            </a:r>
          </a:p>
        </p:txBody>
      </p:sp>
    </p:spTree>
    <p:extLst>
      <p:ext uri="{BB962C8B-B14F-4D97-AF65-F5344CB8AC3E}">
        <p14:creationId xmlns:p14="http://schemas.microsoft.com/office/powerpoint/2010/main" val="268948225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C856A193-2F1F-4957-B196-4AAFDA367044}" type="slidenum">
              <a:rPr lang="en-US" altLang="en-US" sz="1400">
                <a:solidFill>
                  <a:schemeClr val="tx1"/>
                </a:solidFill>
              </a:rPr>
              <a:pPr algn="r">
                <a:buClrTx/>
                <a:buFontTx/>
                <a:buNone/>
              </a:pPr>
              <a:t>92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14325" y="331788"/>
            <a:ext cx="8510588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 simple example: save the following file as helloword.hs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581784"/>
            <a:ext cx="7940675" cy="53848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putStrLn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"hello,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world"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28600" y="3290064"/>
            <a:ext cx="8594725" cy="29083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ghc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--make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helloworld</a:t>
            </a:r>
            <a:r>
              <a:rPr lang="en-US" altLang="en-US">
                <a:solidFill>
                  <a:schemeClr val="tx1"/>
                </a:solidFill>
              </a:rPr>
              <a:t>  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[1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of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1]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Compiling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>
                <a:solidFill>
                  <a:schemeClr val="tx1"/>
                </a:solidFill>
              </a:rPr>
              <a:t>       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		(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helloworld.hs,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helloworld.o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altLang="en-US">
                <a:solidFill>
                  <a:schemeClr val="tx1"/>
                </a:solidFill>
              </a:rPr>
              <a:t>  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Linking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helloworld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r>
              <a:rPr lang="en-US" altLang="en-US">
                <a:solidFill>
                  <a:schemeClr val="tx1"/>
                </a:solidFill>
              </a:rPr>
              <a:t>     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./helloworld</a:t>
            </a:r>
            <a:r>
              <a:rPr lang="en-US" altLang="en-US">
                <a:solidFill>
                  <a:schemeClr val="tx1"/>
                </a:solidFill>
              </a:rPr>
              <a:t>  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hello,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world</a:t>
            </a:r>
            <a:r>
              <a:rPr lang="en-US" altLang="en-US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88925" y="2525713"/>
            <a:ext cx="851058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Now we actually compile a program: </a:t>
            </a:r>
          </a:p>
        </p:txBody>
      </p:sp>
    </p:spTree>
    <p:extLst>
      <p:ext uri="{BB962C8B-B14F-4D97-AF65-F5344CB8AC3E}">
        <p14:creationId xmlns:p14="http://schemas.microsoft.com/office/powerpoint/2010/main" val="280409943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C279211B-3807-4DC2-B0FC-0075F01FF8FD}" type="slidenum">
              <a:rPr lang="en-US" altLang="en-US" sz="1400">
                <a:solidFill>
                  <a:schemeClr val="tx1"/>
                </a:solidFill>
              </a:rPr>
              <a:pPr algn="r">
                <a:buClrTx/>
                <a:buFontTx/>
                <a:buNone/>
              </a:pPr>
              <a:t>93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14325" y="544513"/>
            <a:ext cx="851058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What are these functions?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54000" y="1239121"/>
            <a:ext cx="7940675" cy="196040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ghci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:t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putStrLn</a:t>
            </a:r>
            <a:r>
              <a:rPr lang="en-US" altLang="en-US" dirty="0">
                <a:solidFill>
                  <a:schemeClr val="tx1"/>
                </a:solidFill>
              </a:rPr>
              <a:t>  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putStrLn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IO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chemeClr val="tx1"/>
                </a:solidFill>
              </a:rPr>
              <a:t>  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ghci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:t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putStrLn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"hello,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world"</a:t>
            </a:r>
            <a:r>
              <a:rPr lang="en-US" altLang="en-US" dirty="0">
                <a:solidFill>
                  <a:schemeClr val="tx1"/>
                </a:solidFill>
              </a:rPr>
              <a:t>  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putStrLn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"hello,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world"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IO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5425" y="3463519"/>
            <a:ext cx="8510588" cy="311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So putStrLn takes a string and returns an I/O action (which has a result type of (), the empty tuple).</a:t>
            </a:r>
          </a:p>
          <a:p>
            <a:pPr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In Haskell, an I/O action is one with a side effect - usually either reading or printing.  Usually some kind of a return value, where () is a dummy value for no return. </a:t>
            </a:r>
          </a:p>
        </p:txBody>
      </p:sp>
    </p:spTree>
    <p:extLst>
      <p:ext uri="{BB962C8B-B14F-4D97-AF65-F5344CB8AC3E}">
        <p14:creationId xmlns:p14="http://schemas.microsoft.com/office/powerpoint/2010/main" val="379410802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25819E3-ADCA-4055-864D-D1907CE766F6}" type="slidenum">
              <a:rPr lang="en-US" altLang="en-US" sz="1400">
                <a:solidFill>
                  <a:schemeClr val="tx1"/>
                </a:solidFill>
              </a:rPr>
              <a:pPr algn="r">
                <a:buClrTx/>
                <a:buFontTx/>
                <a:buNone/>
              </a:pPr>
              <a:t>94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27025" y="393700"/>
            <a:ext cx="851058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More on getLine: 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41300" y="1051903"/>
            <a:ext cx="8397875" cy="101245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ghci&gt;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:t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getLine</a:t>
            </a:r>
            <a:r>
              <a:rPr lang="en-US" altLang="en-US">
                <a:solidFill>
                  <a:schemeClr val="tx1"/>
                </a:solidFill>
              </a:rPr>
              <a:t>  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getLine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IO</a:t>
            </a:r>
            <a:r>
              <a:rPr lang="en-US" altLang="en-US">
                <a:solidFill>
                  <a:schemeClr val="tx1"/>
                </a:solidFill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>
                <a:solidFill>
                  <a:schemeClr val="tx1"/>
                </a:solidFill>
              </a:rPr>
              <a:t>   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87325" y="2102813"/>
            <a:ext cx="8510588" cy="440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This is the first I/O we’ve seen that doesn’t have an empty tuple type - it has a String.</a:t>
            </a:r>
          </a:p>
          <a:p>
            <a:pPr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Once the string is returned, we use the &lt;- to bind the result to the specified identifier.</a:t>
            </a:r>
          </a:p>
          <a:p>
            <a:pPr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Notice this is the first non-functional action we’ve seen, since this function will NOT have the same value every time it is run!  This is called “impure” code, and the value name is “tainted”.</a:t>
            </a:r>
          </a:p>
        </p:txBody>
      </p:sp>
    </p:spTree>
    <p:extLst>
      <p:ext uri="{BB962C8B-B14F-4D97-AF65-F5344CB8AC3E}">
        <p14:creationId xmlns:p14="http://schemas.microsoft.com/office/powerpoint/2010/main" val="240731282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FCE0D4"/>
      </a:accent1>
      <a:accent2>
        <a:srgbClr val="FCE0D4"/>
      </a:accent2>
      <a:accent3>
        <a:srgbClr val="525252"/>
      </a:accent3>
      <a:accent4>
        <a:srgbClr val="FFC000"/>
      </a:accent4>
      <a:accent5>
        <a:srgbClr val="0C0C0C"/>
      </a:accent5>
      <a:accent6>
        <a:srgbClr val="70AD47"/>
      </a:accent6>
      <a:hlink>
        <a:srgbClr val="525252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</TotalTime>
  <Words>4934</Words>
  <Application>Microsoft Office PowerPoint</Application>
  <PresentationFormat>On-screen Show (4:3)</PresentationFormat>
  <Paragraphs>823</Paragraphs>
  <Slides>95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10" baseType="lpstr">
      <vt:lpstr>ＭＳ Ｐゴシック</vt:lpstr>
      <vt:lpstr>ＭＳ Ｐゴシック</vt:lpstr>
      <vt:lpstr>Arial</vt:lpstr>
      <vt:lpstr>Arial Black</vt:lpstr>
      <vt:lpstr>Calibri</vt:lpstr>
      <vt:lpstr>Calibri Light</vt:lpstr>
      <vt:lpstr>Consolas</vt:lpstr>
      <vt:lpstr>Lucida Fax</vt:lpstr>
      <vt:lpstr>Lucida Sans Typewriter</vt:lpstr>
      <vt:lpstr>Monotype Sorts</vt:lpstr>
      <vt:lpstr>MT Extra</vt:lpstr>
      <vt:lpstr>Symbol</vt:lpstr>
      <vt:lpstr>Tahoma</vt:lpstr>
      <vt:lpstr>Times New Roman</vt:lpstr>
      <vt:lpstr>Office Theme</vt:lpstr>
      <vt:lpstr>PowerPoint Presentation</vt:lpstr>
      <vt:lpstr>What is a Functional Language?</vt:lpstr>
      <vt:lpstr>Example</vt:lpstr>
      <vt:lpstr>Example</vt:lpstr>
      <vt:lpstr>Historical Background</vt:lpstr>
      <vt:lpstr>Historical Background</vt:lpstr>
      <vt:lpstr>Historical Background</vt:lpstr>
      <vt:lpstr>A Taste of Haskell</vt:lpstr>
      <vt:lpstr>Basic Structure</vt:lpstr>
      <vt:lpstr>Glasgow Haskell Compiler</vt:lpstr>
      <vt:lpstr>Starting GHC on Flip server</vt:lpstr>
      <vt:lpstr>PowerPoint Presentation</vt:lpstr>
      <vt:lpstr>The Standard Prelude: List Madness!</vt:lpstr>
      <vt:lpstr>PowerPoint Presentation</vt:lpstr>
      <vt:lpstr>PowerPoint Presentation</vt:lpstr>
      <vt:lpstr>Function Application</vt:lpstr>
      <vt:lpstr>PowerPoint Presentation</vt:lpstr>
      <vt:lpstr>PowerPoint Presentation</vt:lpstr>
      <vt:lpstr>Examples</vt:lpstr>
      <vt:lpstr>Types</vt:lpstr>
      <vt:lpstr>PowerPoint Presentation</vt:lpstr>
      <vt:lpstr>My First Script</vt:lpstr>
      <vt:lpstr>Useful GHCi Commands</vt:lpstr>
      <vt:lpstr>PowerPoint Presentation</vt:lpstr>
      <vt:lpstr>PowerPoint Presentation</vt:lpstr>
      <vt:lpstr>PowerPoint Presentation</vt:lpstr>
      <vt:lpstr>Exercise</vt:lpstr>
      <vt:lpstr>Naming Requirements</vt:lpstr>
      <vt:lpstr>The Layout Rule</vt:lpstr>
      <vt:lpstr>PowerPoint Presentation</vt:lpstr>
      <vt:lpstr>Exercise</vt:lpstr>
      <vt:lpstr>What is a Type?</vt:lpstr>
      <vt:lpstr>Type Errors</vt:lpstr>
      <vt:lpstr>Basic Types</vt:lpstr>
      <vt:lpstr>List Types</vt:lpstr>
      <vt:lpstr>Tuple Types</vt:lpstr>
      <vt:lpstr>Function Types</vt:lpstr>
      <vt:lpstr>PowerPoint Presentation</vt:lpstr>
      <vt:lpstr>Curried Functions</vt:lpstr>
      <vt:lpstr>PowerPoint Presentation</vt:lpstr>
      <vt:lpstr>Polymorphic Functions</vt:lpstr>
      <vt:lpstr>Ranges in Haskell</vt:lpstr>
      <vt:lpstr>Infinite Lists</vt:lpstr>
      <vt:lpstr>List Comprehensions</vt:lpstr>
      <vt:lpstr>PowerPoint Presentation</vt:lpstr>
      <vt:lpstr>PowerPoint Presentation</vt:lpstr>
      <vt:lpstr>List Patterns</vt:lpstr>
      <vt:lpstr>PowerPoint Presentation</vt:lpstr>
      <vt:lpstr>Type of functions</vt:lpstr>
      <vt:lpstr>Type Classes</vt:lpstr>
      <vt:lpstr>Type Classes</vt:lpstr>
      <vt:lpstr>Overloaded Functions</vt:lpstr>
      <vt:lpstr>PowerPoint Presentation</vt:lpstr>
      <vt:lpstr>Useful functions: map</vt:lpstr>
      <vt:lpstr>Useful functions: filter</vt:lpstr>
      <vt:lpstr>Conditional Expressions</vt:lpstr>
      <vt:lpstr>Guarded Equations</vt:lpstr>
      <vt:lpstr>Exercise </vt:lpstr>
      <vt:lpstr>Exercise </vt:lpstr>
      <vt:lpstr>Exercise </vt:lpstr>
      <vt:lpstr>Exercise </vt:lpstr>
      <vt:lpstr>Exercise </vt:lpstr>
      <vt:lpstr>Lambda Expressions</vt:lpstr>
      <vt:lpstr>PowerPoint Presentation</vt:lpstr>
      <vt:lpstr>PowerPoint Presentation</vt:lpstr>
      <vt:lpstr>PowerPoint Presentation</vt:lpstr>
      <vt:lpstr>Sections</vt:lpstr>
      <vt:lpstr>PowerPoint Presentation</vt:lpstr>
      <vt:lpstr>Why Are Sections Useful?</vt:lpstr>
      <vt:lpstr>Higher-order Functions</vt:lpstr>
      <vt:lpstr>The Foldr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Declarations</vt:lpstr>
      <vt:lpstr>PowerPoint Presentation</vt:lpstr>
      <vt:lpstr>PowerPoint Presentation</vt:lpstr>
      <vt:lpstr>Data Declarations</vt:lpstr>
      <vt:lpstr>PowerPoint Presentation</vt:lpstr>
      <vt:lpstr>PowerPoint Presentation</vt:lpstr>
      <vt:lpstr>PowerPoint Presentation</vt:lpstr>
      <vt:lpstr>PowerPoint Presentation</vt:lpstr>
      <vt:lpstr>Binary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Julianne Coffman</cp:lastModifiedBy>
  <cp:revision>282</cp:revision>
  <cp:lastPrinted>2001-01-08T13:31:40Z</cp:lastPrinted>
  <dcterms:created xsi:type="dcterms:W3CDTF">2000-11-20T11:40:19Z</dcterms:created>
  <dcterms:modified xsi:type="dcterms:W3CDTF">2022-01-12T20:52:35Z</dcterms:modified>
</cp:coreProperties>
</file>