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07" r:id="rId1"/>
    <p:sldMasterId id="2147483793" r:id="rId2"/>
    <p:sldMasterId id="2147483712" r:id="rId3"/>
  </p:sldMasterIdLst>
  <p:notesMasterIdLst>
    <p:notesMasterId r:id="rId76"/>
  </p:notesMasterIdLst>
  <p:sldIdLst>
    <p:sldId id="355" r:id="rId4"/>
    <p:sldId id="366" r:id="rId5"/>
    <p:sldId id="367" r:id="rId6"/>
    <p:sldId id="368" r:id="rId7"/>
    <p:sldId id="369" r:id="rId8"/>
    <p:sldId id="370" r:id="rId9"/>
    <p:sldId id="356" r:id="rId10"/>
    <p:sldId id="357" r:id="rId11"/>
    <p:sldId id="358" r:id="rId12"/>
    <p:sldId id="359" r:id="rId13"/>
    <p:sldId id="361" r:id="rId14"/>
    <p:sldId id="363" r:id="rId15"/>
    <p:sldId id="360" r:id="rId16"/>
    <p:sldId id="362" r:id="rId17"/>
    <p:sldId id="260" r:id="rId18"/>
    <p:sldId id="295" r:id="rId19"/>
    <p:sldId id="365" r:id="rId20"/>
    <p:sldId id="261" r:id="rId21"/>
    <p:sldId id="262" r:id="rId22"/>
    <p:sldId id="280" r:id="rId23"/>
    <p:sldId id="264" r:id="rId24"/>
    <p:sldId id="281" r:id="rId25"/>
    <p:sldId id="265" r:id="rId26"/>
    <p:sldId id="282" r:id="rId27"/>
    <p:sldId id="266" r:id="rId28"/>
    <p:sldId id="283" r:id="rId29"/>
    <p:sldId id="267" r:id="rId30"/>
    <p:sldId id="291" r:id="rId31"/>
    <p:sldId id="269" r:id="rId32"/>
    <p:sldId id="271" r:id="rId33"/>
    <p:sldId id="273" r:id="rId34"/>
    <p:sldId id="284" r:id="rId35"/>
    <p:sldId id="274" r:id="rId36"/>
    <p:sldId id="286" r:id="rId37"/>
    <p:sldId id="287" r:id="rId38"/>
    <p:sldId id="275" r:id="rId39"/>
    <p:sldId id="276" r:id="rId40"/>
    <p:sldId id="277" r:id="rId41"/>
    <p:sldId id="278" r:id="rId42"/>
    <p:sldId id="364" r:id="rId43"/>
    <p:sldId id="371" r:id="rId44"/>
    <p:sldId id="373" r:id="rId45"/>
    <p:sldId id="377" r:id="rId46"/>
    <p:sldId id="378" r:id="rId47"/>
    <p:sldId id="379" r:id="rId48"/>
    <p:sldId id="380" r:id="rId49"/>
    <p:sldId id="381" r:id="rId50"/>
    <p:sldId id="383" r:id="rId51"/>
    <p:sldId id="384" r:id="rId52"/>
    <p:sldId id="390" r:id="rId53"/>
    <p:sldId id="393" r:id="rId54"/>
    <p:sldId id="394" r:id="rId55"/>
    <p:sldId id="395" r:id="rId56"/>
    <p:sldId id="396" r:id="rId57"/>
    <p:sldId id="397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3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3300"/>
    <a:srgbClr val="EAEAEA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9" autoAdjust="0"/>
    <p:restoredTop sz="94698" autoAdjust="0"/>
  </p:normalViewPr>
  <p:slideViewPr>
    <p:cSldViewPr>
      <p:cViewPr varScale="1">
        <p:scale>
          <a:sx n="94" d="100"/>
          <a:sy n="94" d="100"/>
        </p:scale>
        <p:origin x="113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861067CA-BE07-4DD1-8F80-631DA63D6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8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067CA-BE07-4DD1-8F80-631DA63D67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965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490DED8-825E-4E1C-98A5-52CFB4DB589F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99626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299CAD3-D6DF-4AB9-A495-68EF3826D84E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69705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FE40DFB-F896-4728-AC32-ACF2B567E85C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7827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66EE918-88F2-45AB-8FB9-BAE5913903DC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96405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7A43D4D-9E05-4D32-8268-50F995BD42A1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97020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2A72D94-14F6-4BA8-89E9-7A9E15160FC2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72718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1228ABA-9D3E-4E18-92C6-90803A8A274D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0246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06404CF-7957-40AE-9386-650DD7DB3EA8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38658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60100E9-B7F0-4018-836E-36D4560E200B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2420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6EC8CF9-F9AB-4AE2-95FA-01D401095ED3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9557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279E2BF-36E3-4680-8779-7215160D423E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480837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5FF17B9-3496-44C8-A760-6926E85EFB8F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425797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8FBD1C9-DA22-4373-AEC6-F26BBB694F06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024590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133E46B-F5B2-4F5A-9045-5869FE370B34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9367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DB19A7C-35E9-45D2-9107-2FBFDC0E4ABA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866507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2CDE575-6511-47AD-B3A6-E07750936117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12478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167F27C-49EE-4471-ACF1-B1264FBA705C}" type="slidenum">
              <a:rPr lang="en-US" altLang="en-US" sz="1200" smtClean="0"/>
              <a:pPr/>
              <a:t>39</a:t>
            </a:fld>
            <a:endParaRPr lang="en-US" alt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48790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854BB5C-8FD9-4BC8-9F25-CF426CAC54FB}" type="slidenum">
              <a:rPr lang="en-US" altLang="en-US" sz="1200" smtClean="0"/>
              <a:pPr/>
              <a:t>41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90134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C6983F7-0E2F-4543-83FA-CE408F496123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16394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3515C5B-2570-416F-8FC6-07E74753EC13}" type="slidenum">
              <a:rPr lang="en-US" altLang="en-US" sz="1200" smtClean="0"/>
              <a:pPr/>
              <a:t>43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219214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2DF2813-8D80-4954-9409-44F6D3AAF251}" type="slidenum">
              <a:rPr lang="en-US" altLang="en-US" sz="1200" smtClean="0"/>
              <a:pPr/>
              <a:t>44</a:t>
            </a:fld>
            <a:endParaRPr lang="en-US" alt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16898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C55B0D5-6334-427F-9E5D-E9B015AF7FAD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522985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4F9AFB5-1746-4658-8D02-DCBAD2A6DEDC}" type="slidenum">
              <a:rPr lang="en-US" altLang="en-US" sz="1200" smtClean="0"/>
              <a:pPr/>
              <a:t>45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254044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C6D02F8-E1EB-4390-B56C-1BFC2B03D04E}" type="slidenum">
              <a:rPr lang="en-US" altLang="en-US" sz="1200" smtClean="0"/>
              <a:pPr/>
              <a:t>46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030089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92A4174-8414-4E62-990A-74D921734FB2}" type="slidenum">
              <a:rPr lang="en-US" altLang="en-US" sz="1200" smtClean="0"/>
              <a:pPr/>
              <a:t>47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557896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8B1AE54-814C-4969-8F5D-480B49AA5F88}" type="slidenum">
              <a:rPr lang="en-US" altLang="en-US" sz="1200" smtClean="0"/>
              <a:pPr/>
              <a:t>48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77483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0DF2D72-C4AE-471B-9C5E-073BAC520779}" type="slidenum">
              <a:rPr lang="en-US" altLang="en-US" sz="1200" smtClean="0"/>
              <a:pPr/>
              <a:t>49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502456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0BBA3F4-8C03-4C66-A76B-7080C9EECF46}" type="slidenum">
              <a:rPr lang="en-US" altLang="en-US" sz="1200" smtClean="0"/>
              <a:pPr/>
              <a:t>50</a:t>
            </a:fld>
            <a:endParaRPr lang="en-US" alt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05961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946F007-10FB-41DC-81C7-7242A45B8909}" type="slidenum">
              <a:rPr lang="en-US" altLang="en-US" sz="1200" smtClean="0"/>
              <a:pPr/>
              <a:t>51</a:t>
            </a:fld>
            <a:endParaRPr lang="en-US" alt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774025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5D67129-B59C-4428-8B8D-294371B0F78E}" type="slidenum">
              <a:rPr lang="en-US" altLang="en-US" sz="1200" smtClean="0"/>
              <a:pPr/>
              <a:t>52</a:t>
            </a:fld>
            <a:endParaRPr lang="en-US" alt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2896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1AF47A0-DD6A-41EF-88CE-80F581EB3576}" type="slidenum">
              <a:rPr lang="en-US" altLang="en-US" sz="1200" smtClean="0"/>
              <a:pPr/>
              <a:t>53</a:t>
            </a:fld>
            <a:endParaRPr lang="en-US" alt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008823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8DA9AD1-81A9-499B-AB22-8612DE8C6729}" type="slidenum">
              <a:rPr lang="en-US" altLang="en-US" sz="1200" smtClean="0"/>
              <a:pPr/>
              <a:t>54</a:t>
            </a:fld>
            <a:endParaRPr lang="en-US" altLang="en-US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1946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8EEAE05-8950-4BDE-85E4-31E8DB7B9ECA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479372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4DAFA03-2BD4-4DCA-8BC3-0CB592803ADD}" type="slidenum">
              <a:rPr lang="en-US" altLang="en-US" sz="1200" smtClean="0"/>
              <a:pPr/>
              <a:t>55</a:t>
            </a:fld>
            <a:endParaRPr lang="en-US" alt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853693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CBA960D-0E2D-4DE5-998A-8C267ECC5C23}" type="slidenum">
              <a:rPr lang="en-US" altLang="en-US" sz="1200" smtClean="0"/>
              <a:pPr/>
              <a:t>56</a:t>
            </a:fld>
            <a:endParaRPr lang="en-US" alt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713331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45AD925-B9B7-4E45-9AC1-1A90760688BF}" type="slidenum">
              <a:rPr lang="en-US" altLang="en-US" sz="1200" smtClean="0"/>
              <a:pPr/>
              <a:t>57</a:t>
            </a:fld>
            <a:endParaRPr lang="en-US" altLang="en-US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738353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EA2A7B8-D7F7-459E-9668-18A7302F351A}" type="slidenum">
              <a:rPr lang="en-US" altLang="en-US" sz="1200" smtClean="0"/>
              <a:pPr/>
              <a:t>58</a:t>
            </a:fld>
            <a:endParaRPr lang="en-US" altLang="en-US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6906966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8958AA6-40E2-455C-B976-CD775B198FCB}" type="slidenum">
              <a:rPr lang="en-US" altLang="en-US" sz="1200" smtClean="0"/>
              <a:pPr/>
              <a:t>59</a:t>
            </a:fld>
            <a:endParaRPr lang="en-US" altLang="en-US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033529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CE980EE-4732-42E9-BBDB-25641B8E20F2}" type="slidenum">
              <a:rPr lang="en-US" altLang="en-US" sz="1200" smtClean="0"/>
              <a:pPr/>
              <a:t>60</a:t>
            </a:fld>
            <a:endParaRPr lang="en-US" altLang="en-US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4029180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211F9ED-C7BE-4C73-A8C6-AADC4036D84F}" type="slidenum">
              <a:rPr lang="en-US" altLang="en-US" sz="1200" smtClean="0"/>
              <a:pPr/>
              <a:t>61</a:t>
            </a:fld>
            <a:endParaRPr lang="en-US" altLang="en-US" sz="12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228992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AF42859-93A0-45DA-AEAD-849D1939B178}" type="slidenum">
              <a:rPr lang="en-US" altLang="en-US" sz="1200" smtClean="0"/>
              <a:pPr/>
              <a:t>62</a:t>
            </a:fld>
            <a:endParaRPr lang="en-US" altLang="en-US" sz="120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068973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DAEA78D-6C09-4C61-8BA0-EA9DD7BE5F83}" type="slidenum">
              <a:rPr lang="en-US" altLang="en-US" sz="1200" smtClean="0"/>
              <a:pPr/>
              <a:t>63</a:t>
            </a:fld>
            <a:endParaRPr lang="en-US" altLang="en-US" sz="12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7639243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4090638-6689-45AD-9594-4C14CEFC886F}" type="slidenum">
              <a:rPr lang="en-US" altLang="en-US" sz="1200" smtClean="0"/>
              <a:pPr/>
              <a:t>64</a:t>
            </a:fld>
            <a:endParaRPr lang="en-US" altLang="en-US" sz="12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20717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86D93FE-AD0A-4670-AB44-96A641FA1CED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124521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8287998-E937-4C45-890E-F0B50253EF1F}" type="slidenum">
              <a:rPr lang="en-US" altLang="en-US" sz="1200" smtClean="0"/>
              <a:pPr/>
              <a:t>65</a:t>
            </a:fld>
            <a:endParaRPr lang="en-US" altLang="en-US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0326746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454EFC2-94BA-49E3-B0CA-CC768FE95A11}" type="slidenum">
              <a:rPr lang="en-US" altLang="en-US" sz="1200" smtClean="0"/>
              <a:pPr/>
              <a:t>66</a:t>
            </a:fld>
            <a:endParaRPr lang="en-US" altLang="en-US" sz="120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8904799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8986A2A-50A3-4246-9F81-31AF0C7BE8FC}" type="slidenum">
              <a:rPr lang="en-US" altLang="en-US" sz="1200" smtClean="0"/>
              <a:pPr/>
              <a:t>67</a:t>
            </a:fld>
            <a:endParaRPr lang="en-US" altLang="en-US" sz="120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562311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BFF006C-BDF0-4C92-A79B-0D0D8F9057D4}" type="slidenum">
              <a:rPr lang="en-US" altLang="en-US" sz="1200" smtClean="0"/>
              <a:pPr/>
              <a:t>68</a:t>
            </a:fld>
            <a:endParaRPr lang="en-US" altLang="en-US" sz="12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978600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339ACBF-E177-4588-9A4C-6F6EE8A617E6}" type="slidenum">
              <a:rPr lang="en-US" altLang="en-US" sz="1200" smtClean="0"/>
              <a:pPr/>
              <a:t>69</a:t>
            </a:fld>
            <a:endParaRPr lang="en-US" altLang="en-US" sz="120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967230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E968921-58CF-4F24-8D4E-30781179F968}" type="slidenum">
              <a:rPr lang="en-US" altLang="en-US" sz="1200" smtClean="0"/>
              <a:pPr/>
              <a:t>70</a:t>
            </a:fld>
            <a:endParaRPr lang="en-US" altLang="en-US" sz="120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36761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01F31A9-EF5B-4EE9-B3DB-84338CE36827}" type="slidenum">
              <a:rPr lang="en-US" altLang="en-US" sz="1200" smtClean="0"/>
              <a:pPr/>
              <a:t>71</a:t>
            </a:fld>
            <a:endParaRPr lang="en-US" altLang="en-US" sz="120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4345820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6C8D75A-9EC7-4A7C-917D-595B3DDEC163}" type="slidenum">
              <a:rPr lang="en-US" altLang="en-US" sz="1200" smtClean="0"/>
              <a:pPr/>
              <a:t>72</a:t>
            </a:fld>
            <a:endParaRPr lang="en-US" altLang="en-US" sz="1200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86922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AE4BED6-4CBB-43D0-901E-7A3420C727B7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8029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7950572-515A-4551-8C5A-11CAA19BBD75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03176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997D4A8-B564-4529-B114-31B80ED1C290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85967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4278559-A427-451A-BAFB-836A5B5A236B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34497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E7A27-9B38-4C28-97AF-C8394EF84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651EC-547F-4D06-88C2-43AE2C6A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9D75-F468-4767-95ED-275776391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25058-B420-4877-BE54-C1699E256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7862-A2DC-46B5-8D8F-8593E2B01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BE70-C4F0-4677-8816-D4427FE44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91BE7-6310-461C-83B2-FC3E4E481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405EC-9712-441C-BE0A-61D8F817E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6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1245-D7F3-4D3B-9D1C-648908213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4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7184-9966-4723-A7C7-A843B7520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0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07A7-A04E-427E-9F90-91D21CF22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316CA-8621-4A63-B429-43933FD22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97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10825-140F-4C5B-B9D0-6C5A85553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41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9E9E4-786E-403B-8D5D-25AFBFD19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5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8FFED-D7E0-4B86-BB76-5F395BEBF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2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1F1E6-EFD0-48D9-9110-235BDDE88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01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1B5D-FD68-4CC3-B53A-201AACD3F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773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B6ED2-032E-4018-9FC3-4BC68AC23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785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36FFA-E774-447D-BF62-E4176503D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045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26C5F-853E-4A42-B319-3587B2440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50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25807-796F-4D88-B160-52DAB5CA2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770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D65E-3C07-44B9-ABE3-C75FA09B7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48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3ECD1-C4B0-4FF6-96A7-FF97AAEDB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8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4E7F5-579E-4725-BAD2-CEFDBC025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159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E20EB-BDBE-4301-A105-3BF489777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673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70C-2BA0-443E-BF3F-7DDBB2465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4266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4B4A-A649-4DC9-8C43-33CDB9BCE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39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18CB698-C4BA-4A3B-9133-6E12BC9E2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5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DD49E6D-9E8E-452B-8FFA-37A2BD346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1879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CD632CE-0A0C-4585-AD59-34B90F44D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2715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3528166-F3EF-4872-9142-395DC4745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66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00CA-59C8-49E0-A547-957878B2C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E14D-B9C8-4421-A0D7-1DBBF0573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2EBAA-7A32-48BF-99CF-BF42C36A7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3BC58-3688-4BC8-B1EF-92F1695CA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1F79-CF9E-45C2-B94E-E582270F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2102E-4BED-441E-BA88-36FF0484B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D3BB27-AFE0-4CDE-813D-4EDD0B87F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EDB3B0-C912-4D7A-BF32-75B837624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DECBA453-A7CD-46B0-B550-09321AA20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13" r:id="rId12"/>
    <p:sldLayoutId id="2147484014" r:id="rId13"/>
    <p:sldLayoutId id="2147484015" r:id="rId14"/>
    <p:sldLayoutId id="2147484017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ffmaju@oregonstate.edu" TargetMode="Externa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3" y="838200"/>
            <a:ext cx="8839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latin typeface="Tempus Sans ITC" panose="04020404030D07020202" pitchFamily="82" charset="0"/>
                <a:ea typeface="Times New Roman" panose="02020603050405020304" pitchFamily="18" charset="0"/>
              </a:rPr>
              <a:t>CS 381-001 </a:t>
            </a:r>
            <a:r>
              <a:rPr lang="en-US" sz="4800" b="1" dirty="0">
                <a:latin typeface="Tempus Sans ITC" panose="04020404030D07020202" pitchFamily="82" charset="0"/>
                <a:ea typeface="Times New Roman" panose="02020603050405020304" pitchFamily="18" charset="0"/>
              </a:rPr>
              <a:t>Programming Language Fundamentals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Tempus Sans ITC" panose="04020404030D07020202" pitchFamily="82" charset="0"/>
                <a:ea typeface="Times New Roman" panose="02020603050405020304" pitchFamily="18" charset="0"/>
              </a:rPr>
              <a:t>4 credits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OSU 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catalog course description including pre-requisites/co-</a:t>
            </a:r>
            <a:r>
              <a:rPr lang="en-US" b="1" dirty="0" err="1">
                <a:latin typeface="Cambria" panose="02040503050406030204" pitchFamily="18" charset="0"/>
                <a:ea typeface="Times New Roman" panose="02020603050405020304" pitchFamily="18" charset="0"/>
              </a:rPr>
              <a:t>requistes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An introduction to the concepts found in a variety of programming languages. Programming languages as tools for problem solving. A brief introduction to languages from a number of different paradigms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. </a:t>
            </a:r>
            <a:r>
              <a:rPr lang="en-US" b="1" u="sng" dirty="0">
                <a:latin typeface="Cambria" panose="02040503050406030204" pitchFamily="18" charset="0"/>
                <a:ea typeface="Times New Roman" panose="02020603050405020304" pitchFamily="18" charset="0"/>
              </a:rPr>
              <a:t>Prerequisites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: CS 261 and (MTH 231 or CS225)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vs Computer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37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7453"/>
            <a:ext cx="8229600" cy="1143000"/>
          </a:xfrm>
        </p:spPr>
        <p:txBody>
          <a:bodyPr/>
          <a:lstStyle/>
          <a:p>
            <a:r>
              <a:rPr lang="en-US" dirty="0" smtClean="0"/>
              <a:t>What is CS 381 About?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36323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/>
              <a:t>What exactly is a programming language?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813957" y="4119967"/>
            <a:ext cx="32004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x:= f(y) * g(z-1)</a:t>
            </a:r>
            <a:endParaRPr lang="en-US" sz="20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3409" y="460807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“Determine” value of RHS and “assign it” to x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126509" y="4370660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Which x?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Scoping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09800" y="4320022"/>
            <a:ext cx="604157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2255490"/>
            <a:ext cx="373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8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f(</a:t>
            </a:r>
            <a:r>
              <a:rPr lang="en-US" sz="18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z) {x:= f(y)…}; </a:t>
            </a:r>
          </a:p>
          <a:p>
            <a:r>
              <a:rPr lang="en-US" sz="18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 </a:t>
            </a:r>
            <a:r>
              <a:rPr lang="en-US" sz="1800" b="1" dirty="0" err="1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8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f(3)</a:t>
            </a:r>
          </a:p>
          <a:p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1514398"/>
            <a:ext cx="2974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Recursion?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   Functional Programming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5760" y="1922971"/>
            <a:ext cx="154040" cy="67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584" y="2907168"/>
            <a:ext cx="2312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Value or Address?</a:t>
            </a:r>
          </a:p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 When to evaluate?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   Parameter Passing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3536821"/>
            <a:ext cx="571338" cy="66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53512" y="3269636"/>
            <a:ext cx="296828" cy="90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6553200" y="2438400"/>
            <a:ext cx="609600" cy="2081677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95800" y="4138196"/>
            <a:ext cx="571338" cy="66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8000" y="3069581"/>
            <a:ext cx="124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Semantics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6228" y="3592412"/>
            <a:ext cx="1895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Based on what?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Abstract Syntax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       AST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78" y="4592537"/>
            <a:ext cx="2078184" cy="19463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17964" y="5256145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How to express computation?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   Programming Paradigms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 animBg="1"/>
      <p:bldP spid="14" grpId="0"/>
      <p:bldP spid="18" grpId="0"/>
      <p:bldP spid="28" grpId="0" animBg="1"/>
      <p:bldP spid="30" grpId="0"/>
      <p:bldP spid="32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Haskell in CS 381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Example</a:t>
            </a:r>
            <a:r>
              <a:rPr lang="en-US" dirty="0" smtClean="0"/>
              <a:t> of a non-imperative programming paradigm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Tool</a:t>
            </a:r>
            <a:r>
              <a:rPr lang="en-US" dirty="0" smtClean="0"/>
              <a:t> for describing language concepts: syntax, semantics, scope, typing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Executable</a:t>
            </a:r>
            <a:r>
              <a:rPr lang="en-US" dirty="0" smtClean="0"/>
              <a:t> PL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173764"/>
            <a:ext cx="388695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566"/>
            <a:ext cx="9144000" cy="39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 of Languages &amp;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1905000"/>
            <a:ext cx="81248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Practical Benefits of Studying Programming Languages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Increased ability to express ideas</a:t>
            </a:r>
          </a:p>
          <a:p>
            <a:pPr eaLnBrk="1" hangingPunct="1"/>
            <a:r>
              <a:rPr lang="en-US" altLang="en-US" sz="2800" dirty="0" smtClean="0"/>
              <a:t>Improved background for choosing appropriate languages</a:t>
            </a:r>
          </a:p>
          <a:p>
            <a:pPr eaLnBrk="1" hangingPunct="1"/>
            <a:r>
              <a:rPr lang="en-US" altLang="en-US" sz="2800" dirty="0" smtClean="0"/>
              <a:t>Increased ability to learn new languages</a:t>
            </a:r>
          </a:p>
          <a:p>
            <a:pPr eaLnBrk="1" hangingPunct="1"/>
            <a:r>
              <a:rPr lang="en-US" altLang="en-US" sz="2800" dirty="0" smtClean="0"/>
              <a:t>Better understanding of significance of implementation</a:t>
            </a:r>
          </a:p>
          <a:p>
            <a:pPr eaLnBrk="1" hangingPunct="1"/>
            <a:r>
              <a:rPr lang="en-US" altLang="en-US" sz="2800" dirty="0" smtClean="0"/>
              <a:t>Better use of languages that are already known</a:t>
            </a:r>
          </a:p>
          <a:p>
            <a:pPr eaLnBrk="1" hangingPunct="1"/>
            <a:r>
              <a:rPr lang="en-US" altLang="en-US" sz="2800" dirty="0" smtClean="0"/>
              <a:t>Become more productive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4774467-9854-4888-84FD-5987E275EE2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Genealogy of Common Languages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6684B5E-8986-486D-8C5A-85B0314E03ED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r="18565" b="36552"/>
          <a:stretch>
            <a:fillRect/>
          </a:stretch>
        </p:blipFill>
        <p:spPr bwMode="auto">
          <a:xfrm>
            <a:off x="1828800" y="1142999"/>
            <a:ext cx="5315743" cy="543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0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25807-796F-4D88-B160-52DAB5CA241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116707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RedMonk</a:t>
            </a:r>
            <a:r>
              <a:rPr lang="en-US" sz="1400" dirty="0"/>
              <a:t> has a language ranking scheme that combines pull requests on GitHub and questions on </a:t>
            </a:r>
            <a:r>
              <a:rPr lang="en-US" sz="1400" dirty="0" err="1" smtClean="0"/>
              <a:t>StackOverflow</a:t>
            </a:r>
            <a:r>
              <a:rPr lang="en-US" sz="1400" dirty="0" smtClean="0"/>
              <a:t>. June 2021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 descr="redmo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38987"/>
            <a:ext cx="6591300" cy="51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Domains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Scientific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Large numbers of floating point computations; use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Fortran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Business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Produce reports, use decimal numbers and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COBOL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Artificial intelligence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Symbols rather than numbers manipulated; use of linked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LISP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Systems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Need efficiency because of continuous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Web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Eclectic collection of languages: markup (e.g., HTML), scripting (e.g., PHP), general-purpose (e.g., Java)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27D5091-B40C-4C20-B085-DF9F9247003D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 Evaluation Criteria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Readability</a:t>
            </a:r>
            <a:r>
              <a:rPr lang="en-US" altLang="en-US" dirty="0" smtClean="0"/>
              <a:t>: the ease with which programs can be read and understood</a:t>
            </a:r>
          </a:p>
          <a:p>
            <a:pPr eaLnBrk="1" hangingPunct="1"/>
            <a:r>
              <a:rPr lang="en-US" altLang="en-US" b="1" dirty="0" err="1" smtClean="0"/>
              <a:t>Writability</a:t>
            </a:r>
            <a:r>
              <a:rPr lang="en-US" altLang="en-US" dirty="0" smtClean="0"/>
              <a:t>: the ease with which a language can be used to create programs</a:t>
            </a:r>
          </a:p>
          <a:p>
            <a:pPr eaLnBrk="1" hangingPunct="1"/>
            <a:r>
              <a:rPr lang="en-US" altLang="en-US" b="1" dirty="0" smtClean="0"/>
              <a:t>Reliability</a:t>
            </a:r>
            <a:r>
              <a:rPr lang="en-US" altLang="en-US" dirty="0" smtClean="0"/>
              <a:t>: conformance to specifications (i.e., performs to its specifications)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C6ED32B-048B-4A30-A008-087E164E472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381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u="sng" dirty="0"/>
              <a:t>Instructor</a:t>
            </a:r>
            <a:r>
              <a:rPr lang="en-US" sz="1800" b="1" dirty="0"/>
              <a:t>:  	Julianne Coffman</a:t>
            </a: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b="1" u="sng" dirty="0"/>
              <a:t>Office Hours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smtClean="0"/>
              <a:t>M&amp;W 12:30-2:00pm </a:t>
            </a:r>
            <a:r>
              <a:rPr lang="en-US" sz="1800" dirty="0"/>
              <a:t>in KEC </a:t>
            </a:r>
            <a:r>
              <a:rPr lang="en-US" sz="1800" dirty="0" smtClean="0"/>
              <a:t>3109</a:t>
            </a:r>
          </a:p>
          <a:p>
            <a:pPr marL="0" indent="0">
              <a:buNone/>
            </a:pPr>
            <a:r>
              <a:rPr lang="fr-FR" sz="1800" b="1" u="sng" dirty="0"/>
              <a:t>E-mail</a:t>
            </a:r>
            <a:r>
              <a:rPr lang="fr-FR" sz="1800" b="1" dirty="0"/>
              <a:t>:</a:t>
            </a:r>
            <a:r>
              <a:rPr lang="fr-FR" sz="1800" dirty="0"/>
              <a:t> </a:t>
            </a:r>
            <a:r>
              <a:rPr lang="fr-FR" sz="1800" u="sng" dirty="0"/>
              <a:t>	</a:t>
            </a:r>
            <a:r>
              <a:rPr lang="fr-FR" sz="1800" u="sng" dirty="0">
                <a:hlinkClick r:id="rId2"/>
              </a:rPr>
              <a:t>coffmaju@oregonstate.edu</a:t>
            </a:r>
            <a:r>
              <a:rPr lang="fr-FR" sz="1800" dirty="0"/>
              <a:t>  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Email </a:t>
            </a:r>
            <a:r>
              <a:rPr lang="fr-FR" sz="1800" dirty="0" err="1"/>
              <a:t>should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a </a:t>
            </a:r>
            <a:r>
              <a:rPr lang="fr-FR" sz="1800" dirty="0" err="1"/>
              <a:t>secondary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1800" dirty="0" err="1"/>
              <a:t>primary</a:t>
            </a:r>
            <a:r>
              <a:rPr lang="fr-FR" sz="1800" dirty="0"/>
              <a:t> contact </a:t>
            </a:r>
            <a:r>
              <a:rPr lang="fr-FR" sz="1800" dirty="0" err="1"/>
              <a:t>being</a:t>
            </a:r>
            <a:r>
              <a:rPr lang="fr-FR" sz="1800" dirty="0"/>
              <a:t> Canvas messaging.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/>
              <a:t>Meetings</a:t>
            </a:r>
            <a:r>
              <a:rPr lang="en-US" sz="1800" b="1" u="sng" dirty="0"/>
              <a:t>:</a:t>
            </a:r>
            <a:r>
              <a:rPr lang="en-US" sz="1800" dirty="0"/>
              <a:t>   </a:t>
            </a:r>
            <a:r>
              <a:rPr lang="en-US" sz="1800" dirty="0" smtClean="0"/>
              <a:t>M&amp;W </a:t>
            </a:r>
            <a:r>
              <a:rPr lang="en-US" sz="1800" dirty="0"/>
              <a:t>10:00 – </a:t>
            </a:r>
            <a:r>
              <a:rPr lang="en-US" sz="1800" dirty="0" smtClean="0"/>
              <a:t>11:50am </a:t>
            </a:r>
            <a:r>
              <a:rPr lang="en-US" sz="1800" dirty="0"/>
              <a:t>in </a:t>
            </a:r>
            <a:r>
              <a:rPr lang="en-US" sz="1800" dirty="0" err="1" smtClean="0"/>
              <a:t>Linc</a:t>
            </a:r>
            <a:r>
              <a:rPr lang="en-US" sz="1800" dirty="0" smtClean="0"/>
              <a:t> 210 (1/9 </a:t>
            </a:r>
            <a:r>
              <a:rPr lang="en-US" sz="1800" dirty="0"/>
              <a:t>to </a:t>
            </a:r>
            <a:r>
              <a:rPr lang="en-US" sz="1800" dirty="0" smtClean="0"/>
              <a:t>3/17)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fr-FR" sz="1800" b="1" dirty="0"/>
              <a:t> </a:t>
            </a:r>
            <a:r>
              <a:rPr lang="en-US" sz="1800" b="1" u="sng" dirty="0" smtClean="0"/>
              <a:t>Textbooks:</a:t>
            </a:r>
            <a:r>
              <a:rPr lang="en-US" sz="1800" dirty="0" smtClean="0"/>
              <a:t> </a:t>
            </a:r>
            <a:r>
              <a:rPr lang="en-US" sz="1800" b="1" i="1" u="sng" dirty="0"/>
              <a:t>Concepts of Programming Languages</a:t>
            </a:r>
            <a:r>
              <a:rPr lang="en-US" sz="1800" dirty="0"/>
              <a:t> by Robert W. Sebesta, 12</a:t>
            </a:r>
            <a:r>
              <a:rPr lang="en-US" sz="1800" baseline="30000" dirty="0"/>
              <a:t>th</a:t>
            </a:r>
            <a:r>
              <a:rPr lang="en-US" sz="1800" dirty="0"/>
              <a:t> Edition.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i="1" u="sng" dirty="0"/>
              <a:t>CS 381 Class Notes</a:t>
            </a:r>
            <a:r>
              <a:rPr lang="en-US" sz="1800" dirty="0"/>
              <a:t> by Dr. Martin Erwig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2000" b="1" u="sng" dirty="0"/>
              <a:t>TAs :</a:t>
            </a:r>
            <a:r>
              <a:rPr lang="en-US" sz="2000" b="1" dirty="0"/>
              <a:t> Information on Canvas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Criteria: Readability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534400" cy="51816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Overall simplicity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A manageable set of features and constructs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Minimal feature multiplicity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Minimal operator overloading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Orthogonality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A relatively small set of primitive constructs can be combined in a relatively small number of ways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Every possible combination is legal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Data types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Adequate predefined data types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Syntax considerations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Identifier forms: flexible composition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Special words and methods of forming compound statements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Form and meaning: self-descriptive constructs, meaningful keywords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9ABD753-4A2A-4D7C-A6C3-F0A2B503755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Criteria: Writability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Simplicity and orthogonality</a:t>
            </a:r>
          </a:p>
          <a:p>
            <a:pPr lvl="1" eaLnBrk="1" hangingPunct="1"/>
            <a:r>
              <a:rPr lang="en-US" altLang="en-US" sz="1800" smtClean="0"/>
              <a:t>Few constructs, a small number of primitives, a small set of rules for combining them</a:t>
            </a:r>
          </a:p>
          <a:p>
            <a:pPr lvl="1" eaLnBrk="1" hangingPunct="1">
              <a:buFontTx/>
              <a:buNone/>
            </a:pPr>
            <a:endParaRPr lang="en-US" altLang="en-US" sz="1800" smtClean="0"/>
          </a:p>
          <a:p>
            <a:pPr eaLnBrk="1" hangingPunct="1"/>
            <a:r>
              <a:rPr lang="en-US" altLang="en-US" sz="2000" smtClean="0"/>
              <a:t>Support for abstraction</a:t>
            </a:r>
          </a:p>
          <a:p>
            <a:pPr lvl="1" eaLnBrk="1" hangingPunct="1"/>
            <a:r>
              <a:rPr lang="en-US" altLang="en-US" sz="1800" smtClean="0"/>
              <a:t>The ability to define and use complex structures  or operations in ways that allow details to be ignored</a:t>
            </a:r>
          </a:p>
          <a:p>
            <a:pPr lvl="1" eaLnBrk="1" hangingPunct="1">
              <a:buFontTx/>
              <a:buNone/>
            </a:pPr>
            <a:endParaRPr lang="en-US" altLang="en-US" sz="1800" smtClean="0"/>
          </a:p>
          <a:p>
            <a:pPr eaLnBrk="1" hangingPunct="1"/>
            <a:r>
              <a:rPr lang="en-US" altLang="en-US" sz="1800" smtClean="0"/>
              <a:t>Expressivity</a:t>
            </a:r>
          </a:p>
          <a:p>
            <a:pPr lvl="1" eaLnBrk="1" hangingPunct="1"/>
            <a:r>
              <a:rPr lang="en-US" altLang="en-US" sz="1800" smtClean="0"/>
              <a:t>A set of relatively convenient ways of specifying operations</a:t>
            </a:r>
          </a:p>
          <a:p>
            <a:pPr lvl="1" eaLnBrk="1" hangingPunct="1"/>
            <a:r>
              <a:rPr lang="en-US" altLang="en-US" sz="1800" smtClean="0"/>
              <a:t>Strength and number of operators and predefined functions</a:t>
            </a:r>
          </a:p>
          <a:p>
            <a:pPr lvl="1" eaLnBrk="1" hangingPunct="1">
              <a:buFontTx/>
              <a:buNone/>
            </a:pPr>
            <a:endParaRPr lang="en-US" altLang="en-US" sz="1800" smtClean="0"/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DDB631E-ABA2-46E4-B784-624276EB522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Criteria: Reliability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Type checking</a:t>
            </a:r>
          </a:p>
          <a:p>
            <a:pPr lvl="1" eaLnBrk="1" hangingPunct="1"/>
            <a:r>
              <a:rPr lang="en-US" altLang="en-US" sz="1800" smtClean="0"/>
              <a:t>Testing for type errors</a:t>
            </a:r>
          </a:p>
          <a:p>
            <a:pPr eaLnBrk="1" hangingPunct="1"/>
            <a:r>
              <a:rPr lang="en-US" altLang="en-US" sz="2400" smtClean="0"/>
              <a:t>Exception handling</a:t>
            </a:r>
          </a:p>
          <a:p>
            <a:pPr lvl="1" eaLnBrk="1" hangingPunct="1"/>
            <a:r>
              <a:rPr lang="en-US" altLang="en-US" sz="1800" smtClean="0"/>
              <a:t>Intercept run-time errors and take corrective measures</a:t>
            </a:r>
          </a:p>
          <a:p>
            <a:pPr eaLnBrk="1" hangingPunct="1"/>
            <a:r>
              <a:rPr lang="en-US" altLang="en-US" sz="2400" smtClean="0"/>
              <a:t>Aliasing</a:t>
            </a:r>
          </a:p>
          <a:p>
            <a:pPr lvl="1" eaLnBrk="1" hangingPunct="1"/>
            <a:r>
              <a:rPr lang="en-US" altLang="en-US" sz="1800" smtClean="0"/>
              <a:t>Presence of two or more distinct referencing methods for the same memory location</a:t>
            </a:r>
          </a:p>
          <a:p>
            <a:pPr eaLnBrk="1" hangingPunct="1"/>
            <a:r>
              <a:rPr lang="en-US" altLang="en-US" sz="2400" smtClean="0"/>
              <a:t>Readability and writability</a:t>
            </a:r>
          </a:p>
          <a:p>
            <a:pPr lvl="1" eaLnBrk="1" hangingPunct="1"/>
            <a:r>
              <a:rPr lang="en-US" altLang="en-US" sz="1800" smtClean="0"/>
              <a:t>A language that does not support “natural” ways of expressing an algorithm will require the use  of “unnatural” approaches, and hence reduced reliability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D3D3E88-FAD3-4EA9-8E02-8B463CAD6BB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Criteria: Cost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Training programmers to use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Writing programs (closeness to particular applications)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Executing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Reliability: poor reliability leads to high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Maintaining programs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7EF9034-4CC5-4DED-A76C-59389F8C7B2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Criteria: Others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Portability</a:t>
            </a:r>
          </a:p>
          <a:p>
            <a:pPr lvl="1" eaLnBrk="1" hangingPunct="1"/>
            <a:r>
              <a:rPr lang="en-US" altLang="en-US" smtClean="0"/>
              <a:t>The ease with which programs can be moved from one implementation to another</a:t>
            </a:r>
          </a:p>
          <a:p>
            <a:pPr eaLnBrk="1" hangingPunct="1"/>
            <a:r>
              <a:rPr lang="en-US" altLang="en-US" smtClean="0"/>
              <a:t>Generality</a:t>
            </a:r>
          </a:p>
          <a:p>
            <a:pPr lvl="1" eaLnBrk="1" hangingPunct="1"/>
            <a:r>
              <a:rPr lang="en-US" altLang="en-US" smtClean="0"/>
              <a:t>The applicability to a wide range of applications</a:t>
            </a:r>
          </a:p>
          <a:p>
            <a:pPr eaLnBrk="1" hangingPunct="1"/>
            <a:r>
              <a:rPr lang="en-US" altLang="en-US" smtClean="0"/>
              <a:t>Well-definedness</a:t>
            </a:r>
          </a:p>
          <a:p>
            <a:pPr lvl="1" eaLnBrk="1" hangingPunct="1"/>
            <a:r>
              <a:rPr lang="en-US" altLang="en-US" smtClean="0"/>
              <a:t>The completeness and precision of the language’s official definition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CDD1529-C0FF-4E61-9344-AD7391BD9B7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Influences on Language Design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Languages are developed around the prevalent computer architecture, known as the </a:t>
            </a:r>
            <a:r>
              <a:rPr lang="en-US" altLang="en-US" i="1" smtClean="0"/>
              <a:t>von Neumann</a:t>
            </a:r>
            <a:r>
              <a:rPr lang="en-US" altLang="en-US" smtClean="0"/>
              <a:t>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Program Design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New software development methodologies (e.g., object-oriented software development) led to new programming paradigms and by extension, new programming languages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9A378F-7CE6-4515-9743-1B61244A5D0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Architecture Influence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Well-known computer architecture: Von Neumann </a:t>
            </a:r>
          </a:p>
          <a:p>
            <a:pPr eaLnBrk="1" hangingPunct="1"/>
            <a:r>
              <a:rPr lang="en-US" altLang="en-US" sz="2400" smtClean="0"/>
              <a:t>Imperative languages, most dominant, because of von Neumann computers</a:t>
            </a:r>
          </a:p>
          <a:p>
            <a:pPr lvl="1" eaLnBrk="1" hangingPunct="1"/>
            <a:r>
              <a:rPr lang="en-US" altLang="en-US" sz="2000" smtClean="0"/>
              <a:t>Data and programs stored in memory</a:t>
            </a:r>
          </a:p>
          <a:p>
            <a:pPr lvl="1" eaLnBrk="1" hangingPunct="1"/>
            <a:r>
              <a:rPr lang="en-US" altLang="en-US" sz="2000" smtClean="0"/>
              <a:t>Memory is separate from CPU</a:t>
            </a:r>
          </a:p>
          <a:p>
            <a:pPr lvl="1" eaLnBrk="1" hangingPunct="1"/>
            <a:r>
              <a:rPr lang="en-US" altLang="en-US" sz="2000" smtClean="0"/>
              <a:t>Instructions and data are piped from memory to CPU</a:t>
            </a:r>
          </a:p>
          <a:p>
            <a:pPr lvl="1" eaLnBrk="1" hangingPunct="1"/>
            <a:r>
              <a:rPr lang="en-US" altLang="en-US" sz="2000" smtClean="0"/>
              <a:t>Basis for imperative languages</a:t>
            </a:r>
          </a:p>
          <a:p>
            <a:pPr lvl="2" eaLnBrk="1" hangingPunct="1"/>
            <a:r>
              <a:rPr lang="en-US" altLang="en-US" sz="1900" smtClean="0"/>
              <a:t>Variables model memory cells</a:t>
            </a:r>
          </a:p>
          <a:p>
            <a:pPr lvl="2" eaLnBrk="1" hangingPunct="1"/>
            <a:r>
              <a:rPr lang="en-US" altLang="en-US" sz="1900" smtClean="0"/>
              <a:t>Assignment statements model piping</a:t>
            </a:r>
          </a:p>
          <a:p>
            <a:pPr lvl="2" eaLnBrk="1" hangingPunct="1"/>
            <a:r>
              <a:rPr lang="en-US" altLang="en-US" sz="1900" smtClean="0"/>
              <a:t>Iteration is efficient</a:t>
            </a:r>
          </a:p>
          <a:p>
            <a:pPr lvl="2" eaLnBrk="1" hangingPunct="1"/>
            <a:endParaRPr lang="en-US" altLang="en-US" sz="19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01F0DD5-96AD-407B-BD58-6E689FA8060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von Neumann Architecture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583A1D7-1B84-4B32-96AE-7CE015B2AC6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von Neumann Architecture</a:t>
            </a:r>
            <a:endParaRPr lang="es-MX" altLang="en-US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Fetch-execute-cycle (on a von Neumann architecture computer)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initialize the program counter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repeat</a:t>
            </a:r>
            <a:r>
              <a:rPr lang="en-US" altLang="en-US" sz="2000" smtClean="0">
                <a:latin typeface="Courier New" panose="02070309020205020404" pitchFamily="49" charset="0"/>
              </a:rPr>
              <a:t> forever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fetch the instruction pointed by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increment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decode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execute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end repeat</a:t>
            </a:r>
            <a:endParaRPr lang="es-MX" altLang="en-US" sz="200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E658E58-33AE-4FE8-9FA4-7461A459904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Language Paradigms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Include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Include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Include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Examples: Haskell, LISP, Scheme, ML, F#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Example: Prolog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i="1" dirty="0" smtClean="0"/>
              <a:t>Markup/programming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Markup languages extended to support some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Examples: JSTL, XSLT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443C5D8-3785-49FC-9F0B-A6F2B7E6E64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4D65E-3C07-44B9-ABE3-C75FA09B711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28600" y="5334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-45720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1" u="sng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Learning Objectives: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On completion of the course, students should be able to perform the following tasks.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Create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functional programs using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algebraic data types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and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recursive functions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Produce and explain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the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type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and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result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of an expression in the context of functional programming.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Produce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an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abstract syntax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for a language given its concrete syntax.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Create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a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denotational semantics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for a language given its abstract syntax and an informal specification of its behavior.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Produce and explain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the behavior of a program under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static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vs.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dynamic typin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g, and discuss the benefits and drawbacks of each approach.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Produce and explain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a program’s output under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static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vs.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dynamic scoping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of names.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Produce and explain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a program’s output under different parameter passing schemes, such as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call-by-value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vs.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call-by-name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vs.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call-by-need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Times New Roman" panose="02020603050405020304" pitchFamily="18" charset="0"/>
                <a:cs typeface="GoudyOldStyleBT-Bold"/>
              </a:rPr>
              <a:t>Create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logic programs and express queries using </a:t>
            </a:r>
            <a:r>
              <a:rPr lang="en-US" sz="2000" i="1" dirty="0">
                <a:latin typeface="Cambria" panose="02040503050406030204" pitchFamily="18" charset="0"/>
                <a:ea typeface="Times New Roman" panose="02020603050405020304" pitchFamily="18" charset="0"/>
                <a:cs typeface="GoudyOldStyleBT-Italic"/>
              </a:rPr>
              <a:t>predicates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GoudyOldStyleBT-Roman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 Design Trade-Offs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Example: Java demands all references to array elements be checked for proper indexing, which leads to increased execution costs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Readability vs. writability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 smtClean="0"/>
              <a:t> </a:t>
            </a:r>
            <a:r>
              <a:rPr lang="en-US" altLang="en-US" sz="2000" smtClean="0"/>
              <a:t>readability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Writability (flexibility) vs. reliability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Example: C++ pointers are powerful and very flexible but are unreliable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BA229F-9842-4D79-A382-5FE5B3F9CE3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Implementation Methods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Compilation</a:t>
            </a:r>
          </a:p>
          <a:p>
            <a:pPr lvl="1" eaLnBrk="1" hangingPunct="1"/>
            <a:r>
              <a:rPr lang="en-US" altLang="en-US" sz="2000" smtClean="0"/>
              <a:t>Programs are translated into machine language; includes JIT systems</a:t>
            </a:r>
          </a:p>
          <a:p>
            <a:pPr lvl="1" eaLnBrk="1" hangingPunct="1"/>
            <a:r>
              <a:rPr lang="en-US" altLang="en-US" sz="2000" smtClean="0"/>
              <a:t>Use: Large commercial applications</a:t>
            </a:r>
          </a:p>
          <a:p>
            <a:pPr lvl="1" eaLnBrk="1" hangingPunct="1">
              <a:buFontTx/>
              <a:buNone/>
            </a:pPr>
            <a:endParaRPr lang="en-US" altLang="en-US" sz="2000" smtClean="0"/>
          </a:p>
          <a:p>
            <a:pPr eaLnBrk="1" hangingPunct="1"/>
            <a:r>
              <a:rPr lang="en-US" altLang="en-US" sz="2400" smtClean="0"/>
              <a:t>Pure Interpretation</a:t>
            </a:r>
          </a:p>
          <a:p>
            <a:pPr lvl="1" eaLnBrk="1" hangingPunct="1"/>
            <a:r>
              <a:rPr lang="en-US" altLang="en-US" sz="2000" smtClean="0"/>
              <a:t>Programs are interpreted by another program known as an interpreter</a:t>
            </a:r>
          </a:p>
          <a:p>
            <a:pPr lvl="1" eaLnBrk="1" hangingPunct="1"/>
            <a:r>
              <a:rPr lang="en-US" altLang="en-US" sz="2000" smtClean="0"/>
              <a:t>Use: Small programs or when efficiency is not an issue</a:t>
            </a:r>
          </a:p>
          <a:p>
            <a:pPr lvl="1" eaLnBrk="1" hangingPunct="1">
              <a:buFontTx/>
              <a:buNone/>
            </a:pPr>
            <a:endParaRPr lang="en-US" altLang="en-US" sz="2000" smtClean="0"/>
          </a:p>
          <a:p>
            <a:pPr eaLnBrk="1" hangingPunct="1"/>
            <a:r>
              <a:rPr lang="en-US" altLang="en-US" sz="2400" smtClean="0"/>
              <a:t>Hybrid Implementation Systems</a:t>
            </a:r>
          </a:p>
          <a:p>
            <a:pPr lvl="1" eaLnBrk="1" hangingPunct="1"/>
            <a:r>
              <a:rPr lang="en-US" altLang="en-US" sz="2000" smtClean="0"/>
              <a:t>A compromise between compilers and pure interpreters</a:t>
            </a:r>
          </a:p>
          <a:p>
            <a:pPr lvl="1" eaLnBrk="1" hangingPunct="1"/>
            <a:r>
              <a:rPr lang="en-US" altLang="en-US" sz="2000" smtClean="0"/>
              <a:t>Use: Small and medium systems when efficiency is not the first concern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D4E7E93-1513-4D97-A58B-F129C8E0850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Compilation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Translate high-level program (source language) into machine code (machine language)</a:t>
            </a:r>
          </a:p>
          <a:p>
            <a:pPr eaLnBrk="1" hangingPunct="1"/>
            <a:r>
              <a:rPr lang="en-US" altLang="en-US" sz="2400" smtClean="0"/>
              <a:t>Slow translation, fast execution</a:t>
            </a:r>
          </a:p>
          <a:p>
            <a:pPr eaLnBrk="1" hangingPunct="1"/>
            <a:r>
              <a:rPr lang="en-US" altLang="en-US" sz="2400" smtClean="0"/>
              <a:t>Compilation process has several phases: </a:t>
            </a:r>
          </a:p>
          <a:p>
            <a:pPr lvl="1" eaLnBrk="1" hangingPunct="1"/>
            <a:r>
              <a:rPr lang="en-US" altLang="en-US" sz="2000" smtClean="0"/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 smtClean="0"/>
              <a:t>syntax analysis: transforms lexical units into </a:t>
            </a:r>
            <a:r>
              <a:rPr lang="en-US" altLang="en-US" sz="2000" i="1" smtClean="0"/>
              <a:t>parse trees </a:t>
            </a:r>
            <a:r>
              <a:rPr lang="en-US" altLang="en-US" sz="2000" smtClean="0"/>
              <a:t>which represent the syntactic structure of program</a:t>
            </a:r>
          </a:p>
          <a:p>
            <a:pPr lvl="1" eaLnBrk="1" hangingPunct="1"/>
            <a:r>
              <a:rPr lang="en-US" altLang="en-US" sz="2000" smtClean="0"/>
              <a:t>Semantics analysis: generate intermediate code</a:t>
            </a:r>
          </a:p>
          <a:p>
            <a:pPr lvl="1" eaLnBrk="1" hangingPunct="1"/>
            <a:r>
              <a:rPr lang="en-US" altLang="en-US" sz="2000" smtClean="0"/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7E876A-F23C-4E6F-8252-13B7452AAF3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2065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Compilation Process (CS 480)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614D351-9531-4917-BF7A-576B845468F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Additional Compilation Terminologies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Load module</a:t>
            </a:r>
            <a:r>
              <a:rPr lang="en-US" altLang="en-US" smtClean="0"/>
              <a:t> (executable image): the user and system code together</a:t>
            </a:r>
          </a:p>
          <a:p>
            <a:pPr eaLnBrk="1" hangingPunct="1"/>
            <a:r>
              <a:rPr lang="en-US" altLang="en-US" b="1" smtClean="0"/>
              <a:t>Linking and loading</a:t>
            </a:r>
            <a:r>
              <a:rPr lang="en-US" altLang="en-US" smtClean="0"/>
              <a:t>: the process of collecting system program units and linking them to a user program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E4BBDE5-514B-420D-B111-457CDD58604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Von Neumann Bottleneck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Connection speed between a computer’s memory and its processor determines the speed of a computer</a:t>
            </a:r>
          </a:p>
          <a:p>
            <a:pPr eaLnBrk="1" hangingPunct="1"/>
            <a:r>
              <a:rPr lang="en-US" altLang="en-US" smtClean="0"/>
              <a:t>Program instructions often can be executed much faster than the speed of the connection; the connection speed thus results in a </a:t>
            </a:r>
            <a:r>
              <a:rPr lang="en-US" altLang="en-US" i="1" smtClean="0"/>
              <a:t>bottleneck</a:t>
            </a:r>
          </a:p>
          <a:p>
            <a:pPr eaLnBrk="1" hangingPunct="1"/>
            <a:r>
              <a:rPr lang="en-US" altLang="en-US" smtClean="0"/>
              <a:t>Known as the </a:t>
            </a:r>
            <a:r>
              <a:rPr lang="en-US" altLang="en-US" i="1" smtClean="0"/>
              <a:t>von Neumann bottleneck</a:t>
            </a:r>
            <a:r>
              <a:rPr lang="en-US" altLang="en-US" smtClean="0"/>
              <a:t>; it is the primary limiting factor in the speed of computers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3305831-3EC7-41A6-98D4-9A204013449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Pure Interpretation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No translation</a:t>
            </a:r>
          </a:p>
          <a:p>
            <a:pPr eaLnBrk="1" hangingPunct="1"/>
            <a:r>
              <a:rPr lang="en-US" altLang="en-US" sz="2400" smtClean="0"/>
              <a:t>Easier implementation of programs (run-time errors can easily and immediately be displayed)</a:t>
            </a:r>
          </a:p>
          <a:p>
            <a:pPr eaLnBrk="1" hangingPunct="1"/>
            <a:r>
              <a:rPr lang="en-US" altLang="en-US" sz="2400" smtClean="0"/>
              <a:t>Slower execution (10 to 100 times slower than compiled programs)</a:t>
            </a:r>
          </a:p>
          <a:p>
            <a:pPr eaLnBrk="1" hangingPunct="1"/>
            <a:r>
              <a:rPr lang="en-US" altLang="en-US" sz="2400" smtClean="0"/>
              <a:t>Often requires more space</a:t>
            </a:r>
          </a:p>
          <a:p>
            <a:pPr eaLnBrk="1" hangingPunct="1"/>
            <a:r>
              <a:rPr lang="en-US" altLang="en-US" sz="2400" smtClean="0"/>
              <a:t>Now rare for traditional high-level languages</a:t>
            </a:r>
          </a:p>
          <a:p>
            <a:pPr eaLnBrk="1" hangingPunct="1"/>
            <a:r>
              <a:rPr lang="en-US" altLang="en-US" sz="2400" smtClean="0"/>
              <a:t>Significant comeback with some Web scripting languages (e.g., JavaScript, PHP)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10AA6E8-284B-4D64-86A3-139E60396D8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Pure Interpretation Process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47CA59C-10A9-4314-ADAF-6ECA9BA943F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Hybrid Implementation Systems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Initial implementations of Java were hybrid; the intermediate form, </a:t>
            </a:r>
            <a:r>
              <a:rPr lang="en-US" altLang="en-US" sz="2000" i="1" smtClean="0"/>
              <a:t>byte code</a:t>
            </a:r>
            <a:r>
              <a:rPr lang="en-US" altLang="en-US" sz="2000" smtClean="0"/>
              <a:t>, provides portability to any machine that has a byte code interpreter and a run-time system (together, these are called </a:t>
            </a:r>
            <a:r>
              <a:rPr lang="en-US" altLang="en-US" sz="2000" i="1" smtClean="0"/>
              <a:t>Java Virtual Machine</a:t>
            </a:r>
            <a:r>
              <a:rPr lang="en-US" alt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4257F51-73E5-4FD7-96C6-6042BDD1B80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Hybrid Implementation Process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BA0BE3E-4BDD-45A2-ABE1-FDE0DD21AC8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4D65E-3C07-44B9-ABE3-C75FA09B711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685800" y="457200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latin typeface="Cambria" panose="02040503050406030204" pitchFamily="18" charset="0"/>
                <a:ea typeface="Times New Roman" panose="02020603050405020304" pitchFamily="18" charset="0"/>
              </a:rPr>
              <a:t>Grade </a:t>
            </a:r>
            <a:r>
              <a:rPr lang="en-US" sz="2000" b="1" u="sng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Evaluation</a:t>
            </a:r>
            <a:r>
              <a:rPr lang="en-US" sz="1800" b="1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 Your </a:t>
            </a:r>
            <a:r>
              <a:rPr lang="en-US" sz="1800" dirty="0">
                <a:latin typeface="Cambria" panose="02040503050406030204" pitchFamily="18" charset="0"/>
                <a:ea typeface="Times New Roman" panose="02020603050405020304" pitchFamily="18" charset="0"/>
              </a:rPr>
              <a:t>course grade will be based on the following: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	</a:t>
            </a:r>
            <a:r>
              <a:rPr lang="en-US" dirty="0"/>
              <a:t>Homework   	</a:t>
            </a:r>
            <a:r>
              <a:rPr lang="en-US" dirty="0" smtClean="0"/>
              <a:t>50</a:t>
            </a:r>
            <a:r>
              <a:rPr lang="en-US" dirty="0"/>
              <a:t>%</a:t>
            </a:r>
          </a:p>
          <a:p>
            <a:r>
              <a:rPr lang="en-US" dirty="0"/>
              <a:t>	</a:t>
            </a:r>
            <a:r>
              <a:rPr lang="en-US" dirty="0" smtClean="0"/>
              <a:t>Quizzes    </a:t>
            </a:r>
            <a:r>
              <a:rPr lang="en-US" dirty="0"/>
              <a:t>	30%</a:t>
            </a:r>
          </a:p>
          <a:p>
            <a:r>
              <a:rPr lang="en-US" dirty="0"/>
              <a:t>	</a:t>
            </a:r>
            <a:r>
              <a:rPr lang="en-US" dirty="0" smtClean="0"/>
              <a:t>Final Exam    </a:t>
            </a:r>
            <a:r>
              <a:rPr lang="en-US" dirty="0"/>
              <a:t>	</a:t>
            </a:r>
            <a:r>
              <a:rPr lang="en-US" dirty="0" smtClean="0"/>
              <a:t>20</a:t>
            </a:r>
            <a:r>
              <a:rPr lang="en-US" dirty="0"/>
              <a:t>%</a:t>
            </a:r>
          </a:p>
          <a:p>
            <a:r>
              <a:rPr lang="en-US" b="1" dirty="0" smtClean="0"/>
              <a:t>	TOTAL </a:t>
            </a:r>
            <a:r>
              <a:rPr lang="en-US" b="1" dirty="0"/>
              <a:t>-------	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25807-796F-4D88-B160-52DAB5CA241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838A578-B139-4373-867B-BC9371874EB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IBM 704 and Fortran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/>
              <a:t>Fortran 0: 1954 - not implemented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/>
              <a:t>Fortran I:1957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Designed for the new IBM 704, which had index registers and floating point hardware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- This led to the idea of compiled programming    languages, because there was no place to hide the cost of interpretation (no floating-point software)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Environment of development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Computers were small and unreliable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Applications were scientific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No programming methodology or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Machine efficiency was the most important concern</a:t>
            </a:r>
          </a:p>
        </p:txBody>
      </p:sp>
    </p:spTree>
    <p:extLst>
      <p:ext uri="{BB962C8B-B14F-4D97-AF65-F5344CB8AC3E}">
        <p14:creationId xmlns:p14="http://schemas.microsoft.com/office/powerpoint/2010/main" val="33483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48F40BA-6E28-4328-9336-7CBCF4CFD00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Fortran I Overview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First implemented version of Fortran</a:t>
            </a:r>
          </a:p>
          <a:p>
            <a:pPr lvl="1" eaLnBrk="1" hangingPunct="1"/>
            <a:r>
              <a:rPr lang="en-US" altLang="en-US" dirty="0" smtClean="0"/>
              <a:t>Names could have up to six characters</a:t>
            </a:r>
          </a:p>
          <a:p>
            <a:pPr lvl="1" eaLnBrk="1" hangingPunct="1"/>
            <a:r>
              <a:rPr lang="en-US" altLang="en-US" dirty="0" smtClean="0"/>
              <a:t>Post-test counting loop (</a:t>
            </a:r>
            <a:r>
              <a:rPr lang="en-US" altLang="en-US" b="1" dirty="0" smtClean="0">
                <a:latin typeface="Courier New" panose="02070309020205020404" pitchFamily="49" charset="0"/>
              </a:rPr>
              <a:t>DO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Formatted I/O</a:t>
            </a:r>
          </a:p>
          <a:p>
            <a:pPr lvl="1" eaLnBrk="1" hangingPunct="1"/>
            <a:r>
              <a:rPr lang="en-US" altLang="en-US" dirty="0" smtClean="0"/>
              <a:t>User-defined subprograms</a:t>
            </a:r>
          </a:p>
          <a:p>
            <a:pPr lvl="1" eaLnBrk="1" hangingPunct="1"/>
            <a:r>
              <a:rPr lang="en-US" altLang="en-US" dirty="0" smtClean="0"/>
              <a:t>Three-way selection statement (arithmetic </a:t>
            </a:r>
            <a:r>
              <a:rPr lang="en-US" altLang="en-US" b="1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No data typing statements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E32D577-5315-4692-9317-89DF71CDDAB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Fortran 77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Became the new standard in 1978</a:t>
            </a:r>
          </a:p>
          <a:p>
            <a:pPr lvl="1" eaLnBrk="1" hangingPunct="1"/>
            <a:r>
              <a:rPr lang="en-US" altLang="en-US" smtClean="0"/>
              <a:t>Character string handling</a:t>
            </a:r>
          </a:p>
          <a:p>
            <a:pPr lvl="1" eaLnBrk="1" hangingPunct="1"/>
            <a:r>
              <a:rPr lang="en-US" altLang="en-US" smtClean="0"/>
              <a:t>Logical loop control statement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IF-THEN-ELSE</a:t>
            </a:r>
            <a:r>
              <a:rPr lang="en-US" altLang="en-US" smtClean="0"/>
              <a:t> statement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05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44DB638-0933-457D-89CC-6E899204EC3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Fortran 90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significant changes from Fortran 77</a:t>
            </a:r>
          </a:p>
          <a:p>
            <a:pPr lvl="1" eaLnBrk="1" hangingPunct="1"/>
            <a:r>
              <a:rPr lang="en-US" altLang="en-US" smtClean="0"/>
              <a:t>Modules</a:t>
            </a:r>
          </a:p>
          <a:p>
            <a:pPr lvl="1" eaLnBrk="1" hangingPunct="1"/>
            <a:r>
              <a:rPr lang="en-US" altLang="en-US" smtClean="0"/>
              <a:t>Dynamic arrays</a:t>
            </a:r>
          </a:p>
          <a:p>
            <a:pPr lvl="1" eaLnBrk="1" hangingPunct="1"/>
            <a:r>
              <a:rPr lang="en-US" altLang="en-US" smtClean="0"/>
              <a:t>Pointers</a:t>
            </a:r>
          </a:p>
          <a:p>
            <a:pPr lvl="1" eaLnBrk="1" hangingPunct="1"/>
            <a:r>
              <a:rPr lang="en-US" altLang="en-US" smtClean="0"/>
              <a:t>Recursion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statement</a:t>
            </a:r>
          </a:p>
          <a:p>
            <a:pPr lvl="1" eaLnBrk="1" hangingPunct="1"/>
            <a:r>
              <a:rPr lang="en-US" altLang="en-US" smtClean="0"/>
              <a:t>Parameter type checking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09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A2376D3-C612-4012-A30A-B28675AEED98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Latest versions of Fortran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Fortran 95 – relatively minor additions, plus some deletions</a:t>
            </a:r>
          </a:p>
          <a:p>
            <a:pPr eaLnBrk="1" hangingPunct="1"/>
            <a:r>
              <a:rPr lang="es-MX" altLang="en-US" smtClean="0"/>
              <a:t>Fortran 2003 – support for OOP, procedure pointers, interoperability with C</a:t>
            </a:r>
          </a:p>
          <a:p>
            <a:pPr eaLnBrk="1" hangingPunct="1"/>
            <a:r>
              <a:rPr lang="es-MX" altLang="en-US" smtClean="0"/>
              <a:t>Fortran 2008 – blocks for local scopes, co-arrays, </a:t>
            </a:r>
            <a:r>
              <a:rPr lang="es-MX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Do Concurrent</a:t>
            </a:r>
          </a:p>
        </p:txBody>
      </p:sp>
    </p:spTree>
    <p:extLst>
      <p:ext uri="{BB962C8B-B14F-4D97-AF65-F5344CB8AC3E}">
        <p14:creationId xmlns:p14="http://schemas.microsoft.com/office/powerpoint/2010/main" val="21967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8DE84DC-4E0C-4841-882C-DF84D262967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Fortran Evaluation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Highly optimizing compilers (all versions before 90)</a:t>
            </a:r>
          </a:p>
          <a:p>
            <a:pPr lvl="1" eaLnBrk="1" hangingPunct="1"/>
            <a:r>
              <a:rPr lang="en-US" altLang="en-US" smtClean="0"/>
              <a:t>Types and storage of all variables are fixed before run time</a:t>
            </a:r>
          </a:p>
          <a:p>
            <a:pPr eaLnBrk="1" hangingPunct="1"/>
            <a:r>
              <a:rPr lang="en-US" altLang="en-US" smtClean="0"/>
              <a:t>Dramatically changed forever the way computers are used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62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431C221-0AF9-4DF3-8DBD-4998B3BF52D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Programming: Lisp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 Processing language</a:t>
            </a:r>
          </a:p>
          <a:p>
            <a:pPr lvl="1" eaLnBrk="1" hangingPunct="1"/>
            <a:r>
              <a:rPr lang="en-US" altLang="en-US" smtClean="0"/>
              <a:t>   Designed at MIT by McCarthy</a:t>
            </a:r>
          </a:p>
          <a:p>
            <a:pPr eaLnBrk="1" hangingPunct="1"/>
            <a:r>
              <a:rPr lang="en-US" altLang="en-US" smtClean="0"/>
              <a:t>AI research needed a language to</a:t>
            </a:r>
          </a:p>
          <a:p>
            <a:pPr lvl="1" eaLnBrk="1" hangingPunct="1"/>
            <a:r>
              <a:rPr lang="en-US" altLang="en-US" smtClean="0"/>
              <a:t>Process data in lists (rather than arrays)</a:t>
            </a:r>
          </a:p>
          <a:p>
            <a:pPr lvl="1" eaLnBrk="1" hangingPunct="1"/>
            <a:r>
              <a:rPr lang="en-US" altLang="en-US" smtClean="0"/>
              <a:t>Symbolic computation (rather than numeric)</a:t>
            </a:r>
          </a:p>
          <a:p>
            <a:pPr eaLnBrk="1" hangingPunct="1"/>
            <a:r>
              <a:rPr lang="en-US" altLang="en-US" smtClean="0"/>
              <a:t>Only two data types: atoms and lists</a:t>
            </a:r>
          </a:p>
          <a:p>
            <a:pPr eaLnBrk="1" hangingPunct="1"/>
            <a:r>
              <a:rPr lang="en-US" altLang="en-US" smtClean="0"/>
              <a:t>Syntax is based on </a:t>
            </a:r>
            <a:r>
              <a:rPr lang="en-US" altLang="en-US" i="1" smtClean="0"/>
              <a:t>lambda calculus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89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9EEE257-A84D-4CC4-A75B-FFBFF9F1491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Lisp Evaluation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Pioneered functional programming</a:t>
            </a:r>
          </a:p>
          <a:p>
            <a:pPr lvl="1" eaLnBrk="1" hangingPunct="1"/>
            <a:r>
              <a:rPr lang="en-US" altLang="en-US" smtClean="0"/>
              <a:t>No need for variables or assignment</a:t>
            </a:r>
          </a:p>
          <a:p>
            <a:pPr lvl="1" eaLnBrk="1" hangingPunct="1"/>
            <a:r>
              <a:rPr lang="en-US" altLang="en-US" smtClean="0"/>
              <a:t>Control via recursion and conditional expressions</a:t>
            </a:r>
          </a:p>
          <a:p>
            <a:pPr eaLnBrk="1" hangingPunct="1"/>
            <a:r>
              <a:rPr lang="en-US" altLang="en-US" smtClean="0"/>
              <a:t>Still the dominant language for AI</a:t>
            </a:r>
          </a:p>
          <a:p>
            <a:pPr eaLnBrk="1" hangingPunct="1"/>
            <a:r>
              <a:rPr lang="en-US" altLang="en-US" smtClean="0"/>
              <a:t>Common Lisp and Scheme are contemporary dialects of Lisp</a:t>
            </a:r>
          </a:p>
          <a:p>
            <a:pPr eaLnBrk="1" hangingPunct="1"/>
            <a:r>
              <a:rPr lang="en-US" altLang="en-US" smtClean="0"/>
              <a:t>ML, Haskell, and F# are also functional programming languages, but use very different syntax</a:t>
            </a:r>
          </a:p>
        </p:txBody>
      </p:sp>
    </p:spTree>
    <p:extLst>
      <p:ext uri="{BB962C8B-B14F-4D97-AF65-F5344CB8AC3E}">
        <p14:creationId xmlns:p14="http://schemas.microsoft.com/office/powerpoint/2010/main" val="27908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AACB0D2-939D-4C16-AD6C-287250614DB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Scheme	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Developed at MIT in mid 1970s</a:t>
            </a:r>
          </a:p>
          <a:p>
            <a:pPr eaLnBrk="1" hangingPunct="1"/>
            <a:r>
              <a:rPr lang="en-US" altLang="en-US" smtClean="0"/>
              <a:t>Small</a:t>
            </a:r>
          </a:p>
          <a:p>
            <a:pPr eaLnBrk="1" hangingPunct="1"/>
            <a:r>
              <a:rPr lang="en-US" altLang="en-US" smtClean="0"/>
              <a:t>Extensive use of static scoping</a:t>
            </a:r>
          </a:p>
          <a:p>
            <a:pPr eaLnBrk="1" hangingPunct="1"/>
            <a:r>
              <a:rPr lang="en-US" altLang="en-US" smtClean="0"/>
              <a:t>Functions as first-class entities</a:t>
            </a:r>
          </a:p>
          <a:p>
            <a:pPr eaLnBrk="1" hangingPunct="1"/>
            <a:r>
              <a:rPr lang="en-US" altLang="en-US" smtClean="0"/>
              <a:t>Simple syntax (and small size) make it ideal for educational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393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4D65E-3C07-44B9-ABE3-C75FA09B711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0" y="6063962"/>
            <a:ext cx="68094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LN: Lecture Notes for Programming Language Fundamentals by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Martin Erwin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CPL: Concepts of Programming Languages by Robert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Sebasta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8712"/>
              </p:ext>
            </p:extLst>
          </p:nvPr>
        </p:nvGraphicFramePr>
        <p:xfrm>
          <a:off x="2286000" y="304799"/>
          <a:ext cx="4724401" cy="4982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165"/>
                <a:gridCol w="1166174"/>
                <a:gridCol w="3039062"/>
              </a:tblGrid>
              <a:tr h="992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Week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Topics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Readings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</a:tr>
              <a:tr h="689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Intro, Haskell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LN: Unit 1- Introduction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CPL: </a:t>
                      </a:r>
                      <a:r>
                        <a:rPr lang="en-US" sz="900" dirty="0" err="1">
                          <a:effectLst/>
                        </a:rPr>
                        <a:t>Ch</a:t>
                      </a:r>
                      <a:r>
                        <a:rPr lang="en-US" sz="900" dirty="0">
                          <a:effectLst/>
                        </a:rPr>
                        <a:t> 1- Preliminaries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CPL: </a:t>
                      </a:r>
                      <a:r>
                        <a:rPr lang="en-US" sz="900" dirty="0" err="1">
                          <a:effectLst/>
                        </a:rPr>
                        <a:t>Ch</a:t>
                      </a:r>
                      <a:r>
                        <a:rPr lang="en-US" sz="900" dirty="0">
                          <a:effectLst/>
                        </a:rPr>
                        <a:t> 2  - Evolution of Major Languages &amp; </a:t>
                      </a:r>
                      <a:r>
                        <a:rPr lang="en-US" sz="900" dirty="0" smtClean="0">
                          <a:effectLst/>
                        </a:rPr>
                        <a:t>Paradigms</a:t>
                      </a:r>
                      <a:endParaRPr lang="en-US" sz="900" dirty="0">
                        <a:effectLst/>
                      </a:endParaRPr>
                    </a:p>
                  </a:txBody>
                  <a:tcPr marL="53668" marR="53668" marT="0" marB="0"/>
                </a:tc>
              </a:tr>
              <a:tr h="539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1&amp;2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Haskell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LN: Unit 2 – Haskell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Haskell Tutorials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</a:tr>
              <a:tr h="723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Syntax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CPL: Ch 3 – Sections 1-3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                   Describing Syntax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LN: Unit 3 – Syntax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</a:tr>
              <a:tr h="539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4&amp;5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Semantics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LN: Unit 4 – Semantics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</a:tr>
              <a:tr h="539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6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LN: Unit 5 – Types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CPL: Ch 6 – Data Types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</a:tr>
              <a:tr h="723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Scope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LN: Unit 6 – Scope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CPL: Ch 5 – Names, Binding &amp; Scope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CPL: Ch 7 – Expressions and Statements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</a:tr>
              <a:tr h="539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8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Parameter Passing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LN: Unit 7 – Parameter Passing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CPL: Ch 9 – Subprograms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</a:tr>
              <a:tr h="539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9&amp;10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Prolog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LN: Unit 8 – Prolog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CPL: </a:t>
                      </a:r>
                      <a:r>
                        <a:rPr lang="en-US" sz="900" dirty="0" err="1">
                          <a:effectLst/>
                        </a:rPr>
                        <a:t>Ch</a:t>
                      </a:r>
                      <a:r>
                        <a:rPr lang="en-US" sz="900" dirty="0">
                          <a:effectLst/>
                        </a:rPr>
                        <a:t> 16 – Logical Programming </a:t>
                      </a:r>
                      <a:r>
                        <a:rPr lang="en-US" sz="900" dirty="0" smtClean="0">
                          <a:effectLst/>
                        </a:rPr>
                        <a:t>Languages</a:t>
                      </a:r>
                      <a:endParaRPr lang="en-US" sz="900" dirty="0">
                        <a:effectLst/>
                      </a:endParaRPr>
                    </a:p>
                  </a:txBody>
                  <a:tcPr marL="53668" marR="536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04A22D4-48A7-4CFA-BB11-05BED5F6FF1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60 Overview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Modified ALGOL 58 at 6-day meeting in Paris</a:t>
            </a:r>
          </a:p>
          <a:p>
            <a:pPr eaLnBrk="1" hangingPunct="1"/>
            <a:r>
              <a:rPr lang="en-US" altLang="en-US" smtClean="0"/>
              <a:t>New features</a:t>
            </a:r>
          </a:p>
          <a:p>
            <a:pPr lvl="1" eaLnBrk="1" hangingPunct="1"/>
            <a:r>
              <a:rPr lang="en-US" altLang="en-US" smtClean="0"/>
              <a:t>Block structure (local scope)</a:t>
            </a:r>
          </a:p>
          <a:p>
            <a:pPr lvl="1" eaLnBrk="1" hangingPunct="1"/>
            <a:r>
              <a:rPr lang="en-US" altLang="en-US" smtClean="0"/>
              <a:t>Two parameter passing methods</a:t>
            </a:r>
          </a:p>
          <a:p>
            <a:pPr lvl="1" eaLnBrk="1" hangingPunct="1"/>
            <a:r>
              <a:rPr lang="en-US" altLang="en-US" smtClean="0"/>
              <a:t>Subprogram recursion</a:t>
            </a:r>
          </a:p>
          <a:p>
            <a:pPr lvl="1" eaLnBrk="1" hangingPunct="1"/>
            <a:r>
              <a:rPr lang="en-US" altLang="en-US" smtClean="0"/>
              <a:t>Stack-dynamic arrays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Still no I/O and no string handling</a:t>
            </a:r>
          </a:p>
        </p:txBody>
      </p:sp>
    </p:spTree>
    <p:extLst>
      <p:ext uri="{BB962C8B-B14F-4D97-AF65-F5344CB8AC3E}">
        <p14:creationId xmlns:p14="http://schemas.microsoft.com/office/powerpoint/2010/main" val="11484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CF2B4A7-3215-4740-BE59-02A364A183E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Computerizing Business Records: COBOL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of development</a:t>
            </a:r>
          </a:p>
          <a:p>
            <a:pPr lvl="1" eaLnBrk="1" hangingPunct="1"/>
            <a:r>
              <a:rPr lang="en-US" altLang="en-US" smtClean="0"/>
              <a:t>UNIVAC was beginning to use FLOW-MATIC</a:t>
            </a:r>
          </a:p>
          <a:p>
            <a:pPr lvl="1" eaLnBrk="1" hangingPunct="1"/>
            <a:r>
              <a:rPr lang="en-US" altLang="en-US" smtClean="0"/>
              <a:t>USAF was beginning to use AIMACO</a:t>
            </a:r>
          </a:p>
          <a:p>
            <a:pPr lvl="1" eaLnBrk="1" hangingPunct="1"/>
            <a:r>
              <a:rPr lang="en-US" altLang="en-US" smtClean="0"/>
              <a:t>IBM was developing COMTRAN</a:t>
            </a:r>
          </a:p>
        </p:txBody>
      </p:sp>
    </p:spTree>
    <p:extLst>
      <p:ext uri="{BB962C8B-B14F-4D97-AF65-F5344CB8AC3E}">
        <p14:creationId xmlns:p14="http://schemas.microsoft.com/office/powerpoint/2010/main" val="10014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5932BF-92E4-4BDF-B004-A0C1305D0F4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 Historical Background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Based on FLOW-MATIC</a:t>
            </a:r>
          </a:p>
          <a:p>
            <a:pPr eaLnBrk="1" hangingPunct="1"/>
            <a:r>
              <a:rPr lang="en-US" altLang="en-US" smtClean="0"/>
              <a:t>FLOW-MATIC features</a:t>
            </a:r>
          </a:p>
          <a:p>
            <a:pPr lvl="1" eaLnBrk="1" hangingPunct="1"/>
            <a:r>
              <a:rPr lang="en-US" altLang="en-US" smtClean="0"/>
              <a:t>Names up to 12 characters, with embedded hyphens</a:t>
            </a:r>
          </a:p>
          <a:p>
            <a:pPr lvl="1" eaLnBrk="1" hangingPunct="1"/>
            <a:r>
              <a:rPr lang="en-US" altLang="en-US" smtClean="0"/>
              <a:t>English names for arithmetic operators (no arithmetic expressions)</a:t>
            </a:r>
          </a:p>
          <a:p>
            <a:pPr lvl="1" eaLnBrk="1" hangingPunct="1"/>
            <a:r>
              <a:rPr lang="en-US" altLang="en-US" smtClean="0"/>
              <a:t>Data and code were completely separate</a:t>
            </a:r>
          </a:p>
          <a:p>
            <a:pPr lvl="1" eaLnBrk="1" hangingPunct="1"/>
            <a:r>
              <a:rPr lang="en-US" altLang="en-US" smtClean="0"/>
              <a:t>The first word in every statement was a verb</a:t>
            </a:r>
          </a:p>
        </p:txBody>
      </p:sp>
    </p:spTree>
    <p:extLst>
      <p:ext uri="{BB962C8B-B14F-4D97-AF65-F5344CB8AC3E}">
        <p14:creationId xmlns:p14="http://schemas.microsoft.com/office/powerpoint/2010/main" val="11802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1BBB9C-8849-403C-AC6A-75FAC4682EA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 Design Process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First Design Meeting (Pentagon) - May 1959</a:t>
            </a:r>
          </a:p>
          <a:p>
            <a:pPr eaLnBrk="1" hangingPunct="1"/>
            <a:r>
              <a:rPr lang="en-US" altLang="en-US" sz="2400" smtClean="0"/>
              <a:t>Design goals</a:t>
            </a:r>
          </a:p>
          <a:p>
            <a:pPr lvl="1" eaLnBrk="1" hangingPunct="1"/>
            <a:r>
              <a:rPr lang="en-US" altLang="en-US" sz="2000" smtClean="0"/>
              <a:t>Must look like simple English</a:t>
            </a:r>
          </a:p>
          <a:p>
            <a:pPr lvl="1" eaLnBrk="1" hangingPunct="1"/>
            <a:r>
              <a:rPr lang="en-US" altLang="en-US" sz="2000" smtClean="0"/>
              <a:t>Must be easy to use, even if that means it will be less powerful</a:t>
            </a:r>
          </a:p>
          <a:p>
            <a:pPr lvl="1" eaLnBrk="1" hangingPunct="1"/>
            <a:r>
              <a:rPr lang="en-US" altLang="en-US" sz="2000" smtClean="0"/>
              <a:t>Must broaden the base of computer users</a:t>
            </a:r>
          </a:p>
          <a:p>
            <a:pPr lvl="1" eaLnBrk="1" hangingPunct="1"/>
            <a:r>
              <a:rPr lang="en-US" altLang="en-US" sz="2000" smtClean="0"/>
              <a:t>Must not be biased by current compiler problems</a:t>
            </a:r>
          </a:p>
          <a:p>
            <a:pPr eaLnBrk="1" hangingPunct="1"/>
            <a:r>
              <a:rPr lang="en-US" altLang="en-US" sz="2400" smtClean="0"/>
              <a:t>Design committee members were all from computer manufacturers and DoD branches</a:t>
            </a:r>
          </a:p>
          <a:p>
            <a:pPr eaLnBrk="1" hangingPunct="1"/>
            <a:r>
              <a:rPr lang="en-US" altLang="en-US" sz="2400" smtClean="0"/>
              <a:t>Design Problems: arithmetic expressions? subscripts?  Fights among manufacturers</a:t>
            </a:r>
          </a:p>
        </p:txBody>
      </p:sp>
    </p:spTree>
    <p:extLst>
      <p:ext uri="{BB962C8B-B14F-4D97-AF65-F5344CB8AC3E}">
        <p14:creationId xmlns:p14="http://schemas.microsoft.com/office/powerpoint/2010/main" val="21420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0E3D031-57BD-467F-9DA8-139733DA5F9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 Evaluation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Contributions</a:t>
            </a:r>
          </a:p>
          <a:p>
            <a:pPr lvl="1" eaLnBrk="1" hangingPunct="1"/>
            <a:r>
              <a:rPr lang="en-US" altLang="en-US" smtClean="0"/>
              <a:t>First macro facility in a high-level language</a:t>
            </a:r>
          </a:p>
          <a:p>
            <a:pPr lvl="1" eaLnBrk="1" hangingPunct="1"/>
            <a:r>
              <a:rPr lang="en-US" altLang="en-US" smtClean="0"/>
              <a:t>Hierarchical data structures (records)</a:t>
            </a:r>
          </a:p>
          <a:p>
            <a:pPr lvl="1" eaLnBrk="1" hangingPunct="1"/>
            <a:r>
              <a:rPr lang="en-US" altLang="en-US" smtClean="0"/>
              <a:t>Nested selection statements</a:t>
            </a:r>
          </a:p>
          <a:p>
            <a:pPr lvl="1" eaLnBrk="1" hangingPunct="1"/>
            <a:r>
              <a:rPr lang="en-US" altLang="en-US" smtClean="0"/>
              <a:t>Long names (up to 30 characters), with hyphens</a:t>
            </a:r>
          </a:p>
          <a:p>
            <a:pPr lvl="1" eaLnBrk="1" hangingPunct="1"/>
            <a:r>
              <a:rPr lang="en-US" altLang="en-US" smtClean="0"/>
              <a:t>Separate data division</a:t>
            </a:r>
          </a:p>
        </p:txBody>
      </p:sp>
    </p:spTree>
    <p:extLst>
      <p:ext uri="{BB962C8B-B14F-4D97-AF65-F5344CB8AC3E}">
        <p14:creationId xmlns:p14="http://schemas.microsoft.com/office/powerpoint/2010/main" val="35092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DDA5C2C-7180-4829-863A-087CB8E6875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COBOL: DoD Influence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language required by DoD</a:t>
            </a:r>
          </a:p>
          <a:p>
            <a:pPr lvl="1" eaLnBrk="1" hangingPunct="1"/>
            <a:r>
              <a:rPr lang="en-US" altLang="en-US" smtClean="0"/>
              <a:t>would have failed without DoD</a:t>
            </a:r>
          </a:p>
          <a:p>
            <a:pPr eaLnBrk="1" hangingPunct="1"/>
            <a:r>
              <a:rPr lang="en-US" altLang="en-US" smtClean="0"/>
              <a:t>Still the most widely used business applications language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28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SNOBOL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Designed as a string manipulation language at Bell Labs by Farber, Griswold, and Polensky in 1964</a:t>
            </a:r>
          </a:p>
          <a:p>
            <a:pPr eaLnBrk="1" hangingPunct="1"/>
            <a:r>
              <a:rPr lang="en-US" altLang="en-US" smtClean="0"/>
              <a:t>Powerful operators for string pattern matching</a:t>
            </a:r>
          </a:p>
          <a:p>
            <a:pPr eaLnBrk="1" hangingPunct="1"/>
            <a:r>
              <a:rPr lang="en-US" altLang="en-US" smtClean="0"/>
              <a:t>Slower than alternative languages (and thus no longer used for writing editors)</a:t>
            </a:r>
          </a:p>
          <a:p>
            <a:pPr eaLnBrk="1" hangingPunct="1"/>
            <a:r>
              <a:rPr lang="en-US" altLang="en-US" smtClean="0"/>
              <a:t>Still used for certain text processing tasks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2CED6A5-4F11-409E-911F-9B9081C9AEC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Beginning of Data Abstraction: SIMULA 67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467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Designed primarily for system simulation in Norway by Nygaard and Dahl</a:t>
            </a:r>
          </a:p>
          <a:p>
            <a:pPr eaLnBrk="1" hangingPunct="1"/>
            <a:r>
              <a:rPr lang="en-US" altLang="en-US" smtClean="0"/>
              <a:t>Based on ALGOL 60 and SIMULA I</a:t>
            </a:r>
          </a:p>
          <a:p>
            <a:pPr eaLnBrk="1" hangingPunct="1"/>
            <a:r>
              <a:rPr lang="en-US" altLang="en-US" smtClean="0"/>
              <a:t>Primary Contributions</a:t>
            </a:r>
          </a:p>
          <a:p>
            <a:pPr lvl="1" eaLnBrk="1" hangingPunct="1"/>
            <a:r>
              <a:rPr lang="en-US" altLang="en-US" smtClean="0"/>
              <a:t>Coroutines - a kind of subprogram</a:t>
            </a:r>
          </a:p>
          <a:p>
            <a:pPr lvl="1" eaLnBrk="1" hangingPunct="1"/>
            <a:r>
              <a:rPr lang="en-US" altLang="en-US" smtClean="0"/>
              <a:t>Classes, objects, and inheritance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D1803B0-8F12-49A3-9456-28845C77A57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Orthogonal Design: ALGOL 68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the continued development of ALGOL 60 but not a superset of that language</a:t>
            </a:r>
          </a:p>
          <a:p>
            <a:pPr eaLnBrk="1" hangingPunct="1"/>
            <a:r>
              <a:rPr lang="en-US" altLang="en-US" smtClean="0"/>
              <a:t>Source of several new ideas (even though the language itself never achieved widespread use)</a:t>
            </a:r>
          </a:p>
          <a:p>
            <a:pPr eaLnBrk="1" hangingPunct="1"/>
            <a:r>
              <a:rPr lang="en-US" altLang="en-US" smtClean="0"/>
              <a:t>Design is based on the concept of orthogonality</a:t>
            </a:r>
          </a:p>
          <a:p>
            <a:pPr lvl="1" eaLnBrk="1" hangingPunct="1"/>
            <a:r>
              <a:rPr lang="en-US" altLang="en-US" smtClean="0"/>
              <a:t>A few basic concepts, plus a few combining mechanisms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EAD8F0D-D964-4118-8565-0DE4AA7005A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68 Evaluation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Contributions</a:t>
            </a:r>
          </a:p>
          <a:p>
            <a:pPr lvl="1" eaLnBrk="1" hangingPunct="1"/>
            <a:r>
              <a:rPr lang="en-US" altLang="en-US" smtClean="0"/>
              <a:t>User-defined data structures</a:t>
            </a:r>
          </a:p>
          <a:p>
            <a:pPr lvl="1" eaLnBrk="1" hangingPunct="1"/>
            <a:r>
              <a:rPr lang="en-US" altLang="en-US" smtClean="0"/>
              <a:t>Reference types</a:t>
            </a:r>
          </a:p>
          <a:p>
            <a:pPr lvl="1" eaLnBrk="1" hangingPunct="1"/>
            <a:r>
              <a:rPr lang="en-US" altLang="en-US" smtClean="0"/>
              <a:t>Dynamic arrays (called flex arrays)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Comments</a:t>
            </a:r>
          </a:p>
          <a:p>
            <a:pPr lvl="1" eaLnBrk="1" hangingPunct="1"/>
            <a:r>
              <a:rPr lang="en-US" altLang="en-US" smtClean="0"/>
              <a:t>Less usage than ALGOL 60</a:t>
            </a:r>
          </a:p>
          <a:p>
            <a:pPr lvl="1" eaLnBrk="1" hangingPunct="1"/>
            <a:r>
              <a:rPr lang="en-US" altLang="en-US" smtClean="0"/>
              <a:t>Had strong influence on subsequent languages, especially Pascal, C, and Ada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7B5EA6B-E70E-453B-B992-265559D1218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4D65E-3C07-44B9-ABE3-C75FA09B711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6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Pascal - 1971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Developed by Wirth (a former member of the ALGOL 68 committee)</a:t>
            </a:r>
          </a:p>
          <a:p>
            <a:pPr eaLnBrk="1" hangingPunct="1"/>
            <a:r>
              <a:rPr lang="en-US" altLang="en-US" smtClean="0"/>
              <a:t>Designed for teaching structured programming</a:t>
            </a:r>
          </a:p>
          <a:p>
            <a:pPr eaLnBrk="1" hangingPunct="1"/>
            <a:r>
              <a:rPr lang="en-US" altLang="en-US" smtClean="0"/>
              <a:t>Small, simple, nothing really new</a:t>
            </a:r>
          </a:p>
          <a:p>
            <a:pPr eaLnBrk="1" hangingPunct="1"/>
            <a:r>
              <a:rPr lang="en-US" altLang="en-US" smtClean="0"/>
              <a:t>Largest impact was on teaching programming</a:t>
            </a:r>
          </a:p>
          <a:p>
            <a:pPr lvl="1" eaLnBrk="1" hangingPunct="1"/>
            <a:r>
              <a:rPr lang="en-US" altLang="en-US" smtClean="0"/>
              <a:t>From mid-1970s until the late 1990s, it was the  most widely used language for teaching programming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9C45B7-75D8-43C8-8B08-5FDC3FEB8C3D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- 1972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Designed for systems programming (at Bell Labs by Dennis Richie)</a:t>
            </a:r>
          </a:p>
          <a:p>
            <a:pPr eaLnBrk="1" hangingPunct="1"/>
            <a:r>
              <a:rPr lang="en-US" altLang="en-US" smtClean="0"/>
              <a:t>Evolved primarily from BCLP and B, but also ALGOL 68</a:t>
            </a:r>
          </a:p>
          <a:p>
            <a:pPr eaLnBrk="1" hangingPunct="1"/>
            <a:r>
              <a:rPr lang="en-US" altLang="en-US" smtClean="0"/>
              <a:t>Powerful set of operators, but poor type checking</a:t>
            </a:r>
          </a:p>
          <a:p>
            <a:pPr eaLnBrk="1" hangingPunct="1"/>
            <a:r>
              <a:rPr lang="en-US" altLang="en-US" smtClean="0"/>
              <a:t>Initially spread through UNIX</a:t>
            </a:r>
          </a:p>
          <a:p>
            <a:pPr eaLnBrk="1" hangingPunct="1"/>
            <a:r>
              <a:rPr lang="en-US" altLang="en-US" smtClean="0"/>
              <a:t>Though designed as a systems language, it has been used in many application areas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A873877-9C84-42B5-BBD5-B868566685B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Based on Logic: Prolog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Developed, by Comerauer and Roussel (University of Aix-Marseille), with help from Kowalski ( University of Edinburgh)</a:t>
            </a:r>
          </a:p>
          <a:p>
            <a:pPr eaLnBrk="1" hangingPunct="1"/>
            <a:r>
              <a:rPr lang="en-US" altLang="en-US" smtClean="0"/>
              <a:t>Based on formal logic</a:t>
            </a:r>
          </a:p>
          <a:p>
            <a:pPr eaLnBrk="1" hangingPunct="1"/>
            <a:r>
              <a:rPr lang="en-US" altLang="en-US" smtClean="0"/>
              <a:t>Non-procedural</a:t>
            </a:r>
          </a:p>
          <a:p>
            <a:pPr eaLnBrk="1" hangingPunct="1"/>
            <a:r>
              <a:rPr lang="en-US" altLang="en-US" smtClean="0"/>
              <a:t>Can be summarized as being an intelligent database system that uses an inferencing  process to infer the truth of given queries</a:t>
            </a:r>
          </a:p>
          <a:p>
            <a:pPr eaLnBrk="1" hangingPunct="1"/>
            <a:r>
              <a:rPr lang="en-US" altLang="en-US" smtClean="0"/>
              <a:t>Comparatively inefficient</a:t>
            </a:r>
          </a:p>
          <a:p>
            <a:pPr eaLnBrk="1" hangingPunct="1"/>
            <a:r>
              <a:rPr lang="en-US" altLang="en-US" smtClean="0"/>
              <a:t>Few application areas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F7FA04E-80B8-4760-90F3-84F5282CFCD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History’s Largest Design Effort: Ada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Huge design effort, involving hundreds of people, much money, and about eight years</a:t>
            </a:r>
          </a:p>
          <a:p>
            <a:pPr eaLnBrk="1" hangingPunct="1"/>
            <a:r>
              <a:rPr lang="en-US" altLang="en-US" smtClean="0"/>
              <a:t>Sequence of requirements (1975-1978)</a:t>
            </a:r>
          </a:p>
          <a:p>
            <a:pPr lvl="1" eaLnBrk="1" hangingPunct="1"/>
            <a:r>
              <a:rPr lang="en-US" altLang="en-US" smtClean="0"/>
              <a:t>(Strawman, Woodman, Tinman, Ironman, Steelman)</a:t>
            </a:r>
          </a:p>
          <a:p>
            <a:pPr eaLnBrk="1" hangingPunct="1"/>
            <a:r>
              <a:rPr lang="en-US" altLang="en-US" smtClean="0"/>
              <a:t>Named Ada after Augusta Ada Byron, the first programmer</a:t>
            </a:r>
          </a:p>
        </p:txBody>
      </p:sp>
      <p:sp>
        <p:nvSpPr>
          <p:cNvPr id="1105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1BFFC63-434C-4D24-9197-4E5D6D0183F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 Evaluation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Contributions</a:t>
            </a:r>
          </a:p>
          <a:p>
            <a:pPr lvl="1" eaLnBrk="1" hangingPunct="1"/>
            <a:r>
              <a:rPr lang="en-US" altLang="en-US" sz="2000" smtClean="0"/>
              <a:t>Packages - support for data abstraction</a:t>
            </a:r>
          </a:p>
          <a:p>
            <a:pPr lvl="1" eaLnBrk="1" hangingPunct="1"/>
            <a:r>
              <a:rPr lang="en-US" altLang="en-US" sz="2000" smtClean="0"/>
              <a:t>Exception handling - elaborate </a:t>
            </a:r>
          </a:p>
          <a:p>
            <a:pPr lvl="1" eaLnBrk="1" hangingPunct="1"/>
            <a:r>
              <a:rPr lang="en-US" altLang="en-US" sz="2000" smtClean="0"/>
              <a:t>Generic program units</a:t>
            </a:r>
          </a:p>
          <a:p>
            <a:pPr lvl="1" eaLnBrk="1" hangingPunct="1"/>
            <a:r>
              <a:rPr lang="en-US" altLang="en-US" sz="2000" smtClean="0"/>
              <a:t>Concurrency - through the tasking model</a:t>
            </a:r>
          </a:p>
          <a:p>
            <a:pPr eaLnBrk="1" hangingPunct="1"/>
            <a:r>
              <a:rPr lang="en-US" altLang="en-US" sz="2400" smtClean="0"/>
              <a:t>Comments</a:t>
            </a:r>
          </a:p>
          <a:p>
            <a:pPr lvl="1" eaLnBrk="1" hangingPunct="1"/>
            <a:r>
              <a:rPr lang="en-US" altLang="en-US" sz="2000" smtClean="0"/>
              <a:t>Competitive design</a:t>
            </a:r>
          </a:p>
          <a:p>
            <a:pPr lvl="1" eaLnBrk="1" hangingPunct="1"/>
            <a:r>
              <a:rPr lang="en-US" altLang="en-US" sz="2000" smtClean="0"/>
              <a:t>Included all that was then known about software engineering and language design</a:t>
            </a:r>
          </a:p>
          <a:p>
            <a:pPr lvl="1" eaLnBrk="1" hangingPunct="1"/>
            <a:r>
              <a:rPr lang="en-US" altLang="en-US" sz="2000" smtClean="0"/>
              <a:t>First compilers were very difficult; the first really usable compiler came nearly five years after the language design was completed</a:t>
            </a:r>
          </a:p>
        </p:txBody>
      </p:sp>
      <p:sp>
        <p:nvSpPr>
          <p:cNvPr id="1126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34F715-8234-4C8A-B226-F205174FABD8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 95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Ada 95 (began in 1988)</a:t>
            </a:r>
          </a:p>
          <a:p>
            <a:pPr lvl="1" eaLnBrk="1" hangingPunct="1"/>
            <a:r>
              <a:rPr lang="en-US" altLang="en-US" smtClean="0"/>
              <a:t>Support for OOP through type derivation</a:t>
            </a:r>
          </a:p>
          <a:p>
            <a:pPr lvl="1" eaLnBrk="1" hangingPunct="1"/>
            <a:r>
              <a:rPr lang="en-US" altLang="en-US" smtClean="0"/>
              <a:t>Better control mechanisms for shared data</a:t>
            </a:r>
          </a:p>
          <a:p>
            <a:pPr lvl="1" eaLnBrk="1" hangingPunct="1"/>
            <a:r>
              <a:rPr lang="en-US" altLang="en-US" smtClean="0"/>
              <a:t>New concurrency features</a:t>
            </a:r>
          </a:p>
          <a:p>
            <a:pPr lvl="1" eaLnBrk="1" hangingPunct="1"/>
            <a:r>
              <a:rPr lang="en-US" altLang="en-US" smtClean="0"/>
              <a:t>More flexible libraries</a:t>
            </a:r>
          </a:p>
          <a:p>
            <a:pPr eaLnBrk="1" hangingPunct="1"/>
            <a:r>
              <a:rPr lang="en-US" altLang="en-US" smtClean="0"/>
              <a:t>Ada 2005</a:t>
            </a:r>
          </a:p>
          <a:p>
            <a:pPr lvl="1" eaLnBrk="1" hangingPunct="1"/>
            <a:r>
              <a:rPr lang="en-US" altLang="en-US" smtClean="0"/>
              <a:t>Interfaces and synchronizing interfaces</a:t>
            </a:r>
          </a:p>
          <a:p>
            <a:pPr eaLnBrk="1" hangingPunct="1"/>
            <a:r>
              <a:rPr lang="en-US" altLang="en-US" smtClean="0"/>
              <a:t>Popularity suffered because the DoD no longer requires its use but also because of popularity of C++</a:t>
            </a:r>
          </a:p>
        </p:txBody>
      </p:sp>
      <p:sp>
        <p:nvSpPr>
          <p:cNvPr id="1146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563E2B9-5832-4B44-873F-EC93D400C4D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Object-Oriented Programming: Smalltalk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Developed at Xerox PARC, initially by Alan Kay, later by Adele Goldberg</a:t>
            </a:r>
          </a:p>
          <a:p>
            <a:pPr eaLnBrk="1" hangingPunct="1"/>
            <a:r>
              <a:rPr lang="en-US" altLang="en-US" smtClean="0"/>
              <a:t>First full implementation of an object-oriented language (data abstraction, inheritance, and dynamic binding)</a:t>
            </a:r>
          </a:p>
          <a:p>
            <a:pPr eaLnBrk="1" hangingPunct="1"/>
            <a:r>
              <a:rPr lang="en-US" altLang="en-US" smtClean="0"/>
              <a:t>Pioneered the graphical user interface design</a:t>
            </a:r>
          </a:p>
          <a:p>
            <a:pPr eaLnBrk="1" hangingPunct="1"/>
            <a:r>
              <a:rPr lang="en-US" altLang="en-US" smtClean="0"/>
              <a:t>Promoted OOP</a:t>
            </a: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651B1BB-54DA-4FC3-8202-11F3976C722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Combining Imperative and Object-Oriented Programming: C++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Developed at Bell Labs by Stroustrup in 1980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Evolved from C and SIMULA 67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Facilities for object-oriented programming, taken partially from SIMULA 67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large and complex language, in part because it supports both procedural and OO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Rapidly grew in popularity, along with 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ANSI standard approved in November 1997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Microsoft’s version: MC++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Properties, delegates, interfaces, no multiple inheritance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60DA9B9-99C9-4150-AD35-E05BFC4F538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Related OOP Language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Swift – a replacement for Objective-C</a:t>
            </a:r>
          </a:p>
          <a:p>
            <a:pPr lvl="1" eaLnBrk="1" hangingPunct="1">
              <a:defRPr/>
            </a:pPr>
            <a:r>
              <a:rPr lang="en-US" altLang="en-US" dirty="0" smtClean="0"/>
              <a:t>Released in 2014</a:t>
            </a:r>
          </a:p>
          <a:p>
            <a:pPr lvl="1" eaLnBrk="1" hangingPunct="1">
              <a:defRPr/>
            </a:pPr>
            <a:r>
              <a:rPr lang="en-US" altLang="en-US" dirty="0" smtClean="0"/>
              <a:t>Two categories of types, classes and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, like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C#</a:t>
            </a:r>
          </a:p>
          <a:p>
            <a:pPr lvl="1" eaLnBrk="1" hangingPunct="1">
              <a:defRPr/>
            </a:pPr>
            <a:r>
              <a:rPr lang="en-US" altLang="en-US" dirty="0" smtClean="0"/>
              <a:t>Used by Apple for systems programs</a:t>
            </a:r>
          </a:p>
          <a:p>
            <a:pPr eaLnBrk="1" hangingPunct="1">
              <a:defRPr/>
            </a:pPr>
            <a:r>
              <a:rPr lang="en-US" altLang="en-US" sz="3200" dirty="0" smtClean="0"/>
              <a:t>Delphi – another related language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dirty="0" smtClean="0"/>
              <a:t>A hybrid language, like C++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dirty="0" smtClean="0"/>
              <a:t>Began as an object-oriented version of Pascal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dirty="0" smtClean="0"/>
              <a:t>Designed by Anders Hejlsberg, who also designed Turbo Pascal and C#</a:t>
            </a: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6FBE84-8545-47F2-8846-6A52E6E9E1A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An Imperative-Based Object-Oriented Language: Java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Developed at Sun in the early 1990s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 and C++ were not satisfactory for embedded electronic devices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Based on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Significantly simplified (does not include </a:t>
            </a:r>
            <a:r>
              <a:rPr lang="en-US" altLang="en-US" b="1" smtClean="0">
                <a:latin typeface="Courier New" panose="02070309020205020404" pitchFamily="49" charset="0"/>
              </a:rPr>
              <a:t>struct, union, enum</a:t>
            </a:r>
            <a:r>
              <a:rPr lang="en-US" altLang="en-US" smtClean="0"/>
              <a:t>, pointer arithmetic, and half of the assignment coercions of C++)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Supports </a:t>
            </a:r>
            <a:r>
              <a:rPr lang="en-US" altLang="en-US" i="1" smtClean="0"/>
              <a:t>only</a:t>
            </a:r>
            <a:r>
              <a:rPr lang="en-US" altLang="en-US" smtClean="0"/>
              <a:t> 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Has references, but not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Includes support for applets and a form of  concurrency</a:t>
            </a:r>
          </a:p>
        </p:txBody>
      </p:sp>
      <p:sp>
        <p:nvSpPr>
          <p:cNvPr id="1228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3345FE-7FDE-4057-8016-B6CD96304B1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-130175"/>
            <a:ext cx="8229600" cy="1143000"/>
          </a:xfrm>
        </p:spPr>
        <p:txBody>
          <a:bodyPr/>
          <a:lstStyle/>
          <a:p>
            <a:r>
              <a:rPr lang="en-US" sz="3600" dirty="0" smtClean="0"/>
              <a:t>What is a Programming Language?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316CA-8621-4A63-B429-43933FD22A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78327"/>
            <a:ext cx="3847905" cy="31884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85750" y="342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What is Programming?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8327"/>
            <a:ext cx="8397008" cy="37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Evaluation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Eliminated many unsafe features of C++</a:t>
            </a:r>
          </a:p>
          <a:p>
            <a:pPr eaLnBrk="1" hangingPunct="1"/>
            <a:r>
              <a:rPr lang="en-US" altLang="en-US" dirty="0" smtClean="0"/>
              <a:t>Supports concurrency</a:t>
            </a:r>
          </a:p>
          <a:p>
            <a:pPr eaLnBrk="1" hangingPunct="1"/>
            <a:r>
              <a:rPr lang="en-US" altLang="en-US" dirty="0" smtClean="0"/>
              <a:t>Libraries for applets, GUIs, database access</a:t>
            </a:r>
          </a:p>
          <a:p>
            <a:pPr eaLnBrk="1" hangingPunct="1"/>
            <a:r>
              <a:rPr lang="en-US" altLang="en-US" dirty="0" smtClean="0"/>
              <a:t>Portable: Java Virtual Machine concept, JIT compilers</a:t>
            </a:r>
          </a:p>
          <a:p>
            <a:pPr eaLnBrk="1" hangingPunct="1"/>
            <a:r>
              <a:rPr lang="en-US" altLang="en-US" dirty="0" smtClean="0"/>
              <a:t>Widely used for Web programming</a:t>
            </a:r>
          </a:p>
          <a:p>
            <a:pPr eaLnBrk="1" hangingPunct="1"/>
            <a:r>
              <a:rPr lang="en-US" altLang="en-US" dirty="0" smtClean="0"/>
              <a:t>Use increased faster than any previous language</a:t>
            </a: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F0E02D5-415A-402F-989D-F6EFD289078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Scripting Languages for the Web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Perl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Designed by Larry Wall—first released in 1987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Variables are statically typed but implicitly declared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Three distinctive namespaces, denoted by the first character of a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variable’s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Powerful, but somewhat dangerous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Gained widespread use for CGI programming on the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Also used for a replacement for UNIX system administration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JavaScript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Began at Netscape, but later became a joint venture of Netscape and Sun Microsystems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 client-side HTML-embedded scripting language, often used to create dynamic HTML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Purely interpreted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Related to Java only through similar syntax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PHP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PHP: Hypertext Preprocessor, designed by Rasmus Lerdorf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 server-side HTML-embedded scripting language, often used for form processing and database access through the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Purely interpreted</a:t>
            </a: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E37DDC3-B115-4AB7-B93A-CEFE8A970D6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Flagship .NET Language: C#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 of the .NET development platform (2000)</a:t>
            </a:r>
          </a:p>
          <a:p>
            <a:pPr eaLnBrk="1" hangingPunct="1"/>
            <a:r>
              <a:rPr lang="en-US" altLang="en-US" smtClean="0"/>
              <a:t>Based on C++ , Java, and Delphi</a:t>
            </a:r>
          </a:p>
          <a:p>
            <a:pPr eaLnBrk="1" hangingPunct="1"/>
            <a:r>
              <a:rPr lang="en-US" altLang="en-US" smtClean="0"/>
              <a:t>Includes pointers, delegates, properties, enumeration types, a limited kind of dynamic typing, and anonymous types</a:t>
            </a:r>
          </a:p>
          <a:p>
            <a:pPr eaLnBrk="1" hangingPunct="1"/>
            <a:r>
              <a:rPr lang="en-US" altLang="en-US" smtClean="0"/>
              <a:t>Is evolving rapidly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30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0D7B749-3020-4019-8920-70046461C30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.uaf.edu/~cs331/notes/Bab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" y="1205103"/>
            <a:ext cx="4495800" cy="53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64" y="-127511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Languages in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838200"/>
            <a:ext cx="8229600" cy="4525963"/>
          </a:xfrm>
        </p:spPr>
        <p:txBody>
          <a:bodyPr/>
          <a:lstStyle/>
          <a:p>
            <a:r>
              <a:rPr lang="en-US" sz="2800" dirty="0" smtClean="0"/>
              <a:t>Programming Languages</a:t>
            </a:r>
          </a:p>
          <a:p>
            <a:pPr lvl="1"/>
            <a:r>
              <a:rPr lang="en-US" sz="2400" dirty="0" smtClean="0"/>
              <a:t>Java, C, Python, Haskell, Prolog, …</a:t>
            </a:r>
          </a:p>
          <a:p>
            <a:r>
              <a:rPr lang="en-US" sz="2800" dirty="0" smtClean="0"/>
              <a:t>Domain-Specific Languages</a:t>
            </a:r>
          </a:p>
          <a:p>
            <a:pPr lvl="1"/>
            <a:r>
              <a:rPr lang="en-US" sz="2400" dirty="0" smtClean="0"/>
              <a:t>SQL, HTML, R, </a:t>
            </a:r>
            <a:r>
              <a:rPr lang="en-US" sz="2400" dirty="0" err="1" smtClean="0"/>
              <a:t>LaTex</a:t>
            </a:r>
            <a:r>
              <a:rPr lang="en-US" sz="2400" dirty="0" smtClean="0"/>
              <a:t>, Excel, …</a:t>
            </a:r>
          </a:p>
          <a:p>
            <a:r>
              <a:rPr lang="en-US" sz="2800" dirty="0" smtClean="0"/>
              <a:t>Metalanguages</a:t>
            </a:r>
          </a:p>
          <a:p>
            <a:pPr lvl="1"/>
            <a:r>
              <a:rPr lang="en-US" sz="2400" dirty="0" smtClean="0"/>
              <a:t>BNF (grammars), Rule Systems, ..</a:t>
            </a:r>
            <a:endParaRPr lang="en-US" sz="2400" dirty="0"/>
          </a:p>
          <a:p>
            <a:r>
              <a:rPr lang="en-US" sz="2800" dirty="0" smtClean="0"/>
              <a:t>Formal Models</a:t>
            </a:r>
          </a:p>
          <a:p>
            <a:pPr lvl="1"/>
            <a:r>
              <a:rPr lang="en-US" sz="2400" dirty="0" smtClean="0"/>
              <a:t>Automata, Logic(s),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Cover of the Communications of </a:t>
            </a:r>
          </a:p>
          <a:p>
            <a:r>
              <a:rPr lang="en-US" sz="1600" dirty="0" smtClean="0"/>
              <a:t>The ACM 1961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623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848"/>
            <a:ext cx="8229600" cy="1143000"/>
          </a:xfrm>
        </p:spPr>
        <p:txBody>
          <a:bodyPr/>
          <a:lstStyle/>
          <a:p>
            <a:r>
              <a:rPr lang="en-US" dirty="0" smtClean="0"/>
              <a:t>Science vs.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F1B5D-FD68-4CC3-B53A-201AACD3FA8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9885" y="2292578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Physics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851548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Biology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63068" y="2207860"/>
            <a:ext cx="2980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Computer Science</a:t>
            </a:r>
            <a:endParaRPr lang="en-US" sz="28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3124200"/>
            <a:ext cx="8229600" cy="533400"/>
          </a:xfrm>
          <a:prstGeom prst="line">
            <a:avLst/>
          </a:prstGeom>
          <a:ln w="31750" cmpd="tri">
            <a:solidFill>
              <a:schemeClr val="accent6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3276600"/>
            <a:ext cx="8229600" cy="533400"/>
          </a:xfrm>
          <a:prstGeom prst="line">
            <a:avLst/>
          </a:prstGeom>
          <a:ln w="31750" cmpd="tri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4507" y="806929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Science</a:t>
            </a:r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5577952"/>
            <a:ext cx="481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Applied Knowledge</a:t>
            </a:r>
            <a:endParaRPr lang="en-US" sz="3200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923" y="1441492"/>
            <a:ext cx="211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accent6"/>
                </a:solidFill>
              </a:rPr>
              <a:t>Newton’s Laws</a:t>
            </a:r>
          </a:p>
          <a:p>
            <a:r>
              <a:rPr lang="en-US" sz="1800" i="1" dirty="0" smtClean="0">
                <a:solidFill>
                  <a:schemeClr val="accent6"/>
                </a:solidFill>
              </a:rPr>
              <a:t>Maxwell’s Equations</a:t>
            </a:r>
            <a:endParaRPr lang="en-US" sz="1800" i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2123" y="145069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accent6"/>
                </a:solidFill>
              </a:rPr>
              <a:t>Principles of Life </a:t>
            </a:r>
            <a:endParaRPr lang="en-US" sz="1800" i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307" y="16581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6"/>
                </a:solidFill>
              </a:rPr>
              <a:t>Computational  Limits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446970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Civil </a:t>
            </a:r>
          </a:p>
          <a:p>
            <a:r>
              <a:rPr lang="en-US" sz="1800" i="1" dirty="0" smtClean="0"/>
              <a:t>Engineering</a:t>
            </a:r>
            <a:endParaRPr lang="en-US" sz="1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64930" y="3923776"/>
            <a:ext cx="12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Agriculture</a:t>
            </a:r>
            <a:endParaRPr lang="en-US" sz="18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39396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Medicine</a:t>
            </a:r>
            <a:endParaRPr lang="en-US" sz="1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11996" y="4974990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Programming</a:t>
            </a:r>
            <a:endParaRPr lang="en-US" sz="1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22071" y="4477297"/>
            <a:ext cx="219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Software Engineering</a:t>
            </a:r>
            <a:endParaRPr lang="en-US" sz="1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45898" y="2734270"/>
            <a:ext cx="2003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accent6"/>
                </a:solidFill>
              </a:rPr>
              <a:t>Programming Lang</a:t>
            </a:r>
          </a:p>
          <a:p>
            <a:r>
              <a:rPr lang="en-US" sz="1800" i="1" dirty="0" smtClean="0">
                <a:solidFill>
                  <a:schemeClr val="accent6"/>
                </a:solidFill>
              </a:rPr>
              <a:t> Fundamentals</a:t>
            </a:r>
            <a:endParaRPr lang="en-US" sz="1800" i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9924" y="392301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Mechanical</a:t>
            </a:r>
          </a:p>
          <a:p>
            <a:r>
              <a:rPr lang="en-US" sz="1800" i="1" dirty="0" smtClean="0"/>
              <a:t>Engineering</a:t>
            </a:r>
            <a:endParaRPr lang="en-US" sz="1800" i="1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09600" y="2971800"/>
            <a:ext cx="228600" cy="13371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80828" y="2531325"/>
            <a:ext cx="697960" cy="13731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43081" y="2836957"/>
            <a:ext cx="384162" cy="97304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70864" y="2472847"/>
            <a:ext cx="228600" cy="13371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20000" y="3438817"/>
            <a:ext cx="0" cy="8809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9531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3142</TotalTime>
  <Words>3397</Words>
  <Application>Microsoft Office PowerPoint</Application>
  <PresentationFormat>On-screen Show (4:3)</PresentationFormat>
  <Paragraphs>677</Paragraphs>
  <Slides>72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Arial</vt:lpstr>
      <vt:lpstr>Calibri</vt:lpstr>
      <vt:lpstr>Calibri Light</vt:lpstr>
      <vt:lpstr>Cambria</vt:lpstr>
      <vt:lpstr>Courier New</vt:lpstr>
      <vt:lpstr>GoudyOldStyleBT-Bold</vt:lpstr>
      <vt:lpstr>GoudyOldStyleBT-Italic</vt:lpstr>
      <vt:lpstr>GoudyOldStyleBT-Roman</vt:lpstr>
      <vt:lpstr>Helvetica</vt:lpstr>
      <vt:lpstr>Lucida Sans Unicode</vt:lpstr>
      <vt:lpstr>Segoe UI</vt:lpstr>
      <vt:lpstr>Tempus Sans ITC</vt:lpstr>
      <vt:lpstr>Times</vt:lpstr>
      <vt:lpstr>Times New Roman</vt:lpstr>
      <vt:lpstr>Verdana</vt:lpstr>
      <vt:lpstr>2_Custom Design</vt:lpstr>
      <vt:lpstr>1_Custom Design</vt:lpstr>
      <vt:lpstr>Custom Design</vt:lpstr>
      <vt:lpstr>PowerPoint Presentation</vt:lpstr>
      <vt:lpstr>CS 381</vt:lpstr>
      <vt:lpstr>PowerPoint Presentation</vt:lpstr>
      <vt:lpstr>PowerPoint Presentation</vt:lpstr>
      <vt:lpstr>PowerPoint Presentation</vt:lpstr>
      <vt:lpstr>PowerPoint Presentation</vt:lpstr>
      <vt:lpstr>What is a Programming Language?</vt:lpstr>
      <vt:lpstr>Languages in CS</vt:lpstr>
      <vt:lpstr>Science vs. Engineering</vt:lpstr>
      <vt:lpstr>Programming vs Computer Science</vt:lpstr>
      <vt:lpstr>What is CS 381 About?</vt:lpstr>
      <vt:lpstr>The Role of Haskell in CS 381</vt:lpstr>
      <vt:lpstr>Learning Objectives</vt:lpstr>
      <vt:lpstr>Impacts of Languages &amp; Programs</vt:lpstr>
      <vt:lpstr>Practical Benefits of Studying Programming Languages</vt:lpstr>
      <vt:lpstr>Genealogy of Common Languages</vt:lpstr>
      <vt:lpstr>Popularity</vt:lpstr>
      <vt:lpstr>Programming Domains</vt:lpstr>
      <vt:lpstr>Language Evaluation Criteria</vt:lpstr>
      <vt:lpstr>Evaluation Criteria: Readability</vt:lpstr>
      <vt:lpstr>Evaluation Criteria: Writability</vt:lpstr>
      <vt:lpstr>Evaluation Criteria: Reliability</vt:lpstr>
      <vt:lpstr>Evaluation Criteria: Cost</vt:lpstr>
      <vt:lpstr>Evaluation Criteria: Others</vt:lpstr>
      <vt:lpstr>Influences on Language Design</vt:lpstr>
      <vt:lpstr>Computer Architecture Influence</vt:lpstr>
      <vt:lpstr>The von Neumann Architecture</vt:lpstr>
      <vt:lpstr>The von Neumann Architecture</vt:lpstr>
      <vt:lpstr>Language Paradigms</vt:lpstr>
      <vt:lpstr>Language Design Trade-Offs</vt:lpstr>
      <vt:lpstr>Implementation Methods</vt:lpstr>
      <vt:lpstr>Compilation</vt:lpstr>
      <vt:lpstr>The Compilation Process (CS 480)</vt:lpstr>
      <vt:lpstr>Additional Compilation Terminologies</vt:lpstr>
      <vt:lpstr>Von Neumann Bottleneck</vt:lpstr>
      <vt:lpstr>Pure Interpretation</vt:lpstr>
      <vt:lpstr>Pure Interpretation Process</vt:lpstr>
      <vt:lpstr>Hybrid Implementation Systems</vt:lpstr>
      <vt:lpstr>Hybrid Implementation Process</vt:lpstr>
      <vt:lpstr>Languages</vt:lpstr>
      <vt:lpstr>IBM 704 and Fortran</vt:lpstr>
      <vt:lpstr>Fortran I Overview</vt:lpstr>
      <vt:lpstr>Fortran 77</vt:lpstr>
      <vt:lpstr>Fortran 90</vt:lpstr>
      <vt:lpstr>Latest versions of Fortran</vt:lpstr>
      <vt:lpstr>Fortran Evaluation</vt:lpstr>
      <vt:lpstr>Functional Programming: Lisp</vt:lpstr>
      <vt:lpstr>Lisp Evaluation</vt:lpstr>
      <vt:lpstr>Scheme  </vt:lpstr>
      <vt:lpstr>ALGOL 60 Overview</vt:lpstr>
      <vt:lpstr>Computerizing Business Records: COBOL</vt:lpstr>
      <vt:lpstr>COBOL Historical Background</vt:lpstr>
      <vt:lpstr>COBOL Design Process</vt:lpstr>
      <vt:lpstr>COBOL Evaluation</vt:lpstr>
      <vt:lpstr>COBOL: DoD Influence</vt:lpstr>
      <vt:lpstr>SNOBOL</vt:lpstr>
      <vt:lpstr>The Beginning of Data Abstraction: SIMULA 67</vt:lpstr>
      <vt:lpstr>Orthogonal Design: ALGOL 68</vt:lpstr>
      <vt:lpstr>ALGOL 68 Evaluation</vt:lpstr>
      <vt:lpstr>Pascal - 1971</vt:lpstr>
      <vt:lpstr>C - 1972</vt:lpstr>
      <vt:lpstr>Programming Based on Logic: Prolog</vt:lpstr>
      <vt:lpstr>History’s Largest Design Effort: Ada</vt:lpstr>
      <vt:lpstr>Ada Evaluation</vt:lpstr>
      <vt:lpstr>Ada 95</vt:lpstr>
      <vt:lpstr>Object-Oriented Programming: Smalltalk</vt:lpstr>
      <vt:lpstr>Combining Imperative and Object-Oriented Programming: C++</vt:lpstr>
      <vt:lpstr>A Related OOP Language</vt:lpstr>
      <vt:lpstr>An Imperative-Based Object-Oriented Language: Java</vt:lpstr>
      <vt:lpstr>Java Evaluation</vt:lpstr>
      <vt:lpstr>Scripting Languages for the Web</vt:lpstr>
      <vt:lpstr>The Flagship .NET Language: C#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Juli Coffman</dc:creator>
  <cp:lastModifiedBy>Julianne Coffman</cp:lastModifiedBy>
  <cp:revision>230</cp:revision>
  <dcterms:created xsi:type="dcterms:W3CDTF">2003-08-01T12:29:19Z</dcterms:created>
  <dcterms:modified xsi:type="dcterms:W3CDTF">2023-01-11T16:32:10Z</dcterms:modified>
</cp:coreProperties>
</file>