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7" r:id="rId2"/>
    <p:sldId id="261"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B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7/4/2020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863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91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508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76583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465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338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119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44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3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895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56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51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659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19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34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72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12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7/4/2020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184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6F7F-88E3-4B53-9EAD-5389CCA0C580}"/>
              </a:ext>
            </a:extLst>
          </p:cNvPr>
          <p:cNvSpPr>
            <a:spLocks noGrp="1"/>
          </p:cNvSpPr>
          <p:nvPr>
            <p:ph type="title"/>
          </p:nvPr>
        </p:nvSpPr>
        <p:spPr>
          <a:xfrm>
            <a:off x="478887" y="420132"/>
            <a:ext cx="5297604" cy="554294"/>
          </a:xfrm>
        </p:spPr>
        <p:txBody>
          <a:bodyPr>
            <a:normAutofit fontScale="90000"/>
          </a:bodyPr>
          <a:lstStyle/>
          <a:p>
            <a:r>
              <a:rPr lang="en-CA" b="1" dirty="0"/>
              <a:t>Exploratory Analysis </a:t>
            </a:r>
            <a:endParaRPr lang="en-CA" dirty="0"/>
          </a:p>
        </p:txBody>
      </p:sp>
      <p:pic>
        <p:nvPicPr>
          <p:cNvPr id="14" name="Picture 13">
            <a:extLst>
              <a:ext uri="{FF2B5EF4-FFF2-40B4-BE49-F238E27FC236}">
                <a16:creationId xmlns:a16="http://schemas.microsoft.com/office/drawing/2014/main" id="{CA8A394B-B13B-4AEA-9BF8-8203D5B30A16}"/>
              </a:ext>
            </a:extLst>
          </p:cNvPr>
          <p:cNvPicPr>
            <a:picLocks noChangeAspect="1"/>
          </p:cNvPicPr>
          <p:nvPr/>
        </p:nvPicPr>
        <p:blipFill>
          <a:blip r:embed="rId2"/>
          <a:stretch>
            <a:fillRect/>
          </a:stretch>
        </p:blipFill>
        <p:spPr>
          <a:xfrm>
            <a:off x="1330047" y="1117831"/>
            <a:ext cx="3166553" cy="2617253"/>
          </a:xfrm>
          <a:prstGeom prst="rect">
            <a:avLst/>
          </a:prstGeom>
        </p:spPr>
      </p:pic>
      <p:sp>
        <p:nvSpPr>
          <p:cNvPr id="23" name="TextBox 22">
            <a:extLst>
              <a:ext uri="{FF2B5EF4-FFF2-40B4-BE49-F238E27FC236}">
                <a16:creationId xmlns:a16="http://schemas.microsoft.com/office/drawing/2014/main" id="{01964EE2-5302-4E71-B115-79CE86CA6976}"/>
              </a:ext>
            </a:extLst>
          </p:cNvPr>
          <p:cNvSpPr txBox="1"/>
          <p:nvPr/>
        </p:nvSpPr>
        <p:spPr>
          <a:xfrm>
            <a:off x="651416" y="3878489"/>
            <a:ext cx="4765698"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rPr>
              <a:t>From figure 1 above, we can see that the code detected 45.9% None party in the CA elections dataset. This might because we used the text_clean to do the analysis, therefore most of the political key words can not be identified. </a:t>
            </a:r>
          </a:p>
          <a:p>
            <a:pPr marL="171450"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The pie chart indicated that more tweets are related to liberal party (27.6% of the overall tweets), following by conservative party (21.1%), and only a small number of tweets are related to NDP (5.4%).</a:t>
            </a:r>
            <a:endParaRPr lang="en-CA" dirty="0"/>
          </a:p>
        </p:txBody>
      </p:sp>
      <p:sp>
        <p:nvSpPr>
          <p:cNvPr id="24" name="TextBox 23">
            <a:extLst>
              <a:ext uri="{FF2B5EF4-FFF2-40B4-BE49-F238E27FC236}">
                <a16:creationId xmlns:a16="http://schemas.microsoft.com/office/drawing/2014/main" id="{C6F6FE40-FD12-41FB-8F2A-EC0B4081D01B}"/>
              </a:ext>
            </a:extLst>
          </p:cNvPr>
          <p:cNvSpPr txBox="1"/>
          <p:nvPr/>
        </p:nvSpPr>
        <p:spPr>
          <a:xfrm>
            <a:off x="6844644" y="4146713"/>
            <a:ext cx="4505019" cy="2123658"/>
          </a:xfrm>
          <a:prstGeom prst="rect">
            <a:avLst/>
          </a:prstGeom>
          <a:noFill/>
        </p:spPr>
        <p:txBody>
          <a:bodyPr wrap="square" rtlCol="0">
            <a:spAutoFit/>
          </a:bodyPr>
          <a:lstStyle/>
          <a:p>
            <a:pPr marL="171450" indent="-171450">
              <a:buFont typeface="Arial" panose="020B0604020202020204" pitchFamily="34" charset="0"/>
              <a:buChar char="•"/>
            </a:pPr>
            <a:r>
              <a:rPr lang="en-US" sz="1200" dirty="0"/>
              <a:t>Figure 2 shows the distribution of the positive and negative sentiments of each political party.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can see that for liberal party, the sentiments of the tweets are half positive and half negative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More negative sentiments are in the conservative party tweets than positive sentiments.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NDP has the least number of related  tweets but it has more positive sentiments compare to negative.</a:t>
            </a:r>
            <a:endParaRPr lang="en-CA" sz="1200" dirty="0"/>
          </a:p>
        </p:txBody>
      </p:sp>
      <p:pic>
        <p:nvPicPr>
          <p:cNvPr id="25" name="Picture 24">
            <a:extLst>
              <a:ext uri="{FF2B5EF4-FFF2-40B4-BE49-F238E27FC236}">
                <a16:creationId xmlns:a16="http://schemas.microsoft.com/office/drawing/2014/main" id="{7E18DD5B-A1C8-42C0-A9B8-C0ACEAE72193}"/>
              </a:ext>
            </a:extLst>
          </p:cNvPr>
          <p:cNvPicPr>
            <a:picLocks noChangeAspect="1"/>
          </p:cNvPicPr>
          <p:nvPr/>
        </p:nvPicPr>
        <p:blipFill>
          <a:blip r:embed="rId3"/>
          <a:stretch>
            <a:fillRect/>
          </a:stretch>
        </p:blipFill>
        <p:spPr>
          <a:xfrm>
            <a:off x="6635759" y="697279"/>
            <a:ext cx="4765698" cy="3405852"/>
          </a:xfrm>
          <a:prstGeom prst="rect">
            <a:avLst/>
          </a:prstGeom>
        </p:spPr>
      </p:pic>
    </p:spTree>
    <p:extLst>
      <p:ext uri="{BB962C8B-B14F-4D97-AF65-F5344CB8AC3E}">
        <p14:creationId xmlns:p14="http://schemas.microsoft.com/office/powerpoint/2010/main" val="50388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C6D0FD-AAAF-4385-A838-9821AEC2E633}"/>
              </a:ext>
            </a:extLst>
          </p:cNvPr>
          <p:cNvPicPr>
            <a:picLocks noChangeAspect="1"/>
          </p:cNvPicPr>
          <p:nvPr/>
        </p:nvPicPr>
        <p:blipFill>
          <a:blip r:embed="rId2"/>
          <a:stretch>
            <a:fillRect/>
          </a:stretch>
        </p:blipFill>
        <p:spPr>
          <a:xfrm>
            <a:off x="160492" y="1046534"/>
            <a:ext cx="8230135" cy="2454574"/>
          </a:xfrm>
          <a:prstGeom prst="rect">
            <a:avLst/>
          </a:prstGeom>
        </p:spPr>
      </p:pic>
      <p:pic>
        <p:nvPicPr>
          <p:cNvPr id="7" name="Picture 6">
            <a:extLst>
              <a:ext uri="{FF2B5EF4-FFF2-40B4-BE49-F238E27FC236}">
                <a16:creationId xmlns:a16="http://schemas.microsoft.com/office/drawing/2014/main" id="{04259001-B69B-4FFC-89D8-E7CFACBC0142}"/>
              </a:ext>
            </a:extLst>
          </p:cNvPr>
          <p:cNvPicPr>
            <a:picLocks noChangeAspect="1"/>
          </p:cNvPicPr>
          <p:nvPr/>
        </p:nvPicPr>
        <p:blipFill>
          <a:blip r:embed="rId3"/>
          <a:stretch>
            <a:fillRect/>
          </a:stretch>
        </p:blipFill>
        <p:spPr>
          <a:xfrm>
            <a:off x="120234" y="3952792"/>
            <a:ext cx="8230135" cy="2462212"/>
          </a:xfrm>
          <a:prstGeom prst="rect">
            <a:avLst/>
          </a:prstGeom>
        </p:spPr>
      </p:pic>
      <p:sp>
        <p:nvSpPr>
          <p:cNvPr id="8" name="TextBox 7">
            <a:extLst>
              <a:ext uri="{FF2B5EF4-FFF2-40B4-BE49-F238E27FC236}">
                <a16:creationId xmlns:a16="http://schemas.microsoft.com/office/drawing/2014/main" id="{FFF6D2AE-C1E6-40D4-B884-82BD2145BF2C}"/>
              </a:ext>
            </a:extLst>
          </p:cNvPr>
          <p:cNvSpPr txBox="1"/>
          <p:nvPr/>
        </p:nvSpPr>
        <p:spPr>
          <a:xfrm>
            <a:off x="8390627" y="1038895"/>
            <a:ext cx="3473568" cy="24622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US" sz="1100" dirty="0"/>
              <a:t>From Fig 3. word cloud generated words like "Damn", "Jealous", "lost", "pity", etc. which clearly indicated negative sentiments. But it also generate words like "love", this might because the twitter is tweeting negatively with positive words.</a:t>
            </a:r>
          </a:p>
          <a:p>
            <a:endParaRPr lang="en-US" sz="1100" dirty="0"/>
          </a:p>
          <a:p>
            <a:pPr marL="171450" indent="-171450">
              <a:buFont typeface="Arial" panose="020B0604020202020204" pitchFamily="34" charset="0"/>
              <a:buChar char="•"/>
            </a:pPr>
            <a:r>
              <a:rPr lang="en-US" sz="1100" dirty="0"/>
              <a:t>For positive sentiments, words like "nice", "great" which nicely indicated positive sentiment. But there also are words like "yesterday", "today", "day", etc. These words has no help to the sentiment analysis, we can later add those words to our stop words.</a:t>
            </a:r>
          </a:p>
          <a:p>
            <a:endParaRPr lang="en-CA" sz="1100" dirty="0"/>
          </a:p>
        </p:txBody>
      </p:sp>
      <p:sp>
        <p:nvSpPr>
          <p:cNvPr id="9" name="TextBox 8">
            <a:extLst>
              <a:ext uri="{FF2B5EF4-FFF2-40B4-BE49-F238E27FC236}">
                <a16:creationId xmlns:a16="http://schemas.microsoft.com/office/drawing/2014/main" id="{7B849AC5-AFC9-4DB1-8219-A5A4DDDD3E6D}"/>
              </a:ext>
            </a:extLst>
          </p:cNvPr>
          <p:cNvSpPr txBox="1"/>
          <p:nvPr/>
        </p:nvSpPr>
        <p:spPr>
          <a:xfrm>
            <a:off x="8390627" y="4183624"/>
            <a:ext cx="3473568" cy="22313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US" sz="1100" dirty="0"/>
              <a:t>From Fig 4, it appears "Justin" and “Andrewsch" while Andre has larger font size than Justin. This indicates that tweets talking about conservative has more negative sentiments than tweets talking about liberal. </a:t>
            </a:r>
          </a:p>
          <a:p>
            <a:endParaRPr lang="en-US" sz="1100" dirty="0"/>
          </a:p>
          <a:p>
            <a:pPr marL="171450" indent="-171450">
              <a:buFont typeface="Arial" panose="020B0604020202020204" pitchFamily="34" charset="0"/>
              <a:buChar char="•"/>
            </a:pPr>
            <a:r>
              <a:rPr lang="en-US" sz="1100" dirty="0"/>
              <a:t>In the positive sentiment word cloud, most of the tweets are talking about voting and this election. we could not see very clearly which political party they are talking about.</a:t>
            </a:r>
          </a:p>
          <a:p>
            <a:pPr marL="171450" indent="-171450">
              <a:buFont typeface="Arial" panose="020B0604020202020204" pitchFamily="34" charset="0"/>
              <a:buChar char="•"/>
            </a:pPr>
            <a:endParaRPr lang="en-US" sz="1100" dirty="0"/>
          </a:p>
          <a:p>
            <a:endParaRPr lang="en-CA" dirty="0"/>
          </a:p>
        </p:txBody>
      </p:sp>
      <p:sp>
        <p:nvSpPr>
          <p:cNvPr id="14" name="Title 1">
            <a:extLst>
              <a:ext uri="{FF2B5EF4-FFF2-40B4-BE49-F238E27FC236}">
                <a16:creationId xmlns:a16="http://schemas.microsoft.com/office/drawing/2014/main" id="{CEC02819-D289-47AB-ADB8-290939F9FC29}"/>
              </a:ext>
            </a:extLst>
          </p:cNvPr>
          <p:cNvSpPr>
            <a:spLocks noGrp="1"/>
          </p:cNvSpPr>
          <p:nvPr>
            <p:ph type="title"/>
          </p:nvPr>
        </p:nvSpPr>
        <p:spPr>
          <a:xfrm>
            <a:off x="478887" y="420132"/>
            <a:ext cx="6146200" cy="554294"/>
          </a:xfrm>
        </p:spPr>
        <p:txBody>
          <a:bodyPr>
            <a:normAutofit fontScale="90000"/>
          </a:bodyPr>
          <a:lstStyle/>
          <a:p>
            <a:r>
              <a:rPr lang="en-CA" b="1" dirty="0"/>
              <a:t>Exploratory Analysis </a:t>
            </a:r>
            <a:r>
              <a:rPr lang="en-CA" sz="2000" dirty="0"/>
              <a:t>cont.</a:t>
            </a:r>
            <a:endParaRPr lang="en-CA" dirty="0"/>
          </a:p>
        </p:txBody>
      </p:sp>
      <p:sp>
        <p:nvSpPr>
          <p:cNvPr id="15" name="Rectangle 14">
            <a:extLst>
              <a:ext uri="{FF2B5EF4-FFF2-40B4-BE49-F238E27FC236}">
                <a16:creationId xmlns:a16="http://schemas.microsoft.com/office/drawing/2014/main" id="{A723FCBB-59C8-43B5-8692-D31C7C907346}"/>
              </a:ext>
            </a:extLst>
          </p:cNvPr>
          <p:cNvSpPr/>
          <p:nvPr/>
        </p:nvSpPr>
        <p:spPr>
          <a:xfrm>
            <a:off x="448574" y="4278716"/>
            <a:ext cx="1362973" cy="27029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B5965C9-7423-462F-8272-046F7EAEE91E}"/>
              </a:ext>
            </a:extLst>
          </p:cNvPr>
          <p:cNvSpPr/>
          <p:nvPr/>
        </p:nvSpPr>
        <p:spPr>
          <a:xfrm>
            <a:off x="1811548" y="5245002"/>
            <a:ext cx="667110" cy="27029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3ED4566B-97BB-4117-AB65-F12335B5117B}"/>
              </a:ext>
            </a:extLst>
          </p:cNvPr>
          <p:cNvSpPr/>
          <p:nvPr/>
        </p:nvSpPr>
        <p:spPr>
          <a:xfrm>
            <a:off x="974786" y="2201934"/>
            <a:ext cx="871268" cy="3457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18" name="Rectangle 17">
            <a:extLst>
              <a:ext uri="{FF2B5EF4-FFF2-40B4-BE49-F238E27FC236}">
                <a16:creationId xmlns:a16="http://schemas.microsoft.com/office/drawing/2014/main" id="{2CD38B1D-D47C-44DD-B1B6-D81909CFEB1C}"/>
              </a:ext>
            </a:extLst>
          </p:cNvPr>
          <p:cNvSpPr/>
          <p:nvPr/>
        </p:nvSpPr>
        <p:spPr>
          <a:xfrm>
            <a:off x="1785669" y="2201933"/>
            <a:ext cx="1055297" cy="3457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167E5F32-223A-4B1C-85A3-7DEB3E91F431}"/>
              </a:ext>
            </a:extLst>
          </p:cNvPr>
          <p:cNvSpPr/>
          <p:nvPr/>
        </p:nvSpPr>
        <p:spPr>
          <a:xfrm>
            <a:off x="1061050" y="1936299"/>
            <a:ext cx="468701" cy="2656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B52C84B6-6634-45EC-A9BA-6EBCE45AEE0E}"/>
              </a:ext>
            </a:extLst>
          </p:cNvPr>
          <p:cNvSpPr/>
          <p:nvPr/>
        </p:nvSpPr>
        <p:spPr>
          <a:xfrm>
            <a:off x="6096000" y="2412518"/>
            <a:ext cx="2196860" cy="7677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C1BF09DB-786B-4B32-985F-82B228A3D3E9}"/>
              </a:ext>
            </a:extLst>
          </p:cNvPr>
          <p:cNvSpPr/>
          <p:nvPr/>
        </p:nvSpPr>
        <p:spPr>
          <a:xfrm>
            <a:off x="6096000" y="3131721"/>
            <a:ext cx="690113" cy="18657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C574FFB4-094A-466A-9989-D8ECB8AF9D4F}"/>
              </a:ext>
            </a:extLst>
          </p:cNvPr>
          <p:cNvSpPr/>
          <p:nvPr/>
        </p:nvSpPr>
        <p:spPr>
          <a:xfrm>
            <a:off x="5374257" y="5248098"/>
            <a:ext cx="2458528" cy="7501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097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8B5D02EB-3096-40BE-8C08-1D955CF85355}"/>
              </a:ext>
            </a:extLst>
          </p:cNvPr>
          <p:cNvGrpSpPr/>
          <p:nvPr/>
        </p:nvGrpSpPr>
        <p:grpSpPr>
          <a:xfrm>
            <a:off x="459089" y="1286817"/>
            <a:ext cx="5971791" cy="2886075"/>
            <a:chOff x="459089" y="1286817"/>
            <a:chExt cx="5971791" cy="2886075"/>
          </a:xfrm>
        </p:grpSpPr>
        <p:pic>
          <p:nvPicPr>
            <p:cNvPr id="14" name="Picture 13">
              <a:extLst>
                <a:ext uri="{FF2B5EF4-FFF2-40B4-BE49-F238E27FC236}">
                  <a16:creationId xmlns:a16="http://schemas.microsoft.com/office/drawing/2014/main" id="{FBC73173-73A6-4CC7-9BAA-8CD01BF63A23}"/>
                </a:ext>
              </a:extLst>
            </p:cNvPr>
            <p:cNvPicPr>
              <a:picLocks noChangeAspect="1"/>
            </p:cNvPicPr>
            <p:nvPr/>
          </p:nvPicPr>
          <p:blipFill>
            <a:blip r:embed="rId2"/>
            <a:stretch>
              <a:fillRect/>
            </a:stretch>
          </p:blipFill>
          <p:spPr>
            <a:xfrm>
              <a:off x="4020248" y="1286817"/>
              <a:ext cx="2410632" cy="2886075"/>
            </a:xfrm>
            <a:prstGeom prst="rect">
              <a:avLst/>
            </a:prstGeom>
          </p:spPr>
        </p:pic>
        <p:pic>
          <p:nvPicPr>
            <p:cNvPr id="11" name="Picture 10">
              <a:extLst>
                <a:ext uri="{FF2B5EF4-FFF2-40B4-BE49-F238E27FC236}">
                  <a16:creationId xmlns:a16="http://schemas.microsoft.com/office/drawing/2014/main" id="{FC8FFBDF-EAE2-4808-BBB2-CFF2D89DE200}"/>
                </a:ext>
              </a:extLst>
            </p:cNvPr>
            <p:cNvPicPr>
              <a:picLocks noChangeAspect="1"/>
            </p:cNvPicPr>
            <p:nvPr/>
          </p:nvPicPr>
          <p:blipFill>
            <a:blip r:embed="rId3"/>
            <a:stretch>
              <a:fillRect/>
            </a:stretch>
          </p:blipFill>
          <p:spPr>
            <a:xfrm>
              <a:off x="459089" y="1286817"/>
              <a:ext cx="3612916" cy="2027477"/>
            </a:xfrm>
            <a:prstGeom prst="rect">
              <a:avLst/>
            </a:prstGeom>
          </p:spPr>
        </p:pic>
      </p:grpSp>
      <p:pic>
        <p:nvPicPr>
          <p:cNvPr id="23" name="Picture 22">
            <a:extLst>
              <a:ext uri="{FF2B5EF4-FFF2-40B4-BE49-F238E27FC236}">
                <a16:creationId xmlns:a16="http://schemas.microsoft.com/office/drawing/2014/main" id="{32B79F3A-8C7A-4C2C-A14B-39989DEEFC24}"/>
              </a:ext>
            </a:extLst>
          </p:cNvPr>
          <p:cNvPicPr>
            <a:picLocks noChangeAspect="1"/>
          </p:cNvPicPr>
          <p:nvPr/>
        </p:nvPicPr>
        <p:blipFill>
          <a:blip r:embed="rId4"/>
          <a:stretch>
            <a:fillRect/>
          </a:stretch>
        </p:blipFill>
        <p:spPr>
          <a:xfrm>
            <a:off x="5014823" y="1286817"/>
            <a:ext cx="6718088" cy="3486487"/>
          </a:xfrm>
          <a:prstGeom prst="rect">
            <a:avLst/>
          </a:prstGeom>
        </p:spPr>
      </p:pic>
      <p:sp>
        <p:nvSpPr>
          <p:cNvPr id="5" name="Title 4">
            <a:extLst>
              <a:ext uri="{FF2B5EF4-FFF2-40B4-BE49-F238E27FC236}">
                <a16:creationId xmlns:a16="http://schemas.microsoft.com/office/drawing/2014/main" id="{96694489-CDAC-43C8-A379-5AE364A2CB36}"/>
              </a:ext>
            </a:extLst>
          </p:cNvPr>
          <p:cNvSpPr>
            <a:spLocks noGrp="1"/>
          </p:cNvSpPr>
          <p:nvPr>
            <p:ph type="title"/>
          </p:nvPr>
        </p:nvSpPr>
        <p:spPr>
          <a:xfrm>
            <a:off x="459088" y="479506"/>
            <a:ext cx="10387191" cy="706964"/>
          </a:xfrm>
        </p:spPr>
        <p:txBody>
          <a:bodyPr/>
          <a:lstStyle/>
          <a:p>
            <a:r>
              <a:rPr lang="en-CA" dirty="0"/>
              <a:t>Model Preparation and Feature Importance</a:t>
            </a:r>
          </a:p>
        </p:txBody>
      </p:sp>
      <p:pic>
        <p:nvPicPr>
          <p:cNvPr id="12" name="Picture 11">
            <a:extLst>
              <a:ext uri="{FF2B5EF4-FFF2-40B4-BE49-F238E27FC236}">
                <a16:creationId xmlns:a16="http://schemas.microsoft.com/office/drawing/2014/main" id="{86EC9A4B-7EED-4AB8-806B-40E8975FC023}"/>
              </a:ext>
            </a:extLst>
          </p:cNvPr>
          <p:cNvPicPr>
            <a:picLocks noChangeAspect="1"/>
          </p:cNvPicPr>
          <p:nvPr/>
        </p:nvPicPr>
        <p:blipFill>
          <a:blip r:embed="rId5"/>
          <a:stretch>
            <a:fillRect/>
          </a:stretch>
        </p:blipFill>
        <p:spPr>
          <a:xfrm>
            <a:off x="459089" y="3338870"/>
            <a:ext cx="2854659" cy="1192738"/>
          </a:xfrm>
          <a:prstGeom prst="rect">
            <a:avLst/>
          </a:prstGeom>
        </p:spPr>
      </p:pic>
      <p:sp>
        <p:nvSpPr>
          <p:cNvPr id="15" name="TextBox 14">
            <a:extLst>
              <a:ext uri="{FF2B5EF4-FFF2-40B4-BE49-F238E27FC236}">
                <a16:creationId xmlns:a16="http://schemas.microsoft.com/office/drawing/2014/main" id="{275EB976-3A19-4034-978B-A0265BD8FB1B}"/>
              </a:ext>
            </a:extLst>
          </p:cNvPr>
          <p:cNvSpPr txBox="1"/>
          <p:nvPr/>
        </p:nvSpPr>
        <p:spPr>
          <a:xfrm>
            <a:off x="459089" y="4556185"/>
            <a:ext cx="4423462" cy="1754326"/>
          </a:xfrm>
          <a:prstGeom prst="rect">
            <a:avLst/>
          </a:prstGeom>
          <a:solidFill>
            <a:srgbClr val="246B92"/>
          </a:solidFill>
        </p:spPr>
        <p:txBody>
          <a:bodyPr wrap="square" rtlCol="0">
            <a:spAutoFit/>
          </a:bodyPr>
          <a:lstStyle/>
          <a:p>
            <a:r>
              <a:rPr lang="en-US" sz="1200" dirty="0">
                <a:solidFill>
                  <a:schemeClr val="bg1"/>
                </a:solidFill>
              </a:rPr>
              <a:t>The procedures of doing the model preparation are as follows:</a:t>
            </a:r>
          </a:p>
          <a:p>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Split the data into training data(70%) and test data(30%).</a:t>
            </a:r>
          </a:p>
          <a:p>
            <a:pPr marL="171450" indent="-171450">
              <a:buFont typeface="Arial" panose="020B0604020202020204" pitchFamily="34" charset="0"/>
              <a:buChar char="•"/>
            </a:pPr>
            <a:r>
              <a:rPr lang="en-US" sz="1200" dirty="0">
                <a:solidFill>
                  <a:schemeClr val="bg1"/>
                </a:solidFill>
              </a:rPr>
              <a:t>Define a function to iterate through different algorithms and there hyperparameters. This function will return the algorithm name and its accuracy score.</a:t>
            </a:r>
          </a:p>
          <a:p>
            <a:pPr marL="171450" indent="-171450">
              <a:buFont typeface="Arial" panose="020B0604020202020204" pitchFamily="34" charset="0"/>
              <a:buChar char="•"/>
            </a:pPr>
            <a:r>
              <a:rPr lang="en-US" sz="1200" dirty="0">
                <a:solidFill>
                  <a:schemeClr val="bg1"/>
                </a:solidFill>
              </a:rPr>
              <a:t>Prepare the vectorizer for WF and TF-IDF</a:t>
            </a:r>
            <a:endParaRPr lang="en-CA" sz="1200" dirty="0">
              <a:solidFill>
                <a:schemeClr val="bg1"/>
              </a:solidFill>
            </a:endParaRPr>
          </a:p>
        </p:txBody>
      </p:sp>
      <p:sp>
        <p:nvSpPr>
          <p:cNvPr id="16" name="TextBox 15">
            <a:extLst>
              <a:ext uri="{FF2B5EF4-FFF2-40B4-BE49-F238E27FC236}">
                <a16:creationId xmlns:a16="http://schemas.microsoft.com/office/drawing/2014/main" id="{5DC2E217-3273-403B-8809-429C12511E10}"/>
              </a:ext>
            </a:extLst>
          </p:cNvPr>
          <p:cNvSpPr txBox="1"/>
          <p:nvPr/>
        </p:nvSpPr>
        <p:spPr>
          <a:xfrm>
            <a:off x="5584166" y="4710023"/>
            <a:ext cx="6101751" cy="1815882"/>
          </a:xfrm>
          <a:prstGeom prst="rect">
            <a:avLst/>
          </a:prstGeom>
          <a:noFill/>
        </p:spPr>
        <p:txBody>
          <a:bodyPr wrap="square" rtlCol="0">
            <a:spAutoFit/>
          </a:bodyPr>
          <a:lstStyle/>
          <a:p>
            <a:r>
              <a:rPr lang="en-US" sz="1400" dirty="0"/>
              <a:t>From Fig 5. we can see that both feature types WF and TFIDF both performed better with logistic regression and SVM, while TFIDF has a higher accuracy at 74.1% than WF at 74.0%. Decision Trees and Random Forest has the lowest accuracy for both feature types. The WF performed better with KNN than TFIDF, and the accuracies are the same with </a:t>
            </a:r>
            <a:r>
              <a:rPr lang="en-US" sz="1400" dirty="0" err="1"/>
              <a:t>XGBoost</a:t>
            </a:r>
            <a:r>
              <a:rPr lang="en-US" sz="1400" dirty="0"/>
              <a:t> algorithm for WF and TFIDF.  From here, we conclude that Logistic regression performed the best with TFIDF, with an accuracy of 74.1%.</a:t>
            </a:r>
            <a:endParaRPr lang="en-CA" sz="1400" dirty="0"/>
          </a:p>
        </p:txBody>
      </p:sp>
      <p:sp>
        <p:nvSpPr>
          <p:cNvPr id="17" name="Oval 16">
            <a:extLst>
              <a:ext uri="{FF2B5EF4-FFF2-40B4-BE49-F238E27FC236}">
                <a16:creationId xmlns:a16="http://schemas.microsoft.com/office/drawing/2014/main" id="{7DDEC3E5-9DF4-4A4F-BB17-0DE3D6F3878C}"/>
              </a:ext>
            </a:extLst>
          </p:cNvPr>
          <p:cNvSpPr/>
          <p:nvPr/>
        </p:nvSpPr>
        <p:spPr>
          <a:xfrm>
            <a:off x="5649435" y="1530106"/>
            <a:ext cx="247290" cy="24154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EA4DCB4B-20F0-4CE0-A7A5-9C389DF1CE8D}"/>
              </a:ext>
            </a:extLst>
          </p:cNvPr>
          <p:cNvSpPr/>
          <p:nvPr/>
        </p:nvSpPr>
        <p:spPr>
          <a:xfrm>
            <a:off x="8453887" y="1530106"/>
            <a:ext cx="247290" cy="24154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C7370A2B-981B-445C-991B-A5285F5E5238}"/>
              </a:ext>
            </a:extLst>
          </p:cNvPr>
          <p:cNvSpPr/>
          <p:nvPr/>
        </p:nvSpPr>
        <p:spPr>
          <a:xfrm>
            <a:off x="7509519" y="2021130"/>
            <a:ext cx="247290" cy="24154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FAE0500A-85BE-4772-872E-10A50D979F2E}"/>
              </a:ext>
            </a:extLst>
          </p:cNvPr>
          <p:cNvSpPr/>
          <p:nvPr/>
        </p:nvSpPr>
        <p:spPr>
          <a:xfrm>
            <a:off x="5315217" y="4475954"/>
            <a:ext cx="915725" cy="18389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FE75C774-3C13-49A2-9B47-3F157D395F22}"/>
              </a:ext>
            </a:extLst>
          </p:cNvPr>
          <p:cNvSpPr/>
          <p:nvPr/>
        </p:nvSpPr>
        <p:spPr>
          <a:xfrm>
            <a:off x="7225518" y="4475954"/>
            <a:ext cx="823640" cy="18389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7BA0D827-FE05-4073-8245-87DBEF09231D}"/>
              </a:ext>
            </a:extLst>
          </p:cNvPr>
          <p:cNvSpPr/>
          <p:nvPr/>
        </p:nvSpPr>
        <p:spPr>
          <a:xfrm>
            <a:off x="8296448" y="4501041"/>
            <a:ext cx="571507" cy="24154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3248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B684-2FA3-4A1D-B193-00CB4326E482}"/>
              </a:ext>
            </a:extLst>
          </p:cNvPr>
          <p:cNvSpPr>
            <a:spLocks noGrp="1"/>
          </p:cNvSpPr>
          <p:nvPr>
            <p:ph type="title"/>
          </p:nvPr>
        </p:nvSpPr>
        <p:spPr>
          <a:xfrm>
            <a:off x="528955" y="1447800"/>
            <a:ext cx="4050551" cy="534838"/>
          </a:xfrm>
        </p:spPr>
        <p:txBody>
          <a:bodyPr/>
          <a:lstStyle/>
          <a:p>
            <a:r>
              <a:rPr lang="en-CA" sz="3200" dirty="0"/>
              <a:t>Model Implementation and Result </a:t>
            </a:r>
            <a:r>
              <a:rPr lang="en-CA" sz="1200" dirty="0"/>
              <a:t>(on CA Election data)</a:t>
            </a:r>
            <a:endParaRPr lang="en-CA" sz="3200" dirty="0"/>
          </a:p>
        </p:txBody>
      </p:sp>
      <p:sp>
        <p:nvSpPr>
          <p:cNvPr id="4" name="Text Placeholder 3">
            <a:extLst>
              <a:ext uri="{FF2B5EF4-FFF2-40B4-BE49-F238E27FC236}">
                <a16:creationId xmlns:a16="http://schemas.microsoft.com/office/drawing/2014/main" id="{A8F77B35-F30E-4EE1-9D97-A929240380F8}"/>
              </a:ext>
            </a:extLst>
          </p:cNvPr>
          <p:cNvSpPr>
            <a:spLocks noGrp="1"/>
          </p:cNvSpPr>
          <p:nvPr>
            <p:ph type="body" sz="half" idx="2"/>
          </p:nvPr>
        </p:nvSpPr>
        <p:spPr>
          <a:xfrm>
            <a:off x="584709" y="3840019"/>
            <a:ext cx="3994797" cy="2070687"/>
          </a:xfrm>
        </p:spPr>
        <p:txBody>
          <a:bodyPr/>
          <a:lstStyle/>
          <a:p>
            <a:r>
              <a:rPr lang="en-CA" dirty="0">
                <a:solidFill>
                  <a:schemeClr val="bg1"/>
                </a:solidFill>
              </a:rPr>
              <a:t>Next, the model with best performance and the corresponding feature type will be implemented on to CA Election Data.</a:t>
            </a:r>
          </a:p>
          <a:p>
            <a:r>
              <a:rPr lang="en-CA" dirty="0">
                <a:solidFill>
                  <a:schemeClr val="bg1"/>
                </a:solidFill>
              </a:rPr>
              <a:t>The code was shown in the above picture, and the accuracy is around 62.1%.</a:t>
            </a:r>
          </a:p>
          <a:p>
            <a:endParaRPr lang="en-CA" dirty="0">
              <a:solidFill>
                <a:schemeClr val="bg1"/>
              </a:solidFill>
            </a:endParaRPr>
          </a:p>
          <a:p>
            <a:endParaRPr lang="en-CA" dirty="0">
              <a:solidFill>
                <a:schemeClr val="bg1"/>
              </a:solidFill>
            </a:endParaRPr>
          </a:p>
        </p:txBody>
      </p:sp>
      <p:pic>
        <p:nvPicPr>
          <p:cNvPr id="5" name="Picture 4">
            <a:extLst>
              <a:ext uri="{FF2B5EF4-FFF2-40B4-BE49-F238E27FC236}">
                <a16:creationId xmlns:a16="http://schemas.microsoft.com/office/drawing/2014/main" id="{524FCF3E-102E-4B04-9DA2-CFD9D5608728}"/>
              </a:ext>
            </a:extLst>
          </p:cNvPr>
          <p:cNvPicPr>
            <a:picLocks noChangeAspect="1"/>
          </p:cNvPicPr>
          <p:nvPr/>
        </p:nvPicPr>
        <p:blipFill>
          <a:blip r:embed="rId2"/>
          <a:stretch>
            <a:fillRect/>
          </a:stretch>
        </p:blipFill>
        <p:spPr>
          <a:xfrm>
            <a:off x="584709" y="1982638"/>
            <a:ext cx="4050551" cy="1749253"/>
          </a:xfrm>
          <a:prstGeom prst="rect">
            <a:avLst/>
          </a:prstGeom>
        </p:spPr>
      </p:pic>
      <p:pic>
        <p:nvPicPr>
          <p:cNvPr id="8" name="Picture 7">
            <a:extLst>
              <a:ext uri="{FF2B5EF4-FFF2-40B4-BE49-F238E27FC236}">
                <a16:creationId xmlns:a16="http://schemas.microsoft.com/office/drawing/2014/main" id="{9668BD7D-D135-4B17-9A7B-F1D36AF3CA4A}"/>
              </a:ext>
            </a:extLst>
          </p:cNvPr>
          <p:cNvPicPr>
            <a:picLocks noChangeAspect="1"/>
          </p:cNvPicPr>
          <p:nvPr/>
        </p:nvPicPr>
        <p:blipFill>
          <a:blip r:embed="rId3"/>
          <a:stretch>
            <a:fillRect/>
          </a:stretch>
        </p:blipFill>
        <p:spPr>
          <a:xfrm>
            <a:off x="698470" y="5320970"/>
            <a:ext cx="1743075" cy="276225"/>
          </a:xfrm>
          <a:prstGeom prst="rect">
            <a:avLst/>
          </a:prstGeom>
        </p:spPr>
      </p:pic>
      <p:pic>
        <p:nvPicPr>
          <p:cNvPr id="9" name="Picture 8">
            <a:extLst>
              <a:ext uri="{FF2B5EF4-FFF2-40B4-BE49-F238E27FC236}">
                <a16:creationId xmlns:a16="http://schemas.microsoft.com/office/drawing/2014/main" id="{FC2906F2-4544-4609-BD93-AE1032233CF5}"/>
              </a:ext>
            </a:extLst>
          </p:cNvPr>
          <p:cNvPicPr>
            <a:picLocks noChangeAspect="1"/>
          </p:cNvPicPr>
          <p:nvPr/>
        </p:nvPicPr>
        <p:blipFill>
          <a:blip r:embed="rId4"/>
          <a:stretch>
            <a:fillRect/>
          </a:stretch>
        </p:blipFill>
        <p:spPr>
          <a:xfrm>
            <a:off x="4869072" y="637995"/>
            <a:ext cx="3568819" cy="2503636"/>
          </a:xfrm>
          <a:prstGeom prst="rect">
            <a:avLst/>
          </a:prstGeom>
        </p:spPr>
      </p:pic>
      <p:pic>
        <p:nvPicPr>
          <p:cNvPr id="10" name="Picture 9">
            <a:extLst>
              <a:ext uri="{FF2B5EF4-FFF2-40B4-BE49-F238E27FC236}">
                <a16:creationId xmlns:a16="http://schemas.microsoft.com/office/drawing/2014/main" id="{AE086D5E-F906-4DFE-AD68-333B4E696E42}"/>
              </a:ext>
            </a:extLst>
          </p:cNvPr>
          <p:cNvPicPr>
            <a:picLocks noChangeAspect="1"/>
          </p:cNvPicPr>
          <p:nvPr/>
        </p:nvPicPr>
        <p:blipFill>
          <a:blip r:embed="rId5"/>
          <a:stretch>
            <a:fillRect/>
          </a:stretch>
        </p:blipFill>
        <p:spPr>
          <a:xfrm>
            <a:off x="8437891" y="637995"/>
            <a:ext cx="3621331" cy="2503636"/>
          </a:xfrm>
          <a:prstGeom prst="rect">
            <a:avLst/>
          </a:prstGeom>
        </p:spPr>
      </p:pic>
      <p:sp>
        <p:nvSpPr>
          <p:cNvPr id="11" name="TextBox 10">
            <a:extLst>
              <a:ext uri="{FF2B5EF4-FFF2-40B4-BE49-F238E27FC236}">
                <a16:creationId xmlns:a16="http://schemas.microsoft.com/office/drawing/2014/main" id="{03AF2139-F183-409B-A491-0533328BC24C}"/>
              </a:ext>
            </a:extLst>
          </p:cNvPr>
          <p:cNvSpPr txBox="1"/>
          <p:nvPr/>
        </p:nvSpPr>
        <p:spPr>
          <a:xfrm>
            <a:off x="5256363" y="3296728"/>
            <a:ext cx="6688346" cy="3662541"/>
          </a:xfrm>
          <a:prstGeom prst="rect">
            <a:avLst/>
          </a:prstGeom>
          <a:noFill/>
        </p:spPr>
        <p:txBody>
          <a:bodyPr wrap="square" rtlCol="0">
            <a:spAutoFit/>
          </a:bodyPr>
          <a:lstStyle/>
          <a:p>
            <a:r>
              <a:rPr lang="en-CA" sz="1400" dirty="0"/>
              <a:t>Figure 6 shows the true sentiments distribution of each political party, while Figure 7 shows the model’s prediction sentiment distribution of each party. </a:t>
            </a:r>
          </a:p>
          <a:p>
            <a:endParaRPr lang="en-CA" sz="1400" dirty="0"/>
          </a:p>
          <a:p>
            <a:r>
              <a:rPr lang="en-US" sz="1400" dirty="0"/>
              <a:t>From Fig 6. above we can see that for liberal and conservative party, we predicted more negative sentiments than positive for the corresponding CA election tweets. The predictions have half positive and half negative sentiments for NDP.</a:t>
            </a:r>
          </a:p>
          <a:p>
            <a:endParaRPr lang="en-US" sz="1400" dirty="0"/>
          </a:p>
          <a:p>
            <a:r>
              <a:rPr lang="en-US" sz="1400" dirty="0"/>
              <a:t>By comparing the true and prediction sentiment, conservation party's prediction has higher accuracy as the counts of the neg and pos sentiments are similar. The model predict more negative sentiments for conservative and NDP, as well as tweets about None party. Those tweets has lower accuracy which influenced the overall performance.</a:t>
            </a:r>
          </a:p>
          <a:p>
            <a:endParaRPr lang="en-US" sz="1600" dirty="0"/>
          </a:p>
          <a:p>
            <a:endParaRPr lang="en-CA" sz="1600" dirty="0"/>
          </a:p>
          <a:p>
            <a:endParaRPr lang="en-CA" dirty="0"/>
          </a:p>
        </p:txBody>
      </p:sp>
    </p:spTree>
    <p:extLst>
      <p:ext uri="{BB962C8B-B14F-4D97-AF65-F5344CB8AC3E}">
        <p14:creationId xmlns:p14="http://schemas.microsoft.com/office/powerpoint/2010/main" val="216702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A371CE4-AA5B-4108-AA79-2A12F8220565}"/>
              </a:ext>
            </a:extLst>
          </p:cNvPr>
          <p:cNvSpPr txBox="1">
            <a:spLocks/>
          </p:cNvSpPr>
          <p:nvPr/>
        </p:nvSpPr>
        <p:spPr bwMode="gray">
          <a:xfrm>
            <a:off x="482946" y="442822"/>
            <a:ext cx="9437431" cy="57940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200" dirty="0"/>
              <a:t>Model Implementation and Result </a:t>
            </a:r>
            <a:r>
              <a:rPr lang="en-CA" sz="1200" dirty="0"/>
              <a:t>(on negative CA Election data)</a:t>
            </a:r>
            <a:endParaRPr lang="en-CA" sz="3200" dirty="0"/>
          </a:p>
        </p:txBody>
      </p:sp>
      <p:pic>
        <p:nvPicPr>
          <p:cNvPr id="13" name="Picture 12">
            <a:extLst>
              <a:ext uri="{FF2B5EF4-FFF2-40B4-BE49-F238E27FC236}">
                <a16:creationId xmlns:a16="http://schemas.microsoft.com/office/drawing/2014/main" id="{A4E1C243-C0D1-41ED-98C4-E92A217C2B00}"/>
              </a:ext>
            </a:extLst>
          </p:cNvPr>
          <p:cNvPicPr>
            <a:picLocks noChangeAspect="1"/>
          </p:cNvPicPr>
          <p:nvPr/>
        </p:nvPicPr>
        <p:blipFill>
          <a:blip r:embed="rId2"/>
          <a:stretch>
            <a:fillRect/>
          </a:stretch>
        </p:blipFill>
        <p:spPr>
          <a:xfrm>
            <a:off x="6495101" y="1090390"/>
            <a:ext cx="2848262" cy="1327345"/>
          </a:xfrm>
          <a:prstGeom prst="rect">
            <a:avLst/>
          </a:prstGeom>
        </p:spPr>
      </p:pic>
      <p:pic>
        <p:nvPicPr>
          <p:cNvPr id="14" name="Picture 13">
            <a:extLst>
              <a:ext uri="{FF2B5EF4-FFF2-40B4-BE49-F238E27FC236}">
                <a16:creationId xmlns:a16="http://schemas.microsoft.com/office/drawing/2014/main" id="{EFB514AF-68D8-41CD-9F8F-013D2522968B}"/>
              </a:ext>
            </a:extLst>
          </p:cNvPr>
          <p:cNvPicPr>
            <a:picLocks noChangeAspect="1"/>
          </p:cNvPicPr>
          <p:nvPr/>
        </p:nvPicPr>
        <p:blipFill>
          <a:blip r:embed="rId3"/>
          <a:stretch>
            <a:fillRect/>
          </a:stretch>
        </p:blipFill>
        <p:spPr>
          <a:xfrm>
            <a:off x="6495101" y="2532145"/>
            <a:ext cx="3924300" cy="1019175"/>
          </a:xfrm>
          <a:prstGeom prst="rect">
            <a:avLst/>
          </a:prstGeom>
        </p:spPr>
      </p:pic>
      <p:sp>
        <p:nvSpPr>
          <p:cNvPr id="16" name="TextBox 15">
            <a:extLst>
              <a:ext uri="{FF2B5EF4-FFF2-40B4-BE49-F238E27FC236}">
                <a16:creationId xmlns:a16="http://schemas.microsoft.com/office/drawing/2014/main" id="{09F08A96-9567-49C7-AA0E-B31FBD06D212}"/>
              </a:ext>
            </a:extLst>
          </p:cNvPr>
          <p:cNvSpPr txBox="1"/>
          <p:nvPr/>
        </p:nvSpPr>
        <p:spPr>
          <a:xfrm>
            <a:off x="701616" y="4936333"/>
            <a:ext cx="5480285" cy="116955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CA" sz="1400" dirty="0"/>
              <a:t>From Figure 8, we can notice that we have an imbalanced dataset. We only have a few numbers of counts for negative reasons such as “Separation”, “Healthcare”, and “Privilege”. This could have negative impact on our model’s performance. </a:t>
            </a:r>
          </a:p>
        </p:txBody>
      </p:sp>
      <p:pic>
        <p:nvPicPr>
          <p:cNvPr id="17" name="Picture 16">
            <a:extLst>
              <a:ext uri="{FF2B5EF4-FFF2-40B4-BE49-F238E27FC236}">
                <a16:creationId xmlns:a16="http://schemas.microsoft.com/office/drawing/2014/main" id="{3E3489C3-D642-4DE6-A9CA-35A1A1BDD57B}"/>
              </a:ext>
            </a:extLst>
          </p:cNvPr>
          <p:cNvPicPr>
            <a:picLocks noChangeAspect="1"/>
          </p:cNvPicPr>
          <p:nvPr/>
        </p:nvPicPr>
        <p:blipFill>
          <a:blip r:embed="rId4"/>
          <a:stretch>
            <a:fillRect/>
          </a:stretch>
        </p:blipFill>
        <p:spPr>
          <a:xfrm>
            <a:off x="757147" y="1080874"/>
            <a:ext cx="5424754" cy="2882661"/>
          </a:xfrm>
          <a:prstGeom prst="rect">
            <a:avLst/>
          </a:prstGeom>
        </p:spPr>
      </p:pic>
      <p:sp>
        <p:nvSpPr>
          <p:cNvPr id="18" name="TextBox 17">
            <a:extLst>
              <a:ext uri="{FF2B5EF4-FFF2-40B4-BE49-F238E27FC236}">
                <a16:creationId xmlns:a16="http://schemas.microsoft.com/office/drawing/2014/main" id="{279FD57C-BEA0-44D4-97E5-BD2C85F74D52}"/>
              </a:ext>
            </a:extLst>
          </p:cNvPr>
          <p:cNvSpPr txBox="1"/>
          <p:nvPr/>
        </p:nvSpPr>
        <p:spPr>
          <a:xfrm>
            <a:off x="6495101" y="4936333"/>
            <a:ext cx="5305835" cy="738664"/>
          </a:xfrm>
          <a:prstGeom prst="rect">
            <a:avLst/>
          </a:prstGeom>
          <a:noFill/>
        </p:spPr>
        <p:txBody>
          <a:bodyPr wrap="square" rtlCol="0">
            <a:spAutoFit/>
          </a:bodyPr>
          <a:lstStyle/>
          <a:p>
            <a:r>
              <a:rPr lang="en-CA" sz="1400" dirty="0"/>
              <a:t>The result accuracy for Logistic Regression, Naive Bayes, and SVM are 57.9%, 54.6%, and 56.3% respectively. The highest accuracy belongs to logistic regression. </a:t>
            </a:r>
          </a:p>
        </p:txBody>
      </p:sp>
      <p:sp>
        <p:nvSpPr>
          <p:cNvPr id="20" name="Rectangle 19">
            <a:extLst>
              <a:ext uri="{FF2B5EF4-FFF2-40B4-BE49-F238E27FC236}">
                <a16:creationId xmlns:a16="http://schemas.microsoft.com/office/drawing/2014/main" id="{F0DB2338-3DC5-41F8-A68A-AEB8F9F8BEE7}"/>
              </a:ext>
            </a:extLst>
          </p:cNvPr>
          <p:cNvSpPr/>
          <p:nvPr/>
        </p:nvSpPr>
        <p:spPr>
          <a:xfrm>
            <a:off x="6906883" y="2921480"/>
            <a:ext cx="3381555" cy="21276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63795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752</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Exploratory Analysis </vt:lpstr>
      <vt:lpstr>Exploratory Analysis cont.</vt:lpstr>
      <vt:lpstr>Model Preparation and Feature Importance</vt:lpstr>
      <vt:lpstr>Model Implementation and Result (on CA Election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 Yufen</dc:creator>
  <cp:lastModifiedBy>Hou Yufen</cp:lastModifiedBy>
  <cp:revision>14</cp:revision>
  <dcterms:created xsi:type="dcterms:W3CDTF">2020-03-26T16:32:19Z</dcterms:created>
  <dcterms:modified xsi:type="dcterms:W3CDTF">2020-07-04T20:09:04Z</dcterms:modified>
</cp:coreProperties>
</file>