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735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embeddedFontLst>
    <p:embeddedFont>
      <p:font typeface="Roboto Medium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Impact" panose="020B0806030902050204" pitchFamily="3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0" clrIdx="0">
    <p:extLst>
      <p:ext uri="{19B8F6BF-5375-455C-9EA6-DF929625EA0E}">
        <p15:presenceInfo xmlns:p15="http://schemas.microsoft.com/office/powerpoint/2012/main" userId="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F522E8-83DA-4EEC-8C37-684118EED396}">
  <a:tblStyle styleId="{12F522E8-83DA-4EEC-8C37-684118EED3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774E3-3239-4498-A7DE-C2C17663006E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C488C-5651-4731-BD3E-DE2D72720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68295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06873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399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247e654b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5f247e654b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804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f247e654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5f247e654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9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f247e654b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5f247e654b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576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f247e654b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5f247e654b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349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247e654b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5f247e654b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5253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247e654b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5f247e654b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1405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247e654b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5f247e654b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185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f247e654b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5f247e654b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13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f247e654b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5f247e654b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945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f247e654b_1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5f247e654b_1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32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4f6fc44a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4f6fc44a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720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f247e654b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5f247e654b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79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f36d529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5f36d529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006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19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88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5aab8e9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605aab8e9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80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247e654b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5f247e654b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017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247e654b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f247e654b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89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247e654b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5f247e654b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914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412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f247e654b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f247e654b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43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sz="7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99962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43185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9807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48678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39161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04238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8728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3996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8239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892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bg>
      <p:bgPr>
        <a:solidFill>
          <a:srgbClr val="6E32E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7348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одержание: заголовок + список">
  <p:cSld name="3_Содержание: заголовок + список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917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Заголовок и текст">
  <p:cSld name="13_Заголовок и текс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2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633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64470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екст + Схема">
  <p:cSld name="11_Текст + Схема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86154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526E55-567A-4980-B88F-1A11960E36C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39235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25578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12458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9833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9644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5361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6E55-567A-4980-B88F-1A11960E36C1}" type="datetimeFigureOut">
              <a:rPr lang="ru-RU" smtClean="0"/>
              <a:t>01.11.2022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BF84-CD47-491A-B7D7-A247BEFBE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48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image" Target="../media/image3.jpg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2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Python</a:t>
            </a:r>
            <a:r>
              <a:rPr lang="ru-RU" dirty="0" smtClean="0"/>
              <a:t> </a:t>
            </a:r>
            <a:r>
              <a:rPr lang="ru-RU" dirty="0" smtClean="0"/>
              <a:t>от А до 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2759425" y="392650"/>
            <a:ext cx="72774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Динамическая типизация</a:t>
            </a:r>
            <a:endParaRPr/>
          </a:p>
        </p:txBody>
      </p:sp>
      <p:sp>
        <p:nvSpPr>
          <p:cNvPr id="248" name="Google Shape;248;p40"/>
          <p:cNvSpPr/>
          <p:nvPr/>
        </p:nvSpPr>
        <p:spPr>
          <a:xfrm>
            <a:off x="3029975" y="1912506"/>
            <a:ext cx="6749700" cy="165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String price; 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/>
              <a:t> </a:t>
            </a:r>
            <a:r>
              <a:rPr lang="ru-RU" sz="1800">
                <a:solidFill>
                  <a:srgbClr val="FF9900"/>
                </a:solidFill>
              </a:rPr>
              <a:t>У переменной есть тип</a:t>
            </a: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price = “thousand”;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lang="ru-RU" sz="1800">
                <a:solidFill>
                  <a:srgbClr val="FF9900"/>
                </a:solidFill>
              </a:rPr>
              <a:t>У переменной есть тип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strike="sngStrike"/>
              <a:t>price = 1000; </a:t>
            </a:r>
            <a:r>
              <a:rPr lang="ru-RU" sz="1800">
                <a:solidFill>
                  <a:schemeClr val="dk1"/>
                </a:solidFill>
              </a:rPr>
              <a:t>- </a:t>
            </a:r>
            <a:r>
              <a:rPr lang="ru-RU" sz="1800">
                <a:solidFill>
                  <a:srgbClr val="FF0000"/>
                </a:solidFill>
              </a:rPr>
              <a:t>Изменить тип переменной невозможно</a:t>
            </a:r>
            <a:endParaRPr sz="1800" strike="sngStrike">
              <a:solidFill>
                <a:srgbClr val="FF0000"/>
              </a:solidFill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3029975" y="4424578"/>
            <a:ext cx="6749700" cy="165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price = “thousand”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lang="ru-RU" sz="1800">
                <a:solidFill>
                  <a:srgbClr val="FF9900"/>
                </a:solidFill>
              </a:rPr>
              <a:t>У переменной есть тип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price = 1000 </a:t>
            </a:r>
            <a:r>
              <a:rPr lang="ru-RU" sz="1800">
                <a:solidFill>
                  <a:srgbClr val="2C2D30"/>
                </a:solidFill>
              </a:rPr>
              <a:t>—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lang="ru-RU" sz="1800">
                <a:solidFill>
                  <a:schemeClr val="accent6"/>
                </a:solidFill>
              </a:rPr>
              <a:t>Тип переменной динамически изменился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3029975" y="1261450"/>
            <a:ext cx="39696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Java </a:t>
            </a:r>
            <a:r>
              <a:rPr lang="ru-RU" sz="1800">
                <a:solidFill>
                  <a:srgbClr val="6E32E0"/>
                </a:solidFill>
              </a:rPr>
              <a:t>—</a:t>
            </a:r>
            <a:r>
              <a:rPr lang="ru-RU" sz="1800">
                <a:solidFill>
                  <a:srgbClr val="0000FF"/>
                </a:solidFill>
              </a:rPr>
              <a:t> </a:t>
            </a:r>
            <a:r>
              <a:rPr lang="ru-RU" sz="1800">
                <a:solidFill>
                  <a:schemeClr val="accent6"/>
                </a:solidFill>
              </a:rPr>
              <a:t>статическая типизация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3029975" y="3798301"/>
            <a:ext cx="44328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FF"/>
                </a:solidFill>
              </a:rPr>
              <a:t>Python </a:t>
            </a:r>
            <a:r>
              <a:rPr lang="ru-RU" sz="1800" dirty="0">
                <a:solidFill>
                  <a:srgbClr val="6E32E0"/>
                </a:solidFill>
              </a:rPr>
              <a:t>—</a:t>
            </a:r>
            <a:r>
              <a:rPr lang="ru-RU" sz="1800" dirty="0">
                <a:solidFill>
                  <a:srgbClr val="0000FF"/>
                </a:solidFill>
              </a:rPr>
              <a:t> </a:t>
            </a:r>
            <a:r>
              <a:rPr lang="ru-RU" sz="1800" dirty="0">
                <a:solidFill>
                  <a:schemeClr val="accent6"/>
                </a:solidFill>
              </a:rPr>
              <a:t>динамическая типизация</a:t>
            </a:r>
            <a:endParaRPr sz="1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2540400" y="433075"/>
            <a:ext cx="73281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Базовые встроенные типы</a:t>
            </a:r>
            <a:endParaRPr/>
          </a:p>
        </p:txBody>
      </p:sp>
      <p:graphicFrame>
        <p:nvGraphicFramePr>
          <p:cNvPr id="257" name="Google Shape;257;p41"/>
          <p:cNvGraphicFramePr/>
          <p:nvPr/>
        </p:nvGraphicFramePr>
        <p:xfrm>
          <a:off x="3079200" y="127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{12F522E8-83DA-4EEC-8C37-684118EED396}</a:tableStyleId>
              </a:tblPr>
              <a:tblGrid>
                <a:gridCol w="1404000"/>
                <a:gridCol w="4846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Тип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chemeClr val="accent6"/>
                          </a:solidFill>
                        </a:rPr>
                        <a:t>int</a:t>
                      </a:r>
                      <a:endParaRPr sz="19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2, 4, 8, -10, -2</a:t>
                      </a:r>
                      <a:endParaRPr sz="19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chemeClr val="accent6"/>
                          </a:solidFill>
                        </a:rPr>
                        <a:t>float</a:t>
                      </a:r>
                      <a:endParaRPr sz="19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2.6, -5.2</a:t>
                      </a:r>
                      <a:endParaRPr sz="19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chemeClr val="accent6"/>
                          </a:solidFill>
                        </a:rPr>
                        <a:t>str</a:t>
                      </a:r>
                      <a:endParaRPr sz="19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“my_text”</a:t>
                      </a:r>
                      <a:endParaRPr sz="19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chemeClr val="accent6"/>
                          </a:solidFill>
                        </a:rPr>
                        <a:t>bool</a:t>
                      </a:r>
                      <a:endParaRPr sz="19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/>
                        <a:t>True, False</a:t>
                      </a:r>
                      <a:endParaRPr sz="19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chemeClr val="accent6"/>
                          </a:solidFill>
                        </a:rPr>
                        <a:t>list</a:t>
                      </a:r>
                      <a:endParaRPr sz="19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[2, 2.4, “Hello”]</a:t>
                      </a:r>
                      <a:endParaRPr sz="19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chemeClr val="accent6"/>
                          </a:solidFill>
                        </a:rPr>
                        <a:t>tuple</a:t>
                      </a:r>
                      <a:endParaRPr sz="19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(2, 2.4, “Hello”)</a:t>
                      </a:r>
                      <a:endParaRPr sz="19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chemeClr val="accent6"/>
                          </a:solidFill>
                        </a:rPr>
                        <a:t>dict</a:t>
                      </a:r>
                      <a:endParaRPr sz="19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2C2D30"/>
                          </a:solidFill>
                        </a:rPr>
                        <a:t> {“name”: “Вася”, “age”: 10}</a:t>
                      </a:r>
                      <a:endParaRPr sz="19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2553900" y="490500"/>
            <a:ext cx="7584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Арифметические операции</a:t>
            </a:r>
            <a:endParaRPr/>
          </a:p>
        </p:txBody>
      </p:sp>
      <p:graphicFrame>
        <p:nvGraphicFramePr>
          <p:cNvPr id="263" name="Google Shape;263;p42"/>
          <p:cNvGraphicFramePr/>
          <p:nvPr/>
        </p:nvGraphicFramePr>
        <p:xfrm>
          <a:off x="3065700" y="158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{12F522E8-83DA-4EEC-8C37-684118EED396}</a:tableStyleId>
              </a:tblPr>
              <a:tblGrid>
                <a:gridCol w="1404000"/>
                <a:gridCol w="4846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Тип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+</a:t>
                      </a:r>
                      <a:endParaRPr sz="18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398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+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418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-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200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50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150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*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34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*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7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238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/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36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/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6.0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//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36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//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%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36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%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0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**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**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16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65536</a:t>
                      </a:r>
                      <a:endParaRPr sz="1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1918200" y="352075"/>
            <a:ext cx="8761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Базовые логические операции</a:t>
            </a:r>
            <a:endParaRPr/>
          </a:p>
        </p:txBody>
      </p:sp>
      <p:graphicFrame>
        <p:nvGraphicFramePr>
          <p:cNvPr id="269" name="Google Shape;269;p43"/>
          <p:cNvGraphicFramePr/>
          <p:nvPr/>
        </p:nvGraphicFramePr>
        <p:xfrm>
          <a:off x="3079200" y="1358400"/>
          <a:ext cx="6250500" cy="4129770"/>
        </p:xfrm>
        <a:graphic>
          <a:graphicData uri="http://schemas.openxmlformats.org/drawingml/2006/table">
            <a:tbl>
              <a:tblPr>
                <a:noFill/>
                <a:tableStyleId>{12F522E8-83DA-4EEC-8C37-684118EED396}</a:tableStyleId>
              </a:tblPr>
              <a:tblGrid>
                <a:gridCol w="1404000"/>
                <a:gridCol w="4846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Тип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>
                          <a:solidFill>
                            <a:srgbClr val="0000FF"/>
                          </a:solidFill>
                        </a:rPr>
                        <a:t>Пример</a:t>
                      </a:r>
                      <a:endParaRPr sz="19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&gt;</a:t>
                      </a:r>
                      <a:endParaRPr sz="18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&gt;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False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&lt;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&lt;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True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==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==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True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!=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!=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False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&gt;=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40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&gt;=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True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&lt;=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3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&lt;= 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) -&gt; False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and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True and False</a:t>
                      </a: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-&gt; False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>
                          <a:solidFill>
                            <a:schemeClr val="accent6"/>
                          </a:solidFill>
                        </a:rPr>
                        <a:t>or</a:t>
                      </a:r>
                      <a:endParaRPr sz="1800" b="1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print(</a:t>
                      </a:r>
                      <a:r>
                        <a:rPr lang="ru-RU" sz="1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True or False</a:t>
                      </a:r>
                      <a:r>
                        <a:rPr lang="ru-RU" sz="180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</a:rPr>
                        <a:t>) 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highlight>
                            <a:srgbClr val="FFFFFF"/>
                          </a:highlight>
                        </a:rPr>
                        <a:t>-&gt; True</a:t>
                      </a:r>
                      <a:endParaRPr sz="180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>
            <a:spLocks noGrp="1"/>
          </p:cNvSpPr>
          <p:nvPr>
            <p:ph type="title"/>
          </p:nvPr>
        </p:nvSpPr>
        <p:spPr>
          <a:xfrm>
            <a:off x="4496700" y="352075"/>
            <a:ext cx="34683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Ветвления</a:t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425" y="875275"/>
            <a:ext cx="2259575" cy="2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23" y="3429000"/>
            <a:ext cx="2990750" cy="22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4"/>
          <p:cNvPicPr preferRelativeResize="0"/>
          <p:nvPr/>
        </p:nvPicPr>
        <p:blipFill rotWithShape="1">
          <a:blip r:embed="rId5">
            <a:alphaModFix/>
          </a:blip>
          <a:srcRect l="6150" r="-6150"/>
          <a:stretch/>
        </p:blipFill>
        <p:spPr>
          <a:xfrm>
            <a:off x="3999238" y="2092750"/>
            <a:ext cx="2765172" cy="2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2083" y="1288975"/>
            <a:ext cx="4647482" cy="47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834200" y="352075"/>
            <a:ext cx="20778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Циклы</a:t>
            </a:r>
            <a:endParaRPr/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400" y="1559600"/>
            <a:ext cx="5984575" cy="41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>
            <a:spLocks noGrp="1"/>
          </p:cNvSpPr>
          <p:nvPr>
            <p:ph type="title"/>
          </p:nvPr>
        </p:nvSpPr>
        <p:spPr>
          <a:xfrm>
            <a:off x="1552500" y="352075"/>
            <a:ext cx="8950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Способы форматирования строк </a:t>
            </a:r>
            <a:endParaRPr/>
          </a:p>
        </p:txBody>
      </p:sp>
      <p:sp>
        <p:nvSpPr>
          <p:cNvPr id="290" name="Google Shape;290;p46"/>
          <p:cNvSpPr txBox="1"/>
          <p:nvPr/>
        </p:nvSpPr>
        <p:spPr>
          <a:xfrm>
            <a:off x="3675738" y="4241675"/>
            <a:ext cx="4077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Форматирование через оператор % 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3675738" y="3095625"/>
            <a:ext cx="4077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Форматирование через метод format 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3895500" y="1247638"/>
            <a:ext cx="3637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Форматирование через f-строки 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409" y="1790725"/>
            <a:ext cx="2033675" cy="11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138" y="3638700"/>
            <a:ext cx="4354200" cy="491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337" y="4880075"/>
            <a:ext cx="2379825" cy="7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Зарезервированные слова в Python. Часть 1 </a:t>
            </a:r>
            <a:endParaRPr dirty="0"/>
          </a:p>
        </p:txBody>
      </p:sp>
      <p:graphicFrame>
        <p:nvGraphicFramePr>
          <p:cNvPr id="301" name="Google Shape;301;p47"/>
          <p:cNvGraphicFramePr/>
          <p:nvPr/>
        </p:nvGraphicFramePr>
        <p:xfrm>
          <a:off x="952500" y="17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{12F522E8-83DA-4EEC-8C37-684118EED396}</a:tableStyleId>
              </a:tblPr>
              <a:tblGrid>
                <a:gridCol w="2686500"/>
                <a:gridCol w="7600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Ложь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Не определено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, пустой объект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Истина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Логическое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псевдонима для объекта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assert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Генерация исключения, если условие ложно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async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Обозначение функций как сопрограмм для использования циклом событий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await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Выход из цикла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>
            <a:spLocks noGrp="1"/>
          </p:cNvSpPr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Зарезервированные слова в Python. Часть 2</a:t>
            </a:r>
            <a:endParaRPr dirty="0"/>
          </a:p>
        </p:txBody>
      </p:sp>
      <p:graphicFrame>
        <p:nvGraphicFramePr>
          <p:cNvPr id="307" name="Google Shape;307;p48"/>
          <p:cNvGraphicFramePr/>
          <p:nvPr/>
        </p:nvGraphicFramePr>
        <p:xfrm>
          <a:off x="952500" y="1704000"/>
          <a:ext cx="10287000" cy="4058158"/>
        </p:xfrm>
        <a:graphic>
          <a:graphicData uri="http://schemas.openxmlformats.org/drawingml/2006/table">
            <a:tbl>
              <a:tblPr>
                <a:noFill/>
                <a:tableStyleId>{12F522E8-83DA-4EEC-8C37-684118EED396}</a:tableStyleId>
              </a:tblPr>
              <a:tblGrid>
                <a:gridCol w="2686500"/>
                <a:gridCol w="7600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Пользовательский тип (класс), содержащий атрибуты и методы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continue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Переход на очередную итерацию цикла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Удаление объекта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elif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Еще иначе, если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Иначе, если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6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Перехват исключения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finally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Выполнение инструкций, независимо были ли исключение или нет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Начало цикла перебора элементов набора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>
            <a:spLocks noGrp="1"/>
          </p:cNvSpPr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Зарезервированные слова в Python. Часть 3</a:t>
            </a:r>
            <a:endParaRPr dirty="0"/>
          </a:p>
        </p:txBody>
      </p:sp>
      <p:graphicFrame>
        <p:nvGraphicFramePr>
          <p:cNvPr id="313" name="Google Shape;313;p49"/>
          <p:cNvGraphicFramePr/>
          <p:nvPr/>
        </p:nvGraphicFramePr>
        <p:xfrm>
          <a:off x="952500" y="144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{12F522E8-83DA-4EEC-8C37-684118EED396}</a:tableStyleId>
              </a:tblPr>
              <a:tblGrid>
                <a:gridCol w="2686500"/>
                <a:gridCol w="7600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Указание пакета или модуля, из которого выполняется импорт 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global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переменной, присвоенное ей внутри функции становится доступным вне этой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Если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Импорт модуля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Проверка на вхождение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Проверка, ссылаются ли два объекта на одно и то же место в памяти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6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lambda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анонимной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nonlocal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Значение переменной, присвоенное ей внутри функции становится доступным в объемлющей функции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Логическое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НЕ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 amt="20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Знакомство с Python</a:t>
            </a:r>
            <a:endParaRPr dirty="0"/>
          </a:p>
        </p:txBody>
      </p:sp>
      <p:sp>
        <p:nvSpPr>
          <p:cNvPr id="156" name="Google Shape;156;p32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378000" y="662575"/>
            <a:ext cx="11299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Зарезервированные слова в Python. Часть 4</a:t>
            </a:r>
            <a:endParaRPr dirty="0"/>
          </a:p>
        </p:txBody>
      </p:sp>
      <p:graphicFrame>
        <p:nvGraphicFramePr>
          <p:cNvPr id="319" name="Google Shape;319;p50"/>
          <p:cNvGraphicFramePr/>
          <p:nvPr/>
        </p:nvGraphicFramePr>
        <p:xfrm>
          <a:off x="884250" y="164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{12F522E8-83DA-4EEC-8C37-684118EED396}</a:tableStyleId>
              </a:tblPr>
              <a:tblGrid>
                <a:gridCol w="2686500"/>
                <a:gridCol w="7600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Название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="1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Описание</a:t>
                      </a:r>
                      <a:endParaRPr sz="1700" b="1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pass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Заглушка для функции или класса. Используется когда код класса и функции еще не определен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raise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Генерация исключения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Вернуть результат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try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Выполнить инструкции с перехватом исключения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Начало цикла 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«</a:t>
                      </a: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ПОКА</a:t>
                      </a:r>
                      <a:r>
                        <a:rPr lang="ru-RU" sz="1700">
                          <a:solidFill>
                            <a:srgbClr val="2C2D30"/>
                          </a:solidFill>
                        </a:rPr>
                        <a:t>»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with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Использование менеджера контекста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6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yield</a:t>
                      </a:r>
                      <a:endParaRPr sz="1700">
                        <a:solidFill>
                          <a:srgbClr val="50A14F"/>
                        </a:solidFill>
                        <a:highlight>
                          <a:srgbClr val="FAFAFA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>
                          <a:solidFill>
                            <a:srgbClr val="494E52"/>
                          </a:solidFill>
                          <a:highlight>
                            <a:srgbClr val="FFFFFF"/>
                          </a:highlight>
                        </a:rPr>
                        <a:t>Определение функции-генератора</a:t>
                      </a:r>
                      <a:endParaRPr sz="1700">
                        <a:solidFill>
                          <a:srgbClr val="494E5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>
            <a:spLocks noGrp="1"/>
          </p:cNvSpPr>
          <p:nvPr>
            <p:ph type="title"/>
          </p:nvPr>
        </p:nvSpPr>
        <p:spPr>
          <a:xfrm>
            <a:off x="1147500" y="460075"/>
            <a:ext cx="10030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Лучшие онлайн-компиляторы Python</a:t>
            </a:r>
            <a:endParaRPr dirty="0"/>
          </a:p>
        </p:txBody>
      </p:sp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900" y="2004475"/>
            <a:ext cx="3205243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900" y="2283325"/>
            <a:ext cx="2102100" cy="8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4975" y="3955500"/>
            <a:ext cx="3851100" cy="57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3513" y="4382038"/>
            <a:ext cx="16668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334" name="Google Shape;334;p52"/>
          <p:cNvSpPr txBox="1">
            <a:spLocks noGrp="1"/>
          </p:cNvSpPr>
          <p:nvPr>
            <p:ph type="body" idx="1"/>
          </p:nvPr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/>
              <a:t>На этом уроке вы познакомились с языком Python, особенностями программирования на этом языке. Теперь вы знаете, как установить интерпретатор и среду разработки. Вы познакомились с конструкциями ветвления и циклами. Также теперь вы знаете, как запросить данные у пользователя и выполнить форматирование строк. На втором уроке мы серьезно остановимся на встроенных типах и операциях с ними.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body" idx="1"/>
          </p:nvPr>
        </p:nvSpPr>
        <p:spPr>
          <a:xfrm>
            <a:off x="6615000" y="692150"/>
            <a:ext cx="5103000" cy="5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ru-RU" sz="1600" dirty="0"/>
              <a:t>Что такое язык программирования Python, его преимущества.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Области применения.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Установка интерпретатора.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Что такое IDE.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Особенности программирования на Python.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Из чего состоит программа.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Динамическая типизация.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Реализация ввода/вывода.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Арифметические и логические операции.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Следования, ветвления, циклы.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Способы форматирования строк.</a:t>
            </a:r>
            <a:endParaRPr sz="1600" dirty="0"/>
          </a:p>
          <a:p>
            <a:pPr marL="457200" lvl="0" indent="-4191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-RU" sz="1600" dirty="0"/>
              <a:t>Частые ошибки начинающих разработчиков.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body" idx="1"/>
          </p:nvPr>
        </p:nvSpPr>
        <p:spPr>
          <a:xfrm>
            <a:off x="5863325" y="1447325"/>
            <a:ext cx="5463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rgbClr val="0000FF"/>
                </a:solidFill>
              </a:rPr>
              <a:t>Интерпретируемый, высокоуровневый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2"/>
          </p:nvPr>
        </p:nvSpPr>
        <p:spPr>
          <a:xfrm>
            <a:off x="845225" y="3507650"/>
            <a:ext cx="10314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Доступный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2330700" y="446575"/>
            <a:ext cx="7530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Python и его преимущества</a:t>
            </a:r>
            <a:endParaRPr dirty="0"/>
          </a:p>
        </p:txBody>
      </p:sp>
      <p:sp>
        <p:nvSpPr>
          <p:cNvPr id="172" name="Google Shape;172;p34"/>
          <p:cNvSpPr txBox="1">
            <a:spLocks noGrp="1"/>
          </p:cNvSpPr>
          <p:nvPr>
            <p:ph type="body" idx="4294967295"/>
          </p:nvPr>
        </p:nvSpPr>
        <p:spPr>
          <a:xfrm>
            <a:off x="0" y="2498725"/>
            <a:ext cx="13430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Дружелюбный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3" name="Google Shape;173;p34"/>
          <p:cNvSpPr txBox="1">
            <a:spLocks noGrp="1"/>
          </p:cNvSpPr>
          <p:nvPr>
            <p:ph type="body" idx="4294967295"/>
          </p:nvPr>
        </p:nvSpPr>
        <p:spPr>
          <a:xfrm>
            <a:off x="0" y="2354263"/>
            <a:ext cx="1030288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0000FF"/>
                </a:solidFill>
              </a:rPr>
              <a:t>Мощный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4294967295"/>
          </p:nvPr>
        </p:nvSpPr>
        <p:spPr>
          <a:xfrm>
            <a:off x="0" y="2422525"/>
            <a:ext cx="1836738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Кроссплатформенный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5" name="Google Shape;175;p34"/>
          <p:cNvSpPr txBox="1">
            <a:spLocks noGrp="1"/>
          </p:cNvSpPr>
          <p:nvPr>
            <p:ph type="body" idx="4294967295"/>
          </p:nvPr>
        </p:nvSpPr>
        <p:spPr>
          <a:xfrm>
            <a:off x="0" y="2422525"/>
            <a:ext cx="1163638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0000FF"/>
                </a:solidFill>
              </a:rPr>
              <a:t>Применимый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4294967295"/>
          </p:nvPr>
        </p:nvSpPr>
        <p:spPr>
          <a:xfrm>
            <a:off x="0" y="3419475"/>
            <a:ext cx="1411288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 sz="1200">
                <a:solidFill>
                  <a:srgbClr val="FF0000"/>
                </a:solidFill>
              </a:rPr>
              <a:t>Востребованный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412" y="2187374"/>
            <a:ext cx="4847126" cy="31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98" y="1907525"/>
            <a:ext cx="5006525" cy="35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body" idx="1"/>
          </p:nvPr>
        </p:nvSpPr>
        <p:spPr>
          <a:xfrm>
            <a:off x="4488900" y="2975388"/>
            <a:ext cx="3214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Игровые приложения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2"/>
          </p:nvPr>
        </p:nvSpPr>
        <p:spPr>
          <a:xfrm>
            <a:off x="1768375" y="3643300"/>
            <a:ext cx="46569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Алгоритмы машинного обучения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4038900" y="365575"/>
            <a:ext cx="50871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Где применяется</a:t>
            </a:r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4294967295"/>
          </p:nvPr>
        </p:nvSpPr>
        <p:spPr>
          <a:xfrm>
            <a:off x="0" y="4370388"/>
            <a:ext cx="3214688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Проекты в области ИИ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6" name="Google Shape;186;p35"/>
          <p:cNvSpPr txBox="1">
            <a:spLocks noGrp="1"/>
          </p:cNvSpPr>
          <p:nvPr>
            <p:ph type="body" idx="4294967295"/>
          </p:nvPr>
        </p:nvSpPr>
        <p:spPr>
          <a:xfrm>
            <a:off x="9402763" y="3675063"/>
            <a:ext cx="2789237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Приложения с GUI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4294967295"/>
          </p:nvPr>
        </p:nvSpPr>
        <p:spPr>
          <a:xfrm>
            <a:off x="0" y="2984500"/>
            <a:ext cx="25050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Веб-приложения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4294967295"/>
          </p:nvPr>
        </p:nvSpPr>
        <p:spPr>
          <a:xfrm>
            <a:off x="6211888" y="4386263"/>
            <a:ext cx="5980112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Системы анализа и визуализации данных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9" name="Google Shape;189;p35"/>
          <p:cNvSpPr txBox="1">
            <a:spLocks noGrp="1"/>
          </p:cNvSpPr>
          <p:nvPr>
            <p:ph type="body" idx="4294967295"/>
          </p:nvPr>
        </p:nvSpPr>
        <p:spPr>
          <a:xfrm>
            <a:off x="0" y="5097463"/>
            <a:ext cx="29146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Системные утилиты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4294967295"/>
          </p:nvPr>
        </p:nvSpPr>
        <p:spPr>
          <a:xfrm>
            <a:off x="7937500" y="5097463"/>
            <a:ext cx="42545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Приложения для работы с БД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1" name="Google Shape;191;p35"/>
          <p:cNvSpPr txBox="1">
            <a:spLocks noGrp="1"/>
          </p:cNvSpPr>
          <p:nvPr>
            <p:ph type="body" idx="4294967295"/>
          </p:nvPr>
        </p:nvSpPr>
        <p:spPr>
          <a:xfrm>
            <a:off x="9077325" y="2974975"/>
            <a:ext cx="31146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A05"/>
              </a:buClr>
              <a:buSzPts val="2200"/>
              <a:buFont typeface="Arial"/>
              <a:buNone/>
            </a:pPr>
            <a:r>
              <a:rPr lang="ru-RU">
                <a:solidFill>
                  <a:schemeClr val="accent6"/>
                </a:solidFill>
              </a:rPr>
              <a:t>Сложные вычисления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113" y="1383475"/>
            <a:ext cx="50577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2686500" y="365575"/>
            <a:ext cx="7789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Примеры проектов с Python</a:t>
            </a:r>
            <a:endParaRPr dirty="0"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40" y="1270375"/>
            <a:ext cx="3829710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1650" y="1519750"/>
            <a:ext cx="35623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7288" y="2645200"/>
            <a:ext cx="24098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5200" y="2384500"/>
            <a:ext cx="2179167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9163" y="3873175"/>
            <a:ext cx="26193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33449" y="3272338"/>
            <a:ext cx="2949176" cy="18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7738" y="3620763"/>
            <a:ext cx="24765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25192" y="5309050"/>
            <a:ext cx="2702986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97150" y="2523100"/>
            <a:ext cx="1633650" cy="507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78975" y="5151775"/>
            <a:ext cx="2120857" cy="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2894675" y="392650"/>
            <a:ext cx="65874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Интерпретатор с Python</a:t>
            </a:r>
            <a:endParaRPr dirty="0"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800" y="3157450"/>
            <a:ext cx="15621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75" y="1724400"/>
            <a:ext cx="4189674" cy="12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1225" y="2404975"/>
            <a:ext cx="32289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2075" y="5050150"/>
            <a:ext cx="3600450" cy="101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7"/>
          <p:cNvCxnSpPr>
            <a:endCxn id="212" idx="1"/>
          </p:cNvCxnSpPr>
          <p:nvPr/>
        </p:nvCxnSpPr>
        <p:spPr>
          <a:xfrm>
            <a:off x="3976700" y="3130300"/>
            <a:ext cx="1514100" cy="7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37"/>
          <p:cNvCxnSpPr>
            <a:stCxn id="214" idx="1"/>
            <a:endCxn id="212" idx="3"/>
          </p:cNvCxnSpPr>
          <p:nvPr/>
        </p:nvCxnSpPr>
        <p:spPr>
          <a:xfrm flipH="1">
            <a:off x="7052925" y="3152688"/>
            <a:ext cx="888300" cy="7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37"/>
          <p:cNvCxnSpPr>
            <a:endCxn id="212" idx="2"/>
          </p:cNvCxnSpPr>
          <p:nvPr/>
        </p:nvCxnSpPr>
        <p:spPr>
          <a:xfrm rot="10800000" flipH="1">
            <a:off x="5031950" y="4643350"/>
            <a:ext cx="1239900" cy="3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4400"/>
              <a:t>IDE Pycharm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496" y="3554400"/>
            <a:ext cx="46196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1408" y="1724025"/>
            <a:ext cx="16764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2962051" y="0"/>
            <a:ext cx="65874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Программа на Python</a:t>
            </a:r>
            <a:endParaRPr dirty="0"/>
          </a:p>
        </p:txBody>
      </p:sp>
      <p:sp>
        <p:nvSpPr>
          <p:cNvPr id="231" name="Google Shape;231;p39"/>
          <p:cNvSpPr/>
          <p:nvPr/>
        </p:nvSpPr>
        <p:spPr>
          <a:xfrm>
            <a:off x="5346000" y="886112"/>
            <a:ext cx="4023000" cy="167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9"/>
          <p:cNvSpPr/>
          <p:nvPr/>
        </p:nvSpPr>
        <p:spPr>
          <a:xfrm>
            <a:off x="5697000" y="1075112"/>
            <a:ext cx="1404000" cy="3105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module_1.py</a:t>
            </a:r>
            <a:endParaRPr/>
          </a:p>
        </p:txBody>
      </p:sp>
      <p:sp>
        <p:nvSpPr>
          <p:cNvPr id="233" name="Google Shape;233;p39"/>
          <p:cNvSpPr/>
          <p:nvPr/>
        </p:nvSpPr>
        <p:spPr>
          <a:xfrm>
            <a:off x="7563900" y="1385612"/>
            <a:ext cx="1404000" cy="3105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module_2.py</a:t>
            </a:r>
            <a:endParaRPr/>
          </a:p>
        </p:txBody>
      </p:sp>
      <p:sp>
        <p:nvSpPr>
          <p:cNvPr id="234" name="Google Shape;234;p39"/>
          <p:cNvSpPr/>
          <p:nvPr/>
        </p:nvSpPr>
        <p:spPr>
          <a:xfrm>
            <a:off x="5697000" y="1757912"/>
            <a:ext cx="1404000" cy="3105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module_3.py</a:t>
            </a:r>
            <a:endParaRPr/>
          </a:p>
        </p:txBody>
      </p:sp>
      <p:sp>
        <p:nvSpPr>
          <p:cNvPr id="235" name="Google Shape;235;p39"/>
          <p:cNvSpPr/>
          <p:nvPr/>
        </p:nvSpPr>
        <p:spPr>
          <a:xfrm>
            <a:off x="7563900" y="2068412"/>
            <a:ext cx="1404000" cy="3105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module_4.py</a:t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3307500" y="1507112"/>
            <a:ext cx="1404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Программа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37" name="Google Shape;237;p39"/>
          <p:cNvSpPr/>
          <p:nvPr/>
        </p:nvSpPr>
        <p:spPr>
          <a:xfrm>
            <a:off x="5346000" y="2936062"/>
            <a:ext cx="4023000" cy="7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a + b == b + a</a:t>
            </a:r>
            <a:endParaRPr sz="1800"/>
          </a:p>
        </p:txBody>
      </p:sp>
      <p:sp>
        <p:nvSpPr>
          <p:cNvPr id="238" name="Google Shape;238;p39"/>
          <p:cNvSpPr txBox="1"/>
          <p:nvPr/>
        </p:nvSpPr>
        <p:spPr>
          <a:xfrm>
            <a:off x="3307500" y="3112312"/>
            <a:ext cx="15486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Инструкции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3307500" y="4103362"/>
            <a:ext cx="15486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Выражения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40" name="Google Shape;240;p39"/>
          <p:cNvSpPr/>
          <p:nvPr/>
        </p:nvSpPr>
        <p:spPr>
          <a:xfrm>
            <a:off x="5346000" y="4021787"/>
            <a:ext cx="4023000" cy="7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a + b</a:t>
            </a:r>
            <a:endParaRPr sz="1800"/>
          </a:p>
        </p:txBody>
      </p:sp>
      <p:sp>
        <p:nvSpPr>
          <p:cNvPr id="241" name="Google Shape;241;p39"/>
          <p:cNvSpPr txBox="1"/>
          <p:nvPr/>
        </p:nvSpPr>
        <p:spPr>
          <a:xfrm>
            <a:off x="3307500" y="5189087"/>
            <a:ext cx="15486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FF"/>
                </a:solidFill>
              </a:rPr>
              <a:t>Объекты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5346000" y="5107512"/>
            <a:ext cx="4023000" cy="7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a, b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700</Words>
  <Application>Microsoft Office PowerPoint</Application>
  <PresentationFormat>Широкоэкранный</PresentationFormat>
  <Paragraphs>202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Roboto Medium</vt:lpstr>
      <vt:lpstr>Roboto</vt:lpstr>
      <vt:lpstr>Times New Roman</vt:lpstr>
      <vt:lpstr>Arial</vt:lpstr>
      <vt:lpstr>Impact</vt:lpstr>
      <vt:lpstr>Courier New</vt:lpstr>
      <vt:lpstr>Тема Office</vt:lpstr>
      <vt:lpstr>Главное мероприятие</vt:lpstr>
      <vt:lpstr>Python от А до Я</vt:lpstr>
      <vt:lpstr>Знакомство с Python</vt:lpstr>
      <vt:lpstr>На этом уроке</vt:lpstr>
      <vt:lpstr>Python и его преимущества</vt:lpstr>
      <vt:lpstr>Где применяется</vt:lpstr>
      <vt:lpstr>Примеры проектов с Python</vt:lpstr>
      <vt:lpstr>Интерпретатор с Python</vt:lpstr>
      <vt:lpstr>Презентация PowerPoint</vt:lpstr>
      <vt:lpstr>Программа на Python</vt:lpstr>
      <vt:lpstr>Динамическая типизация</vt:lpstr>
      <vt:lpstr>Базовые встроенные типы</vt:lpstr>
      <vt:lpstr>Арифметические операции</vt:lpstr>
      <vt:lpstr>Базовые логические операции</vt:lpstr>
      <vt:lpstr>Ветвления</vt:lpstr>
      <vt:lpstr>Циклы</vt:lpstr>
      <vt:lpstr>Способы форматирования строк </vt:lpstr>
      <vt:lpstr>Зарезервированные слова в Python. Часть 1 </vt:lpstr>
      <vt:lpstr>Зарезервированные слова в Python. Часть 2</vt:lpstr>
      <vt:lpstr>Зарезервированные слова в Python. Часть 3</vt:lpstr>
      <vt:lpstr>Зарезервированные слова в Python. Часть 4</vt:lpstr>
      <vt:lpstr>Лучшие онлайн-компиляторы Python</vt:lpstr>
      <vt:lpstr>Итоги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Python</dc:title>
  <cp:lastModifiedBy>1</cp:lastModifiedBy>
  <cp:revision>12</cp:revision>
  <dcterms:modified xsi:type="dcterms:W3CDTF">2022-11-01T08:22:14Z</dcterms:modified>
</cp:coreProperties>
</file>