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24EE7A-2B7B-43FD-A8C9-1DD00CEAFDBA}">
  <a:tblStyle styleId="{0324EE7A-2B7B-43FD-A8C9-1DD00CEAF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3badd2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f3badd2b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3badd2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f3badd2b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3badd2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f3badd2b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3badd2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f3badd2b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3badd2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f3badd2b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3badd2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f3badd2b8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3badd2b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f3badd2b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3badd2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3badd2b8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3badd2b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3badd2b8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Функция range()</a:t>
            </a:r>
            <a:endParaRPr/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2217000" y="1656713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Отвечает за генерацию набора чисел в пределах указанного диапазона.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76" y="3280850"/>
            <a:ext cx="9942250" cy="179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Зоны видимости переменных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550" y="2086125"/>
            <a:ext cx="3836000" cy="22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>
            <p:ph type="title"/>
          </p:nvPr>
        </p:nvSpPr>
        <p:spPr>
          <a:xfrm>
            <a:off x="1323425" y="2300950"/>
            <a:ext cx="2180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Локальная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/>
          <p:nvPr>
            <p:ph type="title"/>
          </p:nvPr>
        </p:nvSpPr>
        <p:spPr>
          <a:xfrm>
            <a:off x="8820775" y="2300950"/>
            <a:ext cx="250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Глобальная</a:t>
            </a:r>
            <a:endParaRPr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4707275" y="4752875"/>
            <a:ext cx="3085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Не локальная</a:t>
            </a:r>
            <a:endParaRPr sz="30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Документирование кода функций</a:t>
            </a:r>
            <a:endParaRPr/>
          </a:p>
        </p:txBody>
      </p:sp>
      <p:sp>
        <p:nvSpPr>
          <p:cNvPr id="212" name="Google Shape;212;p37"/>
          <p:cNvSpPr txBox="1"/>
          <p:nvPr>
            <p:ph type="title"/>
          </p:nvPr>
        </p:nvSpPr>
        <p:spPr>
          <a:xfrm>
            <a:off x="836450" y="2191313"/>
            <a:ext cx="3735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Однострочное</a:t>
            </a: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00" y="2012244"/>
            <a:ext cx="6485875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/>
          <p:nvPr/>
        </p:nvSpPr>
        <p:spPr>
          <a:xfrm>
            <a:off x="3882125" y="2110175"/>
            <a:ext cx="6900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>
            <p:ph type="title"/>
          </p:nvPr>
        </p:nvSpPr>
        <p:spPr>
          <a:xfrm>
            <a:off x="836438" y="4253163"/>
            <a:ext cx="3735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Многострочное</a:t>
            </a: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3882113" y="4185550"/>
            <a:ext cx="6900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25" y="2990898"/>
            <a:ext cx="6485875" cy="274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Алгоритм создания функции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950" y="2313125"/>
            <a:ext cx="3475399" cy="23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>
            <p:ph type="title"/>
          </p:nvPr>
        </p:nvSpPr>
        <p:spPr>
          <a:xfrm>
            <a:off x="799250" y="1507200"/>
            <a:ext cx="65052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Придумать информативное имя функции.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Подготовить строки документации: назначение функции, типы данных параметров, тип данных результата.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Придумать информативные имена параметров функции.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Написать тело функции.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этом уроке вы научились представлять логику ваших программ в виде блоков-инструкций, которые можно, использовать повторно, </a:t>
            </a:r>
            <a:r>
              <a:rPr lang="ru-RU" sz="2200">
                <a:solidFill>
                  <a:srgbClr val="FFFFFF"/>
                </a:solidFill>
              </a:rPr>
              <a:t>—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функций. Это важнейший строительный элемент программ. Вы научились передавать в функцию параметры, выполнять ее вызов и возвращать результат. Вы познакомились с анонимными функциями, а также таким понятием, как зона видимости. Наконец, вы узнали о некоторых полезных встроенных функциях и об алгоритме создания собственных функций.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588000" y="1431000"/>
            <a:ext cx="51030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Именные функции.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Оператор return.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Аргументы функций.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Анонимные функции.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Еще раз о встроенных функциях.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Функция range для многократно выполняемых действий.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Области видимости переменных в функциях.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Документирование кода функций.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Алгоритм создания функции.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Именные функции</a:t>
            </a:r>
            <a:endParaRPr/>
          </a:p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2533950" y="1859338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Функция определяется с помощью инструкции </a:t>
            </a:r>
            <a:r>
              <a:rPr b="1"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после которой следует имя функции.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>
            <p:ph type="title"/>
          </p:nvPr>
        </p:nvSpPr>
        <p:spPr>
          <a:xfrm>
            <a:off x="3132750" y="3145750"/>
            <a:ext cx="5926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(arg_1, arg_2):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 = arg_1 + arg_2</a:t>
            </a:r>
            <a:endParaRPr sz="30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Оператор return</a:t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2493350" y="1575588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Определяет выход из функции и передачу результата в точку вызова функции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/>
          <p:nvPr>
            <p:ph type="title"/>
          </p:nvPr>
        </p:nvSpPr>
        <p:spPr>
          <a:xfrm>
            <a:off x="3132750" y="3145750"/>
            <a:ext cx="5926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(arg_1, arg_2):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arg_1 + arg_2</a:t>
            </a:r>
            <a:endParaRPr sz="30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Аргументы функций</a:t>
            </a:r>
            <a:endParaRPr/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2703150" y="2070475"/>
            <a:ext cx="2211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Позиционные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7539300" y="1908475"/>
            <a:ext cx="2211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Именованные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588" y="2717275"/>
            <a:ext cx="4366725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488" y="2659200"/>
            <a:ext cx="4243775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588" y="3188275"/>
            <a:ext cx="3769318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562" y="3170825"/>
            <a:ext cx="4366700" cy="2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/>
          <p:nvPr>
            <p:ph type="title"/>
          </p:nvPr>
        </p:nvSpPr>
        <p:spPr>
          <a:xfrm>
            <a:off x="2703150" y="3829375"/>
            <a:ext cx="2346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Обязательные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7438500" y="3829375"/>
            <a:ext cx="2673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Нео</a:t>
            </a: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бязательные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5609" y="4392725"/>
            <a:ext cx="4273416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5605" y="4864013"/>
            <a:ext cx="3914120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1150" y="4365725"/>
            <a:ext cx="4992450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41138" y="4902087"/>
            <a:ext cx="2673000" cy="28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1026000" y="2821500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1026000" y="4485900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6312300" y="2821500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5960838" y="4481875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Анонимные функции</a:t>
            </a:r>
            <a:endParaRPr/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2284500" y="1656738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Содержат только одно выражение, 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выполняются быстрее именных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650" y="3564950"/>
            <a:ext cx="6410450" cy="11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/>
          <p:nvPr/>
        </p:nvSpPr>
        <p:spPr>
          <a:xfrm>
            <a:off x="8427100" y="3834163"/>
            <a:ext cx="1677300" cy="6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2550" y="3868187"/>
            <a:ext cx="424825" cy="5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90900" y="421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Еще раз о встроенных функциях</a:t>
            </a:r>
            <a:endParaRPr/>
          </a:p>
        </p:txBody>
      </p:sp>
      <p:sp>
        <p:nvSpPr>
          <p:cNvPr id="182" name="Google Shape;182;p33"/>
          <p:cNvSpPr txBox="1"/>
          <p:nvPr>
            <p:ph type="title"/>
          </p:nvPr>
        </p:nvSpPr>
        <p:spPr>
          <a:xfrm>
            <a:off x="4218125" y="1529425"/>
            <a:ext cx="3613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Операции с символами</a:t>
            </a:r>
            <a:endParaRPr sz="24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33"/>
          <p:cNvGraphicFramePr/>
          <p:nvPr/>
        </p:nvGraphicFramePr>
        <p:xfrm>
          <a:off x="2928950" y="19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{0324EE7A-2B7B-43FD-A8C9-1DD00CEAFDBA}</a:tableStyleId>
              </a:tblPr>
              <a:tblGrid>
                <a:gridCol w="1118400"/>
                <a:gridCol w="5388950"/>
              </a:tblGrid>
              <a:tr h="53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Функция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ord()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Unicode-символ и возвращает соответствующий код (целое число)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9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chr()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целое число и возвращает Unicode-символ,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соответствующий переданному числу (коду)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88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len()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любой объект-последовательность (строка, набор байтов, список, кортеж) или объект-коллекцию (словарь, множество) и возвращает число элементов последовательности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90900" y="421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Еще раз о встроенных функциях</a:t>
            </a:r>
            <a:endParaRPr/>
          </a:p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4218125" y="1367613"/>
            <a:ext cx="3978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Математические функции</a:t>
            </a:r>
            <a:endParaRPr sz="24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34"/>
          <p:cNvGraphicFramePr/>
          <p:nvPr/>
        </p:nvGraphicFramePr>
        <p:xfrm>
          <a:off x="813338" y="16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{0324EE7A-2B7B-43FD-A8C9-1DD00CEAFDBA}</a:tableStyleId>
              </a:tblPr>
              <a:tblGrid>
                <a:gridCol w="1351825"/>
                <a:gridCol w="9213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Функция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abs()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целое число или число с плавающей точкой. Возвращает абсолютное значение числа (по модулю)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round()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число с плавающей точкой. Округляет число до ближайшего целого числа. Также может принимать число знаков после запятой, до которых необходимо выполнить округление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divmod()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два числа, возвращает также два числа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(частное и остаток от деления чисел)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pow()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два числа. Позволяет возвести первое число в указанную степень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max()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итерируемый объект и возвращает самый большой элемент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min()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итерируемый объект и возвращает наименьший элемент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sum()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Суммирует элементы последовательности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