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858000" cy="9144000"/>
  <p:embeddedFontLst>
    <p:embeddedFont>
      <p:font typeface="Quattrocento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QuattrocentoSans-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QuattrocentoSans-italic.fntdata"/><Relationship Id="rId10" Type="http://schemas.openxmlformats.org/officeDocument/2006/relationships/slide" Target="slides/slide4.xml"/><Relationship Id="rId32" Type="http://schemas.openxmlformats.org/officeDocument/2006/relationships/font" Target="fonts/Quattrocento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Quattrocento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903d717ee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4903d717e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903d717ee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4903d717e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903d717ee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4903d717e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903d717ee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4903d717e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4903d717ee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4903d717e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903d717ee_0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4903d717e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4903d717ee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4903d717e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903d717ee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4903d717e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4903d717ee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4903d717e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903d717ee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903d717e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903d717ee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903d717e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903d717ee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903d717e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4" name="Shape 14"/>
        <p:cNvGrpSpPr/>
        <p:nvPr/>
      </p:nvGrpSpPr>
      <p:grpSpPr>
        <a:xfrm>
          <a:off x="0" y="0"/>
          <a:ext cx="0" cy="0"/>
          <a:chOff x="0" y="0"/>
          <a:chExt cx="0" cy="0"/>
        </a:xfrm>
      </p:grpSpPr>
      <p:sp>
        <p:nvSpPr>
          <p:cNvPr id="15" name="Google Shape;15;p2"/>
          <p:cNvSpPr/>
          <p:nvPr/>
        </p:nvSpPr>
        <p:spPr>
          <a:xfrm>
            <a:off x="0" y="5971032"/>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2"/>
          <p:cNvSpPr/>
          <p:nvPr/>
        </p:nvSpPr>
        <p:spPr>
          <a:xfrm>
            <a:off x="-9144" y="6053328"/>
            <a:ext cx="2249424"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7" name="Google Shape;17;p2"/>
          <p:cNvSpPr/>
          <p:nvPr/>
        </p:nvSpPr>
        <p:spPr>
          <a:xfrm>
            <a:off x="2359152" y="6044184"/>
            <a:ext cx="6784848"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8" name="Google Shape;18;p2"/>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0" name="Google Shape;20;p2"/>
          <p:cNvSpPr txBox="1"/>
          <p:nvPr>
            <p:ph idx="10" type="dt"/>
          </p:nvPr>
        </p:nvSpPr>
        <p:spPr>
          <a:xfrm>
            <a:off x="76200" y="6068699"/>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2085393" y="236538"/>
            <a:ext cx="586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88" name="Shape 88"/>
        <p:cNvGrpSpPr/>
        <p:nvPr/>
      </p:nvGrpSpPr>
      <p:grpSpPr>
        <a:xfrm>
          <a:off x="0" y="0"/>
          <a:ext cx="0" cy="0"/>
          <a:chOff x="0" y="0"/>
          <a:chExt cx="0" cy="0"/>
        </a:xfrm>
      </p:grpSpPr>
      <p:sp>
        <p:nvSpPr>
          <p:cNvPr id="89" name="Google Shape;89;p12"/>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0" name="Google Shape;90;p12"/>
          <p:cNvSpPr/>
          <p:nvPr/>
        </p:nvSpPr>
        <p:spPr>
          <a:xfrm>
            <a:off x="-9144" y="4572000"/>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1" name="Google Shape;91;p12"/>
          <p:cNvSpPr/>
          <p:nvPr/>
        </p:nvSpPr>
        <p:spPr>
          <a:xfrm>
            <a:off x="-9144" y="4663440"/>
            <a:ext cx="1463040"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2" name="Google Shape;92;p12"/>
          <p:cNvSpPr/>
          <p:nvPr/>
        </p:nvSpPr>
        <p:spPr>
          <a:xfrm>
            <a:off x="1545336" y="4654296"/>
            <a:ext cx="7598664"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3" name="Google Shape;93;p12"/>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2"/>
          <p:cNvSpPr/>
          <p:nvPr/>
        </p:nvSpPr>
        <p:spPr>
          <a:xfrm>
            <a:off x="1447800" y="0"/>
            <a:ext cx="100584" cy="686714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5" name="Google Shape;95;p12"/>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2" type="sldNum"/>
          </p:nvPr>
        </p:nvSpPr>
        <p:spPr>
          <a:xfrm>
            <a:off x="0" y="4667249"/>
            <a:ext cx="1447800" cy="663578"/>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28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28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28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28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28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28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28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28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28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97" name="Google Shape;97;p12"/>
          <p:cNvSpPr txBox="1"/>
          <p:nvPr>
            <p:ph idx="11" type="ftr"/>
          </p:nvPr>
        </p:nvSpPr>
        <p:spPr>
          <a:xfrm>
            <a:off x="1600200" y="6248206"/>
            <a:ext cx="4572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p:nvPr>
            <p:ph idx="2" type="pic"/>
          </p:nvPr>
        </p:nvSpPr>
        <p:spPr>
          <a:xfrm>
            <a:off x="1560576" y="0"/>
            <a:ext cx="7583424" cy="4568952"/>
          </a:xfrm>
          <a:prstGeom prst="rect">
            <a:avLst/>
          </a:prstGeom>
          <a:solidFill>
            <a:srgbClr val="CFCFD9"/>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9" name="Shape 99"/>
        <p:cNvGrpSpPr/>
        <p:nvPr/>
      </p:nvGrpSpPr>
      <p:grpSpPr>
        <a:xfrm>
          <a:off x="0" y="0"/>
          <a:ext cx="0" cy="0"/>
          <a:chOff x="0" y="0"/>
          <a:chExt cx="0" cy="0"/>
        </a:xfrm>
      </p:grpSpPr>
      <p:sp>
        <p:nvSpPr>
          <p:cNvPr id="100" name="Google Shape;100;p1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3"/>
          <p:cNvSpPr txBox="1"/>
          <p:nvPr>
            <p:ph idx="1" type="body"/>
          </p:nvPr>
        </p:nvSpPr>
        <p:spPr>
          <a:xfrm rot="5400000">
            <a:off x="2426208" y="-213360"/>
            <a:ext cx="4526280" cy="8153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2" name="Google Shape;102;p1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1"/>
        </a:solidFill>
      </p:bgPr>
    </p:bg>
    <p:spTree>
      <p:nvGrpSpPr>
        <p:cNvPr id="105" name="Shape 105"/>
        <p:cNvGrpSpPr/>
        <p:nvPr/>
      </p:nvGrpSpPr>
      <p:grpSpPr>
        <a:xfrm>
          <a:off x="0" y="0"/>
          <a:ext cx="0" cy="0"/>
          <a:chOff x="0" y="0"/>
          <a:chExt cx="0" cy="0"/>
        </a:xfrm>
      </p:grpSpPr>
      <p:sp>
        <p:nvSpPr>
          <p:cNvPr id="106" name="Google Shape;106;p14"/>
          <p:cNvSpPr txBox="1"/>
          <p:nvPr>
            <p:ph type="title"/>
          </p:nvPr>
        </p:nvSpPr>
        <p:spPr>
          <a:xfrm rot="5400000">
            <a:off x="4823619" y="2339182"/>
            <a:ext cx="5516563"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4"/>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8" name="Google Shape;108;p14"/>
          <p:cNvSpPr txBox="1"/>
          <p:nvPr>
            <p:ph idx="10" type="dt"/>
          </p:nvPr>
        </p:nvSpPr>
        <p:spPr>
          <a:xfrm>
            <a:off x="6553200" y="6248402"/>
            <a:ext cx="2209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1" type="ftr"/>
          </p:nvPr>
        </p:nvSpPr>
        <p:spPr>
          <a:xfrm>
            <a:off x="457201" y="6248207"/>
            <a:ext cx="55734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p:nvPr/>
        </p:nvSpPr>
        <p:spPr>
          <a:xfrm>
            <a:off x="6096318" y="0"/>
            <a:ext cx="32004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1" name="Google Shape;111;p14"/>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2" name="Google Shape;112;p14"/>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3" name="Google Shape;113;p14"/>
          <p:cNvSpPr txBox="1"/>
          <p:nvPr>
            <p:ph idx="12" type="sldNum"/>
          </p:nvPr>
        </p:nvSpPr>
        <p:spPr>
          <a:xfrm rot="5400000">
            <a:off x="5989638" y="14446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37" name="Google Shape;37;p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5"/>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1" name="Google Shape;41;p5"/>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 name="Google Shape;42;p5"/>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4" name="Google Shape;44;p5"/>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5"/>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47" name="Shape 47"/>
        <p:cNvGrpSpPr/>
        <p:nvPr/>
      </p:nvGrpSpPr>
      <p:grpSpPr>
        <a:xfrm>
          <a:off x="0" y="0"/>
          <a:ext cx="0" cy="0"/>
          <a:chOff x="0" y="0"/>
          <a:chExt cx="0" cy="0"/>
        </a:xfrm>
      </p:grpSpPr>
      <p:sp>
        <p:nvSpPr>
          <p:cNvPr id="48" name="Google Shape;48;p6"/>
          <p:cNvSpPr/>
          <p:nvPr/>
        </p:nvSpPr>
        <p:spPr>
          <a:xfrm>
            <a:off x="0" y="5971032"/>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9" name="Google Shape;49;p6"/>
          <p:cNvSpPr/>
          <p:nvPr/>
        </p:nvSpPr>
        <p:spPr>
          <a:xfrm>
            <a:off x="-9144" y="6053328"/>
            <a:ext cx="2249424"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0" name="Google Shape;50;p6"/>
          <p:cNvSpPr/>
          <p:nvPr/>
        </p:nvSpPr>
        <p:spPr>
          <a:xfrm>
            <a:off x="2359152" y="6044184"/>
            <a:ext cx="6784848"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1" name="Google Shape;51;p6"/>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53" name="Google Shape;53;p6"/>
          <p:cNvSpPr txBox="1"/>
          <p:nvPr>
            <p:ph idx="10" type="dt"/>
          </p:nvPr>
        </p:nvSpPr>
        <p:spPr>
          <a:xfrm>
            <a:off x="76200" y="6068699"/>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2085393" y="236538"/>
            <a:ext cx="586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56" name="Shape 56"/>
        <p:cNvGrpSpPr/>
        <p:nvPr/>
      </p:nvGrpSpPr>
      <p:grpSpPr>
        <a:xfrm>
          <a:off x="0" y="0"/>
          <a:ext cx="0" cy="0"/>
          <a:chOff x="0" y="0"/>
          <a:chExt cx="0" cy="0"/>
        </a:xfrm>
      </p:grpSpPr>
      <p:sp>
        <p:nvSpPr>
          <p:cNvPr id="57" name="Google Shape;57;p7"/>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8" name="Google Shape;58;p7"/>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9" name="Google Shape;59;p7"/>
          <p:cNvSpPr/>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60" name="Google Shape;60;p7"/>
          <p:cNvSpPr/>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61" name="Google Shape;61;p7"/>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2" type="sldNum"/>
          </p:nvPr>
        </p:nvSpPr>
        <p:spPr>
          <a:xfrm>
            <a:off x="0" y="1752600"/>
            <a:ext cx="1295400" cy="70167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2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2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2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2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2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2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2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2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64" name="Google Shape;64;p7"/>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8"/>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8" name="Google Shape;68;p8"/>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9" name="Google Shape;69;p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1" name="Google Shape;71;p8"/>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7" name="Shape 77"/>
        <p:cNvGrpSpPr/>
        <p:nvPr/>
      </p:nvGrpSpPr>
      <p:grpSpPr>
        <a:xfrm>
          <a:off x="0" y="0"/>
          <a:ext cx="0" cy="0"/>
          <a:chOff x="0" y="0"/>
          <a:chExt cx="0" cy="0"/>
        </a:xfrm>
      </p:grpSpPr>
      <p:sp>
        <p:nvSpPr>
          <p:cNvPr id="78" name="Google Shape;78;p1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dk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dk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dk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dk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dk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dk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dk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dk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sp>
        <p:nvSpPr>
          <p:cNvPr id="82" name="Google Shape;82;p11"/>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86" name="Google Shape;86;p11"/>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rm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11"/>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4400"/>
              <a:buFont typeface="Twentieth Century"/>
              <a:buNone/>
              <a:defRPr b="0" i="0" sz="4400" u="none" cap="none" strike="noStrike">
                <a:solidFill>
                  <a:schemeClr val="lt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12648" y="1600200"/>
            <a:ext cx="8153400" cy="4526280"/>
          </a:xfrm>
          <a:prstGeom prst="rect">
            <a:avLst/>
          </a:prstGeom>
          <a:noFill/>
          <a:ln>
            <a:noFill/>
          </a:ln>
        </p:spPr>
        <p:txBody>
          <a:bodyPr anchorCtr="0" anchor="t" bIns="45700" lIns="91425" spcFirstLastPara="1" rIns="91425" wrap="square" tIns="45700">
            <a:norm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8" name="Google Shape;8;p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9" name="Google Shape;9;p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0" name="Google Shape;10;p1"/>
          <p:cNvSpPr/>
          <p:nvPr/>
        </p:nvSpPr>
        <p:spPr>
          <a:xfrm>
            <a:off x="0" y="1234440"/>
            <a:ext cx="9144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 name="Google Shape;11;p1"/>
          <p:cNvSpPr/>
          <p:nvPr/>
        </p:nvSpPr>
        <p:spPr>
          <a:xfrm>
            <a:off x="0" y="1280160"/>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2" name="Google Shape;12;p1"/>
          <p:cNvSpPr/>
          <p:nvPr/>
        </p:nvSpPr>
        <p:spPr>
          <a:xfrm>
            <a:off x="590550" y="1280160"/>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3" name="Google Shape;13;p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400"/>
              <a:buFont typeface="Twentieth Century"/>
              <a:buNone/>
              <a:defRPr b="0" i="0" sz="4400" u="none" cap="none" strike="noStrik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3"/>
          <p:cNvSpPr txBox="1"/>
          <p:nvPr>
            <p:ph idx="1" type="body"/>
          </p:nvPr>
        </p:nvSpPr>
        <p:spPr>
          <a:xfrm>
            <a:off x="612648" y="1600200"/>
            <a:ext cx="8153400" cy="4526280"/>
          </a:xfrm>
          <a:prstGeom prst="rect">
            <a:avLst/>
          </a:prstGeom>
          <a:noFill/>
          <a:ln>
            <a:noFill/>
          </a:ln>
        </p:spPr>
        <p:txBody>
          <a:bodyPr anchorCtr="0" anchor="t" bIns="45700" lIns="91425" spcFirstLastPara="1" rIns="91425" wrap="square" tIns="45700">
            <a:norm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26" name="Google Shape;26;p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7" name="Google Shape;27;p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8" name="Google Shape;28;p3"/>
          <p:cNvSpPr/>
          <p:nvPr/>
        </p:nvSpPr>
        <p:spPr>
          <a:xfrm>
            <a:off x="0" y="1234440"/>
            <a:ext cx="9144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9" name="Google Shape;29;p3"/>
          <p:cNvSpPr/>
          <p:nvPr/>
        </p:nvSpPr>
        <p:spPr>
          <a:xfrm>
            <a:off x="0" y="1280160"/>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0" name="Google Shape;30;p3"/>
          <p:cNvSpPr/>
          <p:nvPr/>
        </p:nvSpPr>
        <p:spPr>
          <a:xfrm>
            <a:off x="590550" y="1280160"/>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1" name="Google Shape;31;p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5"/>
          <p:cNvSpPr txBox="1"/>
          <p:nvPr>
            <p:ph type="ctrTitle"/>
          </p:nvPr>
        </p:nvSpPr>
        <p:spPr>
          <a:xfrm>
            <a:off x="339213" y="381000"/>
            <a:ext cx="8465574" cy="2233200"/>
          </a:xfrm>
          <a:prstGeom prst="rect">
            <a:avLst/>
          </a:prstGeom>
          <a:noFill/>
          <a:ln>
            <a:noFill/>
          </a:ln>
        </p:spPr>
        <p:txBody>
          <a:bodyPr anchorCtr="0" anchor="b" bIns="45700" lIns="91425" spcFirstLastPara="1" rIns="91425" wrap="square" tIns="45700">
            <a:noAutofit/>
          </a:bodyPr>
          <a:lstStyle/>
          <a:p>
            <a:pPr indent="0" lvl="0" marL="0" rtl="0" algn="just">
              <a:spcBef>
                <a:spcPts val="0"/>
              </a:spcBef>
              <a:spcAft>
                <a:spcPts val="0"/>
              </a:spcAft>
              <a:buClr>
                <a:schemeClr val="lt1"/>
              </a:buClr>
              <a:buSzPts val="4000"/>
              <a:buFont typeface="Arial"/>
              <a:buNone/>
            </a:pPr>
            <a:r>
              <a:rPr lang="en-US" sz="4000">
                <a:solidFill>
                  <a:schemeClr val="lt1"/>
                </a:solidFill>
                <a:latin typeface="Arial"/>
                <a:ea typeface="Arial"/>
                <a:cs typeface="Arial"/>
                <a:sym typeface="Arial"/>
              </a:rPr>
              <a:t>PREDICTION OF HEART STROKE USING MACHINE LEARNING ALGORITHMS </a:t>
            </a:r>
            <a:endParaRPr/>
          </a:p>
        </p:txBody>
      </p:sp>
      <p:sp>
        <p:nvSpPr>
          <p:cNvPr id="119" name="Google Shape;119;p15"/>
          <p:cNvSpPr txBox="1"/>
          <p:nvPr>
            <p:ph idx="1" type="subTitle"/>
          </p:nvPr>
        </p:nvSpPr>
        <p:spPr>
          <a:xfrm>
            <a:off x="339213" y="3657600"/>
            <a:ext cx="7772400" cy="1898904"/>
          </a:xfrm>
          <a:prstGeom prst="rect">
            <a:avLst/>
          </a:prstGeom>
          <a:noFill/>
          <a:ln>
            <a:noFill/>
          </a:ln>
        </p:spPr>
        <p:txBody>
          <a:bodyPr anchorCtr="0" anchor="ctr" bIns="45700" lIns="91425" spcFirstLastPara="1" rIns="91425" wrap="square" tIns="45700">
            <a:normAutofit fontScale="25000" lnSpcReduction="20000"/>
          </a:bodyPr>
          <a:lstStyle/>
          <a:p>
            <a:pPr indent="0" lvl="0" marL="0" rtl="0" algn="l">
              <a:spcBef>
                <a:spcPts val="0"/>
              </a:spcBef>
              <a:spcAft>
                <a:spcPts val="0"/>
              </a:spcAft>
              <a:buSzPct val="60000"/>
              <a:buNone/>
            </a:pPr>
            <a:r>
              <a:rPr lang="en-US" sz="7200">
                <a:latin typeface="Arial"/>
                <a:ea typeface="Arial"/>
                <a:cs typeface="Arial"/>
                <a:sym typeface="Arial"/>
              </a:rPr>
              <a:t>Guided by :</a:t>
            </a:r>
            <a:endParaRPr/>
          </a:p>
          <a:p>
            <a:pPr indent="0" lvl="0" marL="0" rtl="0" algn="l">
              <a:spcBef>
                <a:spcPts val="700"/>
              </a:spcBef>
              <a:spcAft>
                <a:spcPts val="0"/>
              </a:spcAft>
              <a:buSzPct val="60000"/>
              <a:buNone/>
            </a:pPr>
            <a:r>
              <a:rPr lang="en-US" sz="7200">
                <a:latin typeface="Arial"/>
                <a:ea typeface="Arial"/>
                <a:cs typeface="Arial"/>
                <a:sym typeface="Arial"/>
              </a:rPr>
              <a:t>Ms.V.V.Bhavani</a:t>
            </a:r>
            <a:endParaRPr sz="7200">
              <a:latin typeface="Arial"/>
              <a:ea typeface="Arial"/>
              <a:cs typeface="Arial"/>
              <a:sym typeface="Arial"/>
            </a:endParaRPr>
          </a:p>
          <a:p>
            <a:pPr indent="0" lvl="0" marL="0" rtl="0" algn="l">
              <a:spcBef>
                <a:spcPts val="700"/>
              </a:spcBef>
              <a:spcAft>
                <a:spcPts val="0"/>
              </a:spcAft>
              <a:buSzPct val="60000"/>
              <a:buNone/>
            </a:pPr>
            <a:r>
              <a:rPr lang="en-US" sz="7200">
                <a:latin typeface="Arial"/>
                <a:ea typeface="Arial"/>
                <a:cs typeface="Arial"/>
                <a:sym typeface="Arial"/>
              </a:rPr>
              <a:t>Presented  by :</a:t>
            </a:r>
            <a:endParaRPr/>
          </a:p>
          <a:p>
            <a:pPr indent="0" lvl="0" marL="0" rtl="0" algn="l">
              <a:spcBef>
                <a:spcPts val="700"/>
              </a:spcBef>
              <a:spcAft>
                <a:spcPts val="0"/>
              </a:spcAft>
              <a:buSzPct val="60000"/>
              <a:buNone/>
            </a:pPr>
            <a:r>
              <a:rPr lang="en-US" sz="7200">
                <a:latin typeface="Arial"/>
                <a:ea typeface="Arial"/>
                <a:cs typeface="Arial"/>
                <a:sym typeface="Arial"/>
              </a:rPr>
              <a:t>Y.Harshitha            20R01A6760                                                </a:t>
            </a:r>
            <a:endParaRPr/>
          </a:p>
          <a:p>
            <a:pPr indent="0" lvl="0" marL="0" rtl="0" algn="l">
              <a:spcBef>
                <a:spcPts val="700"/>
              </a:spcBef>
              <a:spcAft>
                <a:spcPts val="0"/>
              </a:spcAft>
              <a:buSzPct val="60000"/>
              <a:buNone/>
            </a:pPr>
            <a:r>
              <a:rPr lang="en-US" sz="7200">
                <a:latin typeface="Arial"/>
                <a:ea typeface="Arial"/>
                <a:cs typeface="Arial"/>
                <a:sym typeface="Arial"/>
              </a:rPr>
              <a:t>P.Ruthwik               20R01A6743</a:t>
            </a:r>
            <a:endParaRPr/>
          </a:p>
          <a:p>
            <a:pPr indent="0" lvl="0" marL="0" rtl="0" algn="l">
              <a:spcBef>
                <a:spcPts val="700"/>
              </a:spcBef>
              <a:spcAft>
                <a:spcPts val="0"/>
              </a:spcAft>
              <a:buSzPct val="60000"/>
              <a:buNone/>
            </a:pPr>
            <a:r>
              <a:rPr lang="en-US" sz="7200">
                <a:latin typeface="Arial"/>
                <a:ea typeface="Arial"/>
                <a:cs typeface="Arial"/>
                <a:sym typeface="Arial"/>
              </a:rPr>
              <a:t>S.Vaishnavi            20R01A6748</a:t>
            </a:r>
            <a:endParaRPr/>
          </a:p>
          <a:p>
            <a:pPr indent="0" lvl="0" marL="0" rtl="0" algn="l">
              <a:spcBef>
                <a:spcPts val="700"/>
              </a:spcBef>
              <a:spcAft>
                <a:spcPts val="0"/>
              </a:spcAft>
              <a:buSzPct val="60000"/>
              <a:buNone/>
            </a:pPr>
            <a:r>
              <a:rPr lang="en-US" sz="7200">
                <a:latin typeface="Arial"/>
                <a:ea typeface="Arial"/>
                <a:cs typeface="Arial"/>
                <a:sym typeface="Arial"/>
              </a:rPr>
              <a:t>E.Priyanka             20R01A6718</a:t>
            </a:r>
            <a:endParaRPr/>
          </a:p>
          <a:p>
            <a:pPr indent="0" lvl="0" marL="0" rtl="0" algn="l">
              <a:spcBef>
                <a:spcPts val="700"/>
              </a:spcBef>
              <a:spcAft>
                <a:spcPts val="0"/>
              </a:spcAft>
              <a:buSzPct val="60000"/>
              <a:buNone/>
            </a:pPr>
            <a:r>
              <a:t/>
            </a:r>
            <a:endParaRPr sz="4500">
              <a:latin typeface="Arial"/>
              <a:ea typeface="Arial"/>
              <a:cs typeface="Arial"/>
              <a:sym typeface="Arial"/>
            </a:endParaRPr>
          </a:p>
          <a:p>
            <a:pPr indent="0" lvl="0" marL="0" rtl="0" algn="l">
              <a:spcBef>
                <a:spcPts val="700"/>
              </a:spcBef>
              <a:spcAft>
                <a:spcPts val="0"/>
              </a:spcAft>
              <a:buSzPct val="60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imes New Roman"/>
              <a:buNone/>
            </a:pPr>
            <a:r>
              <a:rPr b="1" lang="en-US" sz="4400">
                <a:latin typeface="Times New Roman"/>
                <a:ea typeface="Times New Roman"/>
                <a:cs typeface="Times New Roman"/>
                <a:sym typeface="Times New Roman"/>
              </a:rPr>
              <a:t>REQUIREMENTS</a:t>
            </a:r>
            <a:endParaRPr/>
          </a:p>
        </p:txBody>
      </p:sp>
      <p:sp>
        <p:nvSpPr>
          <p:cNvPr id="173" name="Google Shape;173;p24"/>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spcBef>
                <a:spcPts val="0"/>
              </a:spcBef>
              <a:spcAft>
                <a:spcPts val="0"/>
              </a:spcAft>
              <a:buSzPct val="60000"/>
              <a:buNone/>
            </a:pPr>
            <a:r>
              <a:rPr lang="en-US" sz="4000">
                <a:latin typeface="Quattrocento Sans"/>
                <a:ea typeface="Quattrocento Sans"/>
                <a:cs typeface="Quattrocento Sans"/>
                <a:sym typeface="Quattrocento Sans"/>
              </a:rPr>
              <a:t> </a:t>
            </a:r>
            <a:r>
              <a:rPr b="1" lang="en-US" sz="4000">
                <a:latin typeface="Times New Roman"/>
                <a:ea typeface="Times New Roman"/>
                <a:cs typeface="Times New Roman"/>
                <a:sym typeface="Times New Roman"/>
              </a:rPr>
              <a:t>H/W System Configuration:-</a:t>
            </a:r>
            <a:r>
              <a:rPr lang="en-US" sz="4000">
                <a:latin typeface="Times New Roman"/>
                <a:ea typeface="Times New Roman"/>
                <a:cs typeface="Times New Roman"/>
                <a:sym typeface="Times New Roman"/>
              </a:rPr>
              <a:t> </a:t>
            </a:r>
            <a:endParaRPr/>
          </a:p>
          <a:p>
            <a:pPr indent="0" lvl="0" marL="0" rtl="0" algn="l">
              <a:spcBef>
                <a:spcPts val="700"/>
              </a:spcBef>
              <a:spcAft>
                <a:spcPts val="0"/>
              </a:spcAft>
              <a:buSzPct val="60000"/>
              <a:buNone/>
            </a:pPr>
            <a:r>
              <a:t/>
            </a:r>
            <a:endParaRPr sz="4000">
              <a:latin typeface="Times New Roman"/>
              <a:ea typeface="Times New Roman"/>
              <a:cs typeface="Times New Roman"/>
              <a:sym typeface="Times New Roman"/>
            </a:endParaRPr>
          </a:p>
          <a:p>
            <a:pPr indent="-320040" lvl="0" marL="320040" rtl="0" algn="l">
              <a:spcBef>
                <a:spcPts val="700"/>
              </a:spcBef>
              <a:spcAft>
                <a:spcPts val="0"/>
              </a:spcAft>
              <a:buSzPct val="59999"/>
              <a:buFont typeface="Noto Sans Symbols"/>
              <a:buChar char="✔"/>
            </a:pPr>
            <a:r>
              <a:rPr b="1" lang="en-US" sz="3800">
                <a:latin typeface="Arial"/>
                <a:ea typeface="Arial"/>
                <a:cs typeface="Arial"/>
                <a:sym typeface="Arial"/>
              </a:rPr>
              <a:t>Processor</a:t>
            </a:r>
            <a:r>
              <a:rPr lang="en-US" sz="3800">
                <a:latin typeface="Arial"/>
                <a:ea typeface="Arial"/>
                <a:cs typeface="Arial"/>
                <a:sym typeface="Arial"/>
              </a:rPr>
              <a:t>         </a:t>
            </a:r>
            <a:r>
              <a:rPr b="1" lang="en-US" sz="3800">
                <a:latin typeface="Arial"/>
                <a:ea typeface="Arial"/>
                <a:cs typeface="Arial"/>
                <a:sym typeface="Arial"/>
              </a:rPr>
              <a:t>:</a:t>
            </a:r>
            <a:r>
              <a:rPr lang="en-US" sz="3800">
                <a:latin typeface="Arial"/>
                <a:ea typeface="Arial"/>
                <a:cs typeface="Arial"/>
                <a:sym typeface="Arial"/>
              </a:rPr>
              <a:t>    Pentium –IV</a:t>
            </a:r>
            <a:endParaRPr sz="3800">
              <a:latin typeface="Arial"/>
              <a:ea typeface="Arial"/>
              <a:cs typeface="Arial"/>
              <a:sym typeface="Arial"/>
            </a:endParaRPr>
          </a:p>
          <a:p>
            <a:pPr indent="-320040" lvl="0" marL="320040" rtl="0" algn="l">
              <a:spcBef>
                <a:spcPts val="700"/>
              </a:spcBef>
              <a:spcAft>
                <a:spcPts val="0"/>
              </a:spcAft>
              <a:buSzPct val="59999"/>
              <a:buFont typeface="Noto Sans Symbols"/>
              <a:buChar char="✔"/>
            </a:pPr>
            <a:r>
              <a:rPr lang="en-US" sz="3800">
                <a:latin typeface="Arial"/>
                <a:ea typeface="Arial"/>
                <a:cs typeface="Arial"/>
                <a:sym typeface="Arial"/>
              </a:rPr>
              <a:t> </a:t>
            </a:r>
            <a:r>
              <a:rPr b="1" lang="en-US" sz="3800">
                <a:latin typeface="Arial"/>
                <a:ea typeface="Arial"/>
                <a:cs typeface="Arial"/>
                <a:sym typeface="Arial"/>
              </a:rPr>
              <a:t>RAM</a:t>
            </a:r>
            <a:r>
              <a:rPr lang="en-US" sz="3800">
                <a:latin typeface="Arial"/>
                <a:ea typeface="Arial"/>
                <a:cs typeface="Arial"/>
                <a:sym typeface="Arial"/>
              </a:rPr>
              <a:t>                  </a:t>
            </a:r>
            <a:r>
              <a:rPr b="1" lang="en-US" sz="3800">
                <a:latin typeface="Arial"/>
                <a:ea typeface="Arial"/>
                <a:cs typeface="Arial"/>
                <a:sym typeface="Arial"/>
              </a:rPr>
              <a:t>:</a:t>
            </a:r>
            <a:r>
              <a:rPr lang="en-US" sz="3800">
                <a:latin typeface="Arial"/>
                <a:ea typeface="Arial"/>
                <a:cs typeface="Arial"/>
                <a:sym typeface="Arial"/>
              </a:rPr>
              <a:t>   4 GB (min)</a:t>
            </a:r>
            <a:endParaRPr sz="3800">
              <a:latin typeface="Arial"/>
              <a:ea typeface="Arial"/>
              <a:cs typeface="Arial"/>
              <a:sym typeface="Arial"/>
            </a:endParaRPr>
          </a:p>
          <a:p>
            <a:pPr indent="-320040" lvl="0" marL="320040" rtl="0" algn="l">
              <a:spcBef>
                <a:spcPts val="465"/>
              </a:spcBef>
              <a:spcAft>
                <a:spcPts val="0"/>
              </a:spcAft>
              <a:buSzPct val="59999"/>
              <a:buFont typeface="Noto Sans Symbols"/>
              <a:buChar char="✔"/>
            </a:pPr>
            <a:r>
              <a:rPr lang="en-US" sz="3800">
                <a:latin typeface="Arial"/>
                <a:ea typeface="Arial"/>
                <a:cs typeface="Arial"/>
                <a:sym typeface="Arial"/>
              </a:rPr>
              <a:t> </a:t>
            </a:r>
            <a:r>
              <a:rPr b="1" lang="en-US" sz="3800">
                <a:latin typeface="Arial"/>
                <a:ea typeface="Arial"/>
                <a:cs typeface="Arial"/>
                <a:sym typeface="Arial"/>
              </a:rPr>
              <a:t>Hard</a:t>
            </a:r>
            <a:r>
              <a:rPr lang="en-US" sz="3800">
                <a:latin typeface="Arial"/>
                <a:ea typeface="Arial"/>
                <a:cs typeface="Arial"/>
                <a:sym typeface="Arial"/>
              </a:rPr>
              <a:t> </a:t>
            </a:r>
            <a:r>
              <a:rPr b="1" lang="en-US" sz="3800">
                <a:latin typeface="Arial"/>
                <a:ea typeface="Arial"/>
                <a:cs typeface="Arial"/>
                <a:sym typeface="Arial"/>
              </a:rPr>
              <a:t>Disk</a:t>
            </a:r>
            <a:r>
              <a:rPr lang="en-US" sz="3800">
                <a:latin typeface="Arial"/>
                <a:ea typeface="Arial"/>
                <a:cs typeface="Arial"/>
                <a:sym typeface="Arial"/>
              </a:rPr>
              <a:t>         </a:t>
            </a:r>
            <a:r>
              <a:rPr b="1" lang="en-US" sz="3800">
                <a:latin typeface="Arial"/>
                <a:ea typeface="Arial"/>
                <a:cs typeface="Arial"/>
                <a:sym typeface="Arial"/>
              </a:rPr>
              <a:t>:</a:t>
            </a:r>
            <a:r>
              <a:rPr lang="en-US" sz="3800">
                <a:latin typeface="Arial"/>
                <a:ea typeface="Arial"/>
                <a:cs typeface="Arial"/>
                <a:sym typeface="Arial"/>
              </a:rPr>
              <a:t>   20 GB</a:t>
            </a:r>
            <a:endParaRPr sz="3800">
              <a:latin typeface="Arial"/>
              <a:ea typeface="Arial"/>
              <a:cs typeface="Arial"/>
              <a:sym typeface="Arial"/>
            </a:endParaRPr>
          </a:p>
          <a:p>
            <a:pPr indent="-320040" lvl="0" marL="320040" rtl="0" algn="l">
              <a:spcBef>
                <a:spcPts val="480"/>
              </a:spcBef>
              <a:spcAft>
                <a:spcPts val="0"/>
              </a:spcAft>
              <a:buSzPct val="59999"/>
              <a:buFont typeface="Noto Sans Symbols"/>
              <a:buChar char="✔"/>
            </a:pPr>
            <a:r>
              <a:rPr lang="en-US" sz="3800">
                <a:latin typeface="Arial"/>
                <a:ea typeface="Arial"/>
                <a:cs typeface="Arial"/>
                <a:sym typeface="Arial"/>
              </a:rPr>
              <a:t> </a:t>
            </a:r>
            <a:r>
              <a:rPr b="1" lang="en-US" sz="3800">
                <a:latin typeface="Arial"/>
                <a:ea typeface="Arial"/>
                <a:cs typeface="Arial"/>
                <a:sym typeface="Arial"/>
              </a:rPr>
              <a:t>Key</a:t>
            </a:r>
            <a:r>
              <a:rPr lang="en-US" sz="3800">
                <a:latin typeface="Arial"/>
                <a:ea typeface="Arial"/>
                <a:cs typeface="Arial"/>
                <a:sym typeface="Arial"/>
              </a:rPr>
              <a:t> </a:t>
            </a:r>
            <a:r>
              <a:rPr b="1" lang="en-US" sz="3800">
                <a:latin typeface="Arial"/>
                <a:ea typeface="Arial"/>
                <a:cs typeface="Arial"/>
                <a:sym typeface="Arial"/>
              </a:rPr>
              <a:t>Board</a:t>
            </a:r>
            <a:r>
              <a:rPr lang="en-US" sz="3800">
                <a:latin typeface="Arial"/>
                <a:ea typeface="Arial"/>
                <a:cs typeface="Arial"/>
                <a:sym typeface="Arial"/>
              </a:rPr>
              <a:t>        </a:t>
            </a:r>
            <a:r>
              <a:rPr b="1" lang="en-US" sz="3800">
                <a:latin typeface="Arial"/>
                <a:ea typeface="Arial"/>
                <a:cs typeface="Arial"/>
                <a:sym typeface="Arial"/>
              </a:rPr>
              <a:t>:</a:t>
            </a:r>
            <a:r>
              <a:rPr lang="en-US" sz="3800">
                <a:latin typeface="Arial"/>
                <a:ea typeface="Arial"/>
                <a:cs typeface="Arial"/>
                <a:sym typeface="Arial"/>
              </a:rPr>
              <a:t> </a:t>
            </a:r>
            <a:r>
              <a:rPr lang="en-US" sz="3800">
                <a:latin typeface="Arial"/>
                <a:ea typeface="Arial"/>
                <a:cs typeface="Arial"/>
                <a:sym typeface="Arial"/>
              </a:rPr>
              <a:t> </a:t>
            </a:r>
            <a:r>
              <a:rPr lang="en-US" sz="3800">
                <a:latin typeface="Arial"/>
                <a:ea typeface="Arial"/>
                <a:cs typeface="Arial"/>
                <a:sym typeface="Arial"/>
              </a:rPr>
              <a:t> Standard Windows          Keyboard</a:t>
            </a:r>
            <a:endParaRPr sz="3800">
              <a:latin typeface="Arial"/>
              <a:ea typeface="Arial"/>
              <a:cs typeface="Arial"/>
              <a:sym typeface="Arial"/>
            </a:endParaRPr>
          </a:p>
          <a:p>
            <a:pPr indent="-320040" lvl="0" marL="320040" rtl="0" algn="l">
              <a:spcBef>
                <a:spcPts val="480"/>
              </a:spcBef>
              <a:spcAft>
                <a:spcPts val="0"/>
              </a:spcAft>
              <a:buSzPct val="59999"/>
              <a:buFont typeface="Noto Sans Symbols"/>
              <a:buChar char="✔"/>
            </a:pPr>
            <a:r>
              <a:rPr lang="en-US" sz="3800">
                <a:latin typeface="Arial"/>
                <a:ea typeface="Arial"/>
                <a:cs typeface="Arial"/>
                <a:sym typeface="Arial"/>
              </a:rPr>
              <a:t> </a:t>
            </a:r>
            <a:r>
              <a:rPr b="1" lang="en-US" sz="3800">
                <a:latin typeface="Arial"/>
                <a:ea typeface="Arial"/>
                <a:cs typeface="Arial"/>
                <a:sym typeface="Arial"/>
              </a:rPr>
              <a:t>Mouse</a:t>
            </a:r>
            <a:r>
              <a:rPr lang="en-US" sz="3800">
                <a:latin typeface="Arial"/>
                <a:ea typeface="Arial"/>
                <a:cs typeface="Arial"/>
                <a:sym typeface="Arial"/>
              </a:rPr>
              <a:t>               </a:t>
            </a:r>
            <a:r>
              <a:rPr b="1" lang="en-US" sz="3800">
                <a:latin typeface="Arial"/>
                <a:ea typeface="Arial"/>
                <a:cs typeface="Arial"/>
                <a:sym typeface="Arial"/>
              </a:rPr>
              <a:t>:</a:t>
            </a:r>
            <a:r>
              <a:rPr lang="en-US" sz="3800">
                <a:latin typeface="Arial"/>
                <a:ea typeface="Arial"/>
                <a:cs typeface="Arial"/>
                <a:sym typeface="Arial"/>
              </a:rPr>
              <a:t>   2 or 3 Button Mouse</a:t>
            </a:r>
            <a:endParaRPr sz="3800">
              <a:latin typeface="Arial"/>
              <a:ea typeface="Arial"/>
              <a:cs typeface="Arial"/>
              <a:sym typeface="Arial"/>
            </a:endParaRPr>
          </a:p>
          <a:p>
            <a:pPr indent="-320040" lvl="0" marL="320040" rtl="0" algn="l">
              <a:spcBef>
                <a:spcPts val="480"/>
              </a:spcBef>
              <a:spcAft>
                <a:spcPts val="0"/>
              </a:spcAft>
              <a:buSzPct val="59999"/>
              <a:buFont typeface="Noto Sans Symbols"/>
              <a:buChar char="✔"/>
            </a:pPr>
            <a:r>
              <a:rPr b="1" lang="en-US" sz="3800">
                <a:latin typeface="Arial"/>
                <a:ea typeface="Arial"/>
                <a:cs typeface="Arial"/>
                <a:sym typeface="Arial"/>
              </a:rPr>
              <a:t>Monitor</a:t>
            </a:r>
            <a:r>
              <a:rPr lang="en-US" sz="3800">
                <a:latin typeface="Arial"/>
                <a:ea typeface="Arial"/>
                <a:cs typeface="Arial"/>
                <a:sym typeface="Arial"/>
              </a:rPr>
              <a:t>              </a:t>
            </a:r>
            <a:r>
              <a:rPr b="1" lang="en-US" sz="3800">
                <a:latin typeface="Arial"/>
                <a:ea typeface="Arial"/>
                <a:cs typeface="Arial"/>
                <a:sym typeface="Arial"/>
              </a:rPr>
              <a:t>:</a:t>
            </a:r>
            <a:r>
              <a:rPr lang="en-US" sz="3800">
                <a:latin typeface="Arial"/>
                <a:ea typeface="Arial"/>
                <a:cs typeface="Arial"/>
                <a:sym typeface="Arial"/>
              </a:rPr>
              <a:t>   SVGA</a:t>
            </a:r>
            <a:endParaRPr sz="3800">
              <a:latin typeface="Arial"/>
              <a:ea typeface="Arial"/>
              <a:cs typeface="Arial"/>
              <a:sym typeface="Arial"/>
            </a:endParaRPr>
          </a:p>
          <a:p>
            <a:pPr indent="-275844" lvl="0" marL="320040" rtl="0" algn="l">
              <a:spcBef>
                <a:spcPts val="700"/>
              </a:spcBef>
              <a:spcAft>
                <a:spcPts val="0"/>
              </a:spcAft>
              <a:buSzPct val="59999"/>
              <a:buNone/>
            </a:pPr>
            <a:r>
              <a:t/>
            </a:r>
            <a:endParaRPr/>
          </a:p>
        </p:txBody>
      </p:sp>
      <p:sp>
        <p:nvSpPr>
          <p:cNvPr id="174" name="Google Shape;174;p24"/>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rmAutofit fontScale="40000" lnSpcReduction="20000"/>
          </a:bodyPr>
          <a:lstStyle/>
          <a:p>
            <a:pPr indent="-320040" lvl="0" marL="320040" rtl="0" algn="just">
              <a:lnSpc>
                <a:spcPct val="150000"/>
              </a:lnSpc>
              <a:spcBef>
                <a:spcPts val="0"/>
              </a:spcBef>
              <a:spcAft>
                <a:spcPts val="0"/>
              </a:spcAft>
              <a:buSzPct val="60000"/>
              <a:buFont typeface="Noto Sans Symbols"/>
              <a:buChar char="✔"/>
            </a:pPr>
            <a:r>
              <a:rPr b="1" lang="en-US" sz="3200">
                <a:latin typeface="Arial"/>
                <a:ea typeface="Arial"/>
                <a:cs typeface="Arial"/>
                <a:sym typeface="Arial"/>
              </a:rPr>
              <a:t>Operating system 	:   </a:t>
            </a:r>
            <a:r>
              <a:rPr lang="en-US" sz="3200">
                <a:latin typeface="Arial"/>
                <a:ea typeface="Arial"/>
                <a:cs typeface="Arial"/>
                <a:sym typeface="Arial"/>
              </a:rPr>
              <a:t>Windows 7 Ultimate.</a:t>
            </a:r>
            <a:endParaRPr sz="3200">
              <a:latin typeface="Arial"/>
              <a:ea typeface="Arial"/>
              <a:cs typeface="Arial"/>
              <a:sym typeface="Arial"/>
            </a:endParaRPr>
          </a:p>
          <a:p>
            <a:pPr indent="-320040" lvl="0" marL="320040" rtl="0" algn="just">
              <a:lnSpc>
                <a:spcPct val="150000"/>
              </a:lnSpc>
              <a:spcBef>
                <a:spcPts val="1700"/>
              </a:spcBef>
              <a:spcAft>
                <a:spcPts val="0"/>
              </a:spcAft>
              <a:buSzPct val="60000"/>
              <a:buFont typeface="Noto Sans Symbols"/>
              <a:buChar char="✔"/>
            </a:pPr>
            <a:r>
              <a:rPr b="1" lang="en-US" sz="3200">
                <a:latin typeface="Arial"/>
                <a:ea typeface="Arial"/>
                <a:cs typeface="Arial"/>
                <a:sym typeface="Arial"/>
              </a:rPr>
              <a:t>Coding Language	:   </a:t>
            </a:r>
            <a:r>
              <a:rPr lang="en-US" sz="3200">
                <a:latin typeface="Arial"/>
                <a:ea typeface="Arial"/>
                <a:cs typeface="Arial"/>
                <a:sym typeface="Arial"/>
              </a:rPr>
              <a:t>Python.</a:t>
            </a:r>
            <a:endParaRPr sz="3200">
              <a:latin typeface="Arial"/>
              <a:ea typeface="Arial"/>
              <a:cs typeface="Arial"/>
              <a:sym typeface="Arial"/>
            </a:endParaRPr>
          </a:p>
          <a:p>
            <a:pPr indent="-320040" lvl="0" marL="320040" rtl="0" algn="just">
              <a:lnSpc>
                <a:spcPct val="150000"/>
              </a:lnSpc>
              <a:spcBef>
                <a:spcPts val="1700"/>
              </a:spcBef>
              <a:spcAft>
                <a:spcPts val="0"/>
              </a:spcAft>
              <a:buSzPct val="60000"/>
              <a:buFont typeface="Noto Sans Symbols"/>
              <a:buChar char="✔"/>
            </a:pPr>
            <a:r>
              <a:rPr b="1" lang="en-US" sz="3200">
                <a:latin typeface="Arial"/>
                <a:ea typeface="Arial"/>
                <a:cs typeface="Arial"/>
                <a:sym typeface="Arial"/>
              </a:rPr>
              <a:t>Front-End	:   </a:t>
            </a:r>
            <a:r>
              <a:rPr lang="en-US" sz="3200">
                <a:latin typeface="Arial"/>
                <a:ea typeface="Arial"/>
                <a:cs typeface="Arial"/>
                <a:sym typeface="Arial"/>
              </a:rPr>
              <a:t>Python.</a:t>
            </a:r>
            <a:endParaRPr sz="3200">
              <a:latin typeface="Arial"/>
              <a:ea typeface="Arial"/>
              <a:cs typeface="Arial"/>
              <a:sym typeface="Arial"/>
            </a:endParaRPr>
          </a:p>
          <a:p>
            <a:pPr indent="-320040" lvl="0" marL="320040" rtl="0" algn="just">
              <a:lnSpc>
                <a:spcPct val="150000"/>
              </a:lnSpc>
              <a:spcBef>
                <a:spcPts val="1700"/>
              </a:spcBef>
              <a:spcAft>
                <a:spcPts val="0"/>
              </a:spcAft>
              <a:buSzPct val="60000"/>
              <a:buFont typeface="Noto Sans Symbols"/>
              <a:buChar char="✔"/>
            </a:pPr>
            <a:r>
              <a:rPr b="1" lang="en-US" sz="3200">
                <a:latin typeface="Arial"/>
                <a:ea typeface="Arial"/>
                <a:cs typeface="Arial"/>
                <a:sym typeface="Arial"/>
              </a:rPr>
              <a:t>Back-End	:   </a:t>
            </a:r>
            <a:r>
              <a:rPr lang="en-US" sz="3200">
                <a:latin typeface="Arial"/>
                <a:ea typeface="Arial"/>
                <a:cs typeface="Arial"/>
                <a:sym typeface="Arial"/>
              </a:rPr>
              <a:t>Django-ORM</a:t>
            </a:r>
            <a:endParaRPr sz="3200">
              <a:latin typeface="Arial"/>
              <a:ea typeface="Arial"/>
              <a:cs typeface="Arial"/>
              <a:sym typeface="Arial"/>
            </a:endParaRPr>
          </a:p>
          <a:p>
            <a:pPr indent="-320040" lvl="0" marL="320040" rtl="0" algn="just">
              <a:lnSpc>
                <a:spcPct val="150000"/>
              </a:lnSpc>
              <a:spcBef>
                <a:spcPts val="1700"/>
              </a:spcBef>
              <a:spcAft>
                <a:spcPts val="0"/>
              </a:spcAft>
              <a:buSzPct val="60000"/>
              <a:buFont typeface="Noto Sans Symbols"/>
              <a:buChar char="✔"/>
            </a:pPr>
            <a:r>
              <a:rPr b="1" lang="en-US" sz="3200">
                <a:latin typeface="Arial"/>
                <a:ea typeface="Arial"/>
                <a:cs typeface="Arial"/>
                <a:sym typeface="Arial"/>
              </a:rPr>
              <a:t>Designing	:</a:t>
            </a:r>
            <a:r>
              <a:rPr lang="en-US" sz="3200">
                <a:latin typeface="Arial"/>
                <a:ea typeface="Arial"/>
                <a:cs typeface="Arial"/>
                <a:sym typeface="Arial"/>
              </a:rPr>
              <a:t> </a:t>
            </a:r>
            <a:r>
              <a:rPr lang="en-US" sz="3200">
                <a:latin typeface="Arial"/>
                <a:ea typeface="Arial"/>
                <a:cs typeface="Arial"/>
                <a:sym typeface="Arial"/>
              </a:rPr>
              <a:t>  </a:t>
            </a:r>
            <a:r>
              <a:rPr lang="en-US" sz="3200">
                <a:latin typeface="Arial"/>
                <a:ea typeface="Arial"/>
                <a:cs typeface="Arial"/>
                <a:sym typeface="Arial"/>
              </a:rPr>
              <a:t>Html, css, javascript.</a:t>
            </a:r>
            <a:endParaRPr sz="3200">
              <a:latin typeface="Arial"/>
              <a:ea typeface="Arial"/>
              <a:cs typeface="Arial"/>
              <a:sym typeface="Arial"/>
            </a:endParaRPr>
          </a:p>
          <a:p>
            <a:pPr indent="-320040" lvl="0" marL="320040" rtl="0" algn="just">
              <a:lnSpc>
                <a:spcPct val="150000"/>
              </a:lnSpc>
              <a:spcBef>
                <a:spcPts val="1700"/>
              </a:spcBef>
              <a:spcAft>
                <a:spcPts val="0"/>
              </a:spcAft>
              <a:buSzPct val="60000"/>
              <a:buFont typeface="Noto Sans Symbols"/>
              <a:buChar char="✔"/>
            </a:pPr>
            <a:r>
              <a:rPr b="1" lang="en-US" sz="3200">
                <a:latin typeface="Arial"/>
                <a:ea typeface="Arial"/>
                <a:cs typeface="Arial"/>
                <a:sym typeface="Arial"/>
              </a:rPr>
              <a:t>Data Base	:   </a:t>
            </a:r>
            <a:r>
              <a:rPr lang="en-US" sz="3200">
                <a:latin typeface="Arial"/>
                <a:ea typeface="Arial"/>
                <a:cs typeface="Arial"/>
                <a:sym typeface="Arial"/>
              </a:rPr>
              <a:t>MySQL (WAMP Server).</a:t>
            </a:r>
            <a:endParaRPr sz="3200">
              <a:latin typeface="Arial"/>
              <a:ea typeface="Arial"/>
              <a:cs typeface="Arial"/>
              <a:sym typeface="Arial"/>
            </a:endParaRPr>
          </a:p>
          <a:p>
            <a:pPr indent="-275844" lvl="0" marL="320040" rtl="0" algn="l">
              <a:spcBef>
                <a:spcPts val="1700"/>
              </a:spcBef>
              <a:spcAft>
                <a:spcPts val="0"/>
              </a:spcAft>
              <a:buSzPct val="59999"/>
              <a:buNone/>
            </a:pPr>
            <a:r>
              <a:t/>
            </a:r>
            <a:endParaRPr/>
          </a:p>
        </p:txBody>
      </p:sp>
      <p:sp>
        <p:nvSpPr>
          <p:cNvPr id="175" name="Google Shape;175;p24"/>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rmAutofit/>
          </a:bodyPr>
          <a:lstStyle/>
          <a:p>
            <a:pPr indent="0" lvl="0" marL="0" rtl="0" algn="l">
              <a:spcBef>
                <a:spcPts val="0"/>
              </a:spcBef>
              <a:spcAft>
                <a:spcPts val="0"/>
              </a:spcAft>
              <a:buSzPts val="1200"/>
              <a:buFont typeface="Times New Roman"/>
              <a:buNone/>
            </a:pPr>
            <a:r>
              <a:rPr b="1" lang="en-US" sz="2000">
                <a:latin typeface="Times New Roman"/>
                <a:ea typeface="Times New Roman"/>
                <a:cs typeface="Times New Roman"/>
                <a:sym typeface="Times New Roman"/>
              </a:rPr>
              <a:t>SYSTEM REQUIREMENTS</a:t>
            </a:r>
            <a:endParaRPr sz="2000">
              <a:latin typeface="Times New Roman"/>
              <a:ea typeface="Times New Roman"/>
              <a:cs typeface="Times New Roman"/>
              <a:sym typeface="Times New Roman"/>
            </a:endParaRPr>
          </a:p>
          <a:p>
            <a:pPr indent="0" lvl="0" marL="0" rtl="0" algn="l">
              <a:spcBef>
                <a:spcPts val="700"/>
              </a:spcBef>
              <a:spcAft>
                <a:spcPts val="0"/>
              </a:spcAft>
              <a:buSzPts val="1200"/>
              <a:buFont typeface="Twentieth Century"/>
              <a:buNone/>
            </a:pPr>
            <a:r>
              <a:t/>
            </a:r>
            <a:endParaRPr/>
          </a:p>
        </p:txBody>
      </p:sp>
      <p:sp>
        <p:nvSpPr>
          <p:cNvPr id="176" name="Google Shape;176;p24"/>
          <p:cNvSpPr txBox="1"/>
          <p:nvPr>
            <p:ph idx="4" type="body"/>
          </p:nvPr>
        </p:nvSpPr>
        <p:spPr>
          <a:xfrm>
            <a:off x="4800600" y="1752600"/>
            <a:ext cx="3886200" cy="640200"/>
          </a:xfrm>
          <a:prstGeom prst="rect">
            <a:avLst/>
          </a:prstGeom>
          <a:solidFill>
            <a:schemeClr val="accent4"/>
          </a:solidFill>
          <a:ln>
            <a:noFill/>
          </a:ln>
        </p:spPr>
        <p:txBody>
          <a:bodyPr anchorCtr="0" anchor="ctr" bIns="45700" lIns="91425" spcFirstLastPara="1" rIns="91425" wrap="square" tIns="45700">
            <a:normAutofit/>
          </a:bodyPr>
          <a:lstStyle/>
          <a:p>
            <a:pPr indent="0" lvl="0" marL="0" rtl="0" algn="l">
              <a:spcBef>
                <a:spcPts val="0"/>
              </a:spcBef>
              <a:spcAft>
                <a:spcPts val="0"/>
              </a:spcAft>
              <a:buSzPts val="1200"/>
              <a:buFont typeface="Arial"/>
              <a:buNone/>
            </a:pPr>
            <a:r>
              <a:rPr b="1" lang="en-US" sz="2000">
                <a:latin typeface="Arial"/>
                <a:ea typeface="Arial"/>
                <a:cs typeface="Arial"/>
                <a:sym typeface="Arial"/>
              </a:rPr>
              <a:t>SOFTWARE</a:t>
            </a:r>
            <a:r>
              <a:rPr b="1" lang="en-US" sz="2000">
                <a:latin typeface="Times New Roman"/>
                <a:ea typeface="Times New Roman"/>
                <a:cs typeface="Times New Roman"/>
                <a:sym typeface="Times New Roman"/>
              </a:rPr>
              <a:t> REQUIREMENTS:</a:t>
            </a:r>
            <a:endParaRPr sz="2000">
              <a:latin typeface="Times New Roman"/>
              <a:ea typeface="Times New Roman"/>
              <a:cs typeface="Times New Roman"/>
              <a:sym typeface="Times New Roman"/>
            </a:endParaRPr>
          </a:p>
          <a:p>
            <a:pPr indent="0" lvl="0" marL="0" rtl="0" algn="l">
              <a:spcBef>
                <a:spcPts val="700"/>
              </a:spcBef>
              <a:spcAft>
                <a:spcPts val="0"/>
              </a:spcAft>
              <a:buSzPts val="1200"/>
              <a:buFont typeface="Twentieth Century"/>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Arial"/>
              <a:buNone/>
            </a:pPr>
            <a:r>
              <a:rPr b="1" lang="en-US">
                <a:latin typeface="Arial"/>
                <a:ea typeface="Arial"/>
                <a:cs typeface="Arial"/>
                <a:sym typeface="Arial"/>
              </a:rPr>
              <a:t>SYSTEM ARCHITECTURE </a:t>
            </a:r>
            <a:endParaRPr/>
          </a:p>
        </p:txBody>
      </p:sp>
      <p:pic>
        <p:nvPicPr>
          <p:cNvPr id="182" name="Google Shape;182;p25"/>
          <p:cNvPicPr preferRelativeResize="0"/>
          <p:nvPr/>
        </p:nvPicPr>
        <p:blipFill>
          <a:blip r:embed="rId3">
            <a:alphaModFix/>
          </a:blip>
          <a:stretch>
            <a:fillRect/>
          </a:stretch>
        </p:blipFill>
        <p:spPr>
          <a:xfrm>
            <a:off x="612650" y="1450250"/>
            <a:ext cx="8153401" cy="54077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a:buNone/>
            </a:pPr>
            <a:r>
              <a:rPr b="1" lang="en-US">
                <a:latin typeface="Arial"/>
                <a:ea typeface="Arial"/>
                <a:cs typeface="Arial"/>
                <a:sym typeface="Arial"/>
              </a:rPr>
              <a:t>FLOWCHART- REMOTE USER </a:t>
            </a:r>
            <a:endParaRPr>
              <a:latin typeface="Arial"/>
              <a:ea typeface="Arial"/>
              <a:cs typeface="Arial"/>
              <a:sym typeface="Arial"/>
            </a:endParaRPr>
          </a:p>
        </p:txBody>
      </p:sp>
      <p:pic>
        <p:nvPicPr>
          <p:cNvPr id="188" name="Google Shape;188;p26"/>
          <p:cNvPicPr preferRelativeResize="0"/>
          <p:nvPr/>
        </p:nvPicPr>
        <p:blipFill>
          <a:blip r:embed="rId3">
            <a:alphaModFix/>
          </a:blip>
          <a:stretch>
            <a:fillRect/>
          </a:stretch>
        </p:blipFill>
        <p:spPr>
          <a:xfrm>
            <a:off x="612650" y="1493925"/>
            <a:ext cx="8397123" cy="5364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nvSpPr>
        <p:spPr>
          <a:xfrm>
            <a:off x="571500" y="245250"/>
            <a:ext cx="730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194" name="Google Shape;194;p27"/>
          <p:cNvSpPr txBox="1"/>
          <p:nvPr/>
        </p:nvSpPr>
        <p:spPr>
          <a:xfrm>
            <a:off x="1841500" y="442300"/>
            <a:ext cx="630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5" name="Google Shape;195;p27"/>
          <p:cNvSpPr txBox="1"/>
          <p:nvPr/>
        </p:nvSpPr>
        <p:spPr>
          <a:xfrm>
            <a:off x="693200" y="156700"/>
            <a:ext cx="8145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4400"/>
              <a:buFont typeface="Arial"/>
              <a:buNone/>
            </a:pPr>
            <a:r>
              <a:rPr b="1" lang="en-US" sz="4400">
                <a:solidFill>
                  <a:schemeClr val="dk2"/>
                </a:solidFill>
              </a:rPr>
              <a:t>Flowchart : Service Provider</a:t>
            </a:r>
            <a:r>
              <a:rPr b="1" lang="en-US" sz="4400">
                <a:solidFill>
                  <a:schemeClr val="dk2"/>
                </a:solidFill>
              </a:rPr>
              <a:t> </a:t>
            </a:r>
            <a:endParaRPr sz="3950"/>
          </a:p>
        </p:txBody>
      </p:sp>
      <p:pic>
        <p:nvPicPr>
          <p:cNvPr id="196" name="Google Shape;196;p27"/>
          <p:cNvPicPr preferRelativeResize="0"/>
          <p:nvPr/>
        </p:nvPicPr>
        <p:blipFill>
          <a:blip r:embed="rId3">
            <a:alphaModFix/>
          </a:blip>
          <a:stretch>
            <a:fillRect/>
          </a:stretch>
        </p:blipFill>
        <p:spPr>
          <a:xfrm>
            <a:off x="615688" y="1608950"/>
            <a:ext cx="7608313" cy="55346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b="1" lang="en-US" sz="3950">
                <a:latin typeface="Arial"/>
                <a:ea typeface="Arial"/>
                <a:cs typeface="Arial"/>
                <a:sym typeface="Arial"/>
              </a:rPr>
              <a:t>DATA FLOW DIAGRAM</a:t>
            </a:r>
            <a:endParaRPr b="1" sz="3950">
              <a:latin typeface="Arial"/>
              <a:ea typeface="Arial"/>
              <a:cs typeface="Arial"/>
              <a:sym typeface="Arial"/>
            </a:endParaRPr>
          </a:p>
        </p:txBody>
      </p:sp>
      <p:pic>
        <p:nvPicPr>
          <p:cNvPr id="202" name="Google Shape;202;p28"/>
          <p:cNvPicPr preferRelativeResize="0"/>
          <p:nvPr/>
        </p:nvPicPr>
        <p:blipFill>
          <a:blip r:embed="rId3">
            <a:alphaModFix/>
          </a:blip>
          <a:stretch>
            <a:fillRect/>
          </a:stretch>
        </p:blipFill>
        <p:spPr>
          <a:xfrm>
            <a:off x="396675" y="1524000"/>
            <a:ext cx="8579674" cy="533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612648" y="228600"/>
            <a:ext cx="81534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950">
                <a:latin typeface="Arial"/>
                <a:ea typeface="Arial"/>
                <a:cs typeface="Arial"/>
                <a:sym typeface="Arial"/>
              </a:rPr>
              <a:t>MODELS</a:t>
            </a:r>
            <a:endParaRPr b="1" sz="3950">
              <a:latin typeface="Arial"/>
              <a:ea typeface="Arial"/>
              <a:cs typeface="Arial"/>
              <a:sym typeface="Arial"/>
            </a:endParaRPr>
          </a:p>
        </p:txBody>
      </p:sp>
      <p:sp>
        <p:nvSpPr>
          <p:cNvPr id="208" name="Google Shape;208;p29"/>
          <p:cNvSpPr txBox="1"/>
          <p:nvPr>
            <p:ph idx="1" type="body"/>
          </p:nvPr>
        </p:nvSpPr>
        <p:spPr>
          <a:xfrm>
            <a:off x="612648" y="1600200"/>
            <a:ext cx="8153400" cy="4495800"/>
          </a:xfrm>
          <a:prstGeom prst="rect">
            <a:avLst/>
          </a:prstGeom>
        </p:spPr>
        <p:txBody>
          <a:bodyPr anchorCtr="0" anchor="t" bIns="45700" lIns="91425" spcFirstLastPara="1" rIns="91425" wrap="square" tIns="45700">
            <a:normAutofit lnSpcReduction="20000"/>
          </a:bodyPr>
          <a:lstStyle/>
          <a:p>
            <a:pPr indent="0" lvl="0" marL="0" rtl="0" algn="l">
              <a:spcBef>
                <a:spcPts val="700"/>
              </a:spcBef>
              <a:spcAft>
                <a:spcPts val="0"/>
              </a:spcAft>
              <a:buNone/>
            </a:pPr>
            <a:r>
              <a:rPr b="1" lang="en-US">
                <a:latin typeface="Arial"/>
                <a:ea typeface="Arial"/>
                <a:cs typeface="Arial"/>
                <a:sym typeface="Arial"/>
              </a:rPr>
              <a:t>LOGISTIC REGRESSION </a:t>
            </a:r>
            <a:endParaRPr b="1">
              <a:latin typeface="Arial"/>
              <a:ea typeface="Arial"/>
              <a:cs typeface="Arial"/>
              <a:sym typeface="Arial"/>
            </a:endParaRPr>
          </a:p>
          <a:p>
            <a:pPr indent="-368300" lvl="0" marL="457200" rtl="0" algn="l">
              <a:spcBef>
                <a:spcPts val="700"/>
              </a:spcBef>
              <a:spcAft>
                <a:spcPts val="0"/>
              </a:spcAft>
              <a:buSzPts val="2200"/>
              <a:buFont typeface="Arial"/>
              <a:buChar char="◻"/>
            </a:pPr>
            <a:r>
              <a:rPr lang="en-US" sz="2200">
                <a:latin typeface="Arial"/>
                <a:ea typeface="Arial"/>
                <a:cs typeface="Arial"/>
                <a:sym typeface="Arial"/>
              </a:rPr>
              <a:t>Logistic regression is one of the most popular Machine Learning algorithms, which comes under the Supervised Learning technique. It is used for solving the classification problems.It  gives the values which lie between 0 and 1.</a:t>
            </a:r>
            <a:endParaRPr sz="2200">
              <a:latin typeface="Arial"/>
              <a:ea typeface="Arial"/>
              <a:cs typeface="Arial"/>
              <a:sym typeface="Arial"/>
            </a:endParaRPr>
          </a:p>
          <a:p>
            <a:pPr indent="0" lvl="0" marL="0" rtl="0" algn="l">
              <a:spcBef>
                <a:spcPts val="700"/>
              </a:spcBef>
              <a:spcAft>
                <a:spcPts val="0"/>
              </a:spcAft>
              <a:buNone/>
            </a:pPr>
            <a:r>
              <a:rPr b="1" lang="en-US" sz="2500">
                <a:latin typeface="Arial"/>
                <a:ea typeface="Arial"/>
                <a:cs typeface="Arial"/>
                <a:sym typeface="Arial"/>
              </a:rPr>
              <a:t>DECISION TREE</a:t>
            </a:r>
            <a:endParaRPr b="1" sz="2500">
              <a:latin typeface="Arial"/>
              <a:ea typeface="Arial"/>
              <a:cs typeface="Arial"/>
              <a:sym typeface="Arial"/>
            </a:endParaRPr>
          </a:p>
          <a:p>
            <a:pPr indent="-368300" lvl="0" marL="457200" rtl="0" algn="l">
              <a:spcBef>
                <a:spcPts val="700"/>
              </a:spcBef>
              <a:spcAft>
                <a:spcPts val="0"/>
              </a:spcAft>
              <a:buSzPts val="2200"/>
              <a:buFont typeface="Arial"/>
              <a:buChar char="◻"/>
            </a:pPr>
            <a:r>
              <a:rPr lang="en-US" sz="2200">
                <a:latin typeface="Arial"/>
                <a:ea typeface="Arial"/>
                <a:cs typeface="Arial"/>
                <a:sym typeface="Arial"/>
              </a:rPr>
              <a:t>A decision tree algorithm is a machine learning technique that visually represents decisions and their possible consequences as a tree-like structure, making it useful for both classification and regression tasks. It works by dividing data into smaller subsets based on input features, creating a tree structure of decisions to predict outcomes.</a:t>
            </a:r>
            <a:endParaRPr sz="2200">
              <a:latin typeface="Arial"/>
              <a:ea typeface="Arial"/>
              <a:cs typeface="Arial"/>
              <a:sym typeface="Arial"/>
            </a:endParaRPr>
          </a:p>
          <a:p>
            <a:pPr indent="0" lvl="0" marL="457200" rtl="0" algn="l">
              <a:spcBef>
                <a:spcPts val="700"/>
              </a:spcBef>
              <a:spcAft>
                <a:spcPts val="0"/>
              </a:spcAft>
              <a:buNone/>
            </a:pPr>
            <a:r>
              <a:t/>
            </a:r>
            <a:endParaRPr sz="255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612648" y="228600"/>
            <a:ext cx="8153400" cy="990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b="1" sz="4394">
              <a:latin typeface="Arial"/>
              <a:ea typeface="Arial"/>
              <a:cs typeface="Arial"/>
              <a:sym typeface="Arial"/>
            </a:endParaRPr>
          </a:p>
          <a:p>
            <a:pPr indent="0" lvl="0" marL="0" rtl="0" algn="l">
              <a:spcBef>
                <a:spcPts val="0"/>
              </a:spcBef>
              <a:spcAft>
                <a:spcPts val="0"/>
              </a:spcAft>
              <a:buClr>
                <a:schemeClr val="dk1"/>
              </a:buClr>
              <a:buSzPct val="25031"/>
              <a:buFont typeface="Arial"/>
              <a:buNone/>
            </a:pPr>
            <a:r>
              <a:rPr b="1" lang="en-US" sz="4394">
                <a:latin typeface="Arial"/>
                <a:ea typeface="Arial"/>
                <a:cs typeface="Arial"/>
                <a:sym typeface="Arial"/>
              </a:rPr>
              <a:t>MODELS</a:t>
            </a:r>
            <a:endParaRPr b="1" sz="4394">
              <a:latin typeface="Arial"/>
              <a:ea typeface="Arial"/>
              <a:cs typeface="Arial"/>
              <a:sym typeface="Arial"/>
            </a:endParaRPr>
          </a:p>
          <a:p>
            <a:pPr indent="0" lvl="0" marL="0" rtl="0" algn="l">
              <a:spcBef>
                <a:spcPts val="0"/>
              </a:spcBef>
              <a:spcAft>
                <a:spcPts val="0"/>
              </a:spcAft>
              <a:buNone/>
            </a:pPr>
            <a:r>
              <a:t/>
            </a:r>
            <a:endParaRPr/>
          </a:p>
        </p:txBody>
      </p:sp>
      <p:sp>
        <p:nvSpPr>
          <p:cNvPr id="214" name="Google Shape;214;p30"/>
          <p:cNvSpPr txBox="1"/>
          <p:nvPr>
            <p:ph idx="1" type="body"/>
          </p:nvPr>
        </p:nvSpPr>
        <p:spPr>
          <a:xfrm>
            <a:off x="612648" y="1600200"/>
            <a:ext cx="8153400" cy="4495800"/>
          </a:xfrm>
          <a:prstGeom prst="rect">
            <a:avLst/>
          </a:prstGeom>
        </p:spPr>
        <p:txBody>
          <a:bodyPr anchorCtr="0" anchor="t" bIns="45700" lIns="91425" spcFirstLastPara="1" rIns="91425" wrap="square" tIns="45700">
            <a:normAutofit fontScale="92500" lnSpcReduction="20000"/>
          </a:bodyPr>
          <a:lstStyle/>
          <a:p>
            <a:pPr indent="0" lvl="0" marL="0" rtl="0" algn="l">
              <a:spcBef>
                <a:spcPts val="700"/>
              </a:spcBef>
              <a:spcAft>
                <a:spcPts val="0"/>
              </a:spcAft>
              <a:buNone/>
            </a:pPr>
            <a:r>
              <a:rPr b="1" lang="en-US" sz="2500">
                <a:latin typeface="Arial"/>
                <a:ea typeface="Arial"/>
                <a:cs typeface="Arial"/>
                <a:sym typeface="Arial"/>
              </a:rPr>
              <a:t>RANDOM FOREST</a:t>
            </a:r>
            <a:endParaRPr b="1" sz="2500">
              <a:latin typeface="Arial"/>
              <a:ea typeface="Arial"/>
              <a:cs typeface="Arial"/>
              <a:sym typeface="Arial"/>
            </a:endParaRPr>
          </a:p>
          <a:p>
            <a:pPr indent="0" lvl="0" marL="457200" rtl="0" algn="l">
              <a:spcBef>
                <a:spcPts val="700"/>
              </a:spcBef>
              <a:spcAft>
                <a:spcPts val="0"/>
              </a:spcAft>
              <a:buNone/>
            </a:pPr>
            <a:r>
              <a:rPr lang="en-US" sz="2200">
                <a:latin typeface="Arial"/>
                <a:ea typeface="Arial"/>
                <a:cs typeface="Arial"/>
                <a:sym typeface="Arial"/>
              </a:rPr>
              <a:t>Random Forest is a machine learning algorithm that combines multiple decision trees to make more accurate predictions. It's versatile, handles complex data well, and is used for classification and regression tasks.</a:t>
            </a:r>
            <a:endParaRPr sz="2200">
              <a:latin typeface="Arial"/>
              <a:ea typeface="Arial"/>
              <a:cs typeface="Arial"/>
              <a:sym typeface="Arial"/>
            </a:endParaRPr>
          </a:p>
          <a:p>
            <a:pPr indent="0" lvl="0" marL="0" rtl="0" algn="l">
              <a:spcBef>
                <a:spcPts val="700"/>
              </a:spcBef>
              <a:spcAft>
                <a:spcPts val="0"/>
              </a:spcAft>
              <a:buNone/>
            </a:pPr>
            <a:r>
              <a:rPr b="1" lang="en-US" sz="2500">
                <a:latin typeface="Arial"/>
                <a:ea typeface="Arial"/>
                <a:cs typeface="Arial"/>
                <a:sym typeface="Arial"/>
              </a:rPr>
              <a:t>K-NEAREST NEIGHBOUR </a:t>
            </a:r>
            <a:endParaRPr sz="2200">
              <a:latin typeface="Arial"/>
              <a:ea typeface="Arial"/>
              <a:cs typeface="Arial"/>
              <a:sym typeface="Arial"/>
            </a:endParaRPr>
          </a:p>
          <a:p>
            <a:pPr indent="0" lvl="0" marL="457200" rtl="0" algn="l">
              <a:spcBef>
                <a:spcPts val="700"/>
              </a:spcBef>
              <a:spcAft>
                <a:spcPts val="0"/>
              </a:spcAft>
              <a:buNone/>
            </a:pPr>
            <a:r>
              <a:rPr lang="en-US" sz="2200">
                <a:latin typeface="Arial"/>
                <a:ea typeface="Arial"/>
                <a:cs typeface="Arial"/>
                <a:sym typeface="Arial"/>
              </a:rPr>
              <a:t>K-Nearest Neighbors (KNN) is a simple machine learning algorithm used for classification and regression tasks. It makes predictions by finding the majority class or averaging nearby data points based on the k closest neighbors in the dataset.</a:t>
            </a:r>
            <a:endParaRPr sz="2200">
              <a:latin typeface="Arial"/>
              <a:ea typeface="Arial"/>
              <a:cs typeface="Arial"/>
              <a:sym typeface="Arial"/>
            </a:endParaRPr>
          </a:p>
          <a:p>
            <a:pPr indent="0" lvl="0" marL="0" rtl="0" algn="l">
              <a:spcBef>
                <a:spcPts val="700"/>
              </a:spcBef>
              <a:spcAft>
                <a:spcPts val="0"/>
              </a:spcAft>
              <a:buNone/>
            </a:pPr>
            <a:r>
              <a:rPr b="1" lang="en-US" sz="2500">
                <a:latin typeface="Arial"/>
                <a:ea typeface="Arial"/>
                <a:cs typeface="Arial"/>
                <a:sym typeface="Arial"/>
              </a:rPr>
              <a:t>SUPPORT VECTOR MACHINE </a:t>
            </a:r>
            <a:endParaRPr b="1" sz="2500">
              <a:latin typeface="Arial"/>
              <a:ea typeface="Arial"/>
              <a:cs typeface="Arial"/>
              <a:sym typeface="Arial"/>
            </a:endParaRPr>
          </a:p>
          <a:p>
            <a:pPr indent="-357822" lvl="0" marL="457200" rtl="0" algn="l">
              <a:spcBef>
                <a:spcPts val="700"/>
              </a:spcBef>
              <a:spcAft>
                <a:spcPts val="0"/>
              </a:spcAft>
              <a:buSzPct val="100000"/>
              <a:buFont typeface="Arial"/>
              <a:buChar char="◻"/>
            </a:pPr>
            <a:r>
              <a:rPr lang="en-US" sz="2200">
                <a:latin typeface="Arial"/>
                <a:ea typeface="Arial"/>
                <a:cs typeface="Arial"/>
                <a:sym typeface="Arial"/>
              </a:rPr>
              <a:t>Support Vector Machine (SVM) is a powerful machine learning algorithm used for classification and regression tasks. It works by finding the best hyperplane that separates data into distinct classes.</a:t>
            </a:r>
            <a:endParaRPr sz="22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612648" y="228600"/>
            <a:ext cx="81534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950">
                <a:latin typeface="Arial"/>
                <a:ea typeface="Arial"/>
                <a:cs typeface="Arial"/>
                <a:sym typeface="Arial"/>
              </a:rPr>
              <a:t>PARAMETERS</a:t>
            </a:r>
            <a:endParaRPr b="1" sz="3950">
              <a:latin typeface="Arial"/>
              <a:ea typeface="Arial"/>
              <a:cs typeface="Arial"/>
              <a:sym typeface="Arial"/>
            </a:endParaRPr>
          </a:p>
        </p:txBody>
      </p:sp>
      <p:sp>
        <p:nvSpPr>
          <p:cNvPr id="220" name="Google Shape;220;p31"/>
          <p:cNvSpPr txBox="1"/>
          <p:nvPr>
            <p:ph idx="1" type="body"/>
          </p:nvPr>
        </p:nvSpPr>
        <p:spPr>
          <a:xfrm>
            <a:off x="495298" y="1924050"/>
            <a:ext cx="8153400" cy="4495800"/>
          </a:xfrm>
          <a:prstGeom prst="rect">
            <a:avLst/>
          </a:prstGeom>
        </p:spPr>
        <p:txBody>
          <a:bodyPr anchorCtr="0" anchor="t" bIns="45700" lIns="91425" spcFirstLastPara="1" rIns="91425" wrap="square" tIns="45700">
            <a:normAutofit fontScale="55000" lnSpcReduction="20000"/>
          </a:bodyPr>
          <a:lstStyle/>
          <a:p>
            <a:pPr indent="0" lvl="0" marL="457200" rtl="0" algn="l">
              <a:spcBef>
                <a:spcPts val="700"/>
              </a:spcBef>
              <a:spcAft>
                <a:spcPts val="0"/>
              </a:spcAft>
              <a:buClr>
                <a:schemeClr val="dk1"/>
              </a:buClr>
              <a:buSzPct val="31428"/>
              <a:buFont typeface="Arial"/>
              <a:buNone/>
            </a:pPr>
            <a:r>
              <a:t/>
            </a:r>
            <a:endParaRPr sz="3500">
              <a:latin typeface="Arial"/>
              <a:ea typeface="Arial"/>
              <a:cs typeface="Arial"/>
              <a:sym typeface="Arial"/>
            </a:endParaRPr>
          </a:p>
          <a:p>
            <a:pPr indent="0" lvl="0" marL="457200" rtl="0" algn="l">
              <a:spcBef>
                <a:spcPts val="700"/>
              </a:spcBef>
              <a:spcAft>
                <a:spcPts val="0"/>
              </a:spcAft>
              <a:buClr>
                <a:schemeClr val="dk1"/>
              </a:buClr>
              <a:buSzPct val="31428"/>
              <a:buFont typeface="Arial"/>
              <a:buNone/>
            </a:pPr>
            <a:r>
              <a:rPr lang="en-US" sz="3500">
                <a:latin typeface="Arial"/>
                <a:ea typeface="Arial"/>
                <a:cs typeface="Arial"/>
                <a:sym typeface="Arial"/>
              </a:rPr>
              <a:t>1.</a:t>
            </a:r>
            <a:r>
              <a:rPr lang="en-US" sz="3500">
                <a:latin typeface="Arial"/>
                <a:ea typeface="Arial"/>
                <a:cs typeface="Arial"/>
                <a:sym typeface="Arial"/>
              </a:rPr>
              <a:t>Age</a:t>
            </a:r>
            <a:endParaRPr sz="3500">
              <a:latin typeface="Arial"/>
              <a:ea typeface="Arial"/>
              <a:cs typeface="Arial"/>
              <a:sym typeface="Arial"/>
            </a:endParaRPr>
          </a:p>
          <a:p>
            <a:pPr indent="0" lvl="0" marL="457200" rtl="0" algn="l">
              <a:spcBef>
                <a:spcPts val="700"/>
              </a:spcBef>
              <a:spcAft>
                <a:spcPts val="0"/>
              </a:spcAft>
              <a:buClr>
                <a:schemeClr val="dk1"/>
              </a:buClr>
              <a:buSzPct val="31428"/>
              <a:buFont typeface="Arial"/>
              <a:buNone/>
            </a:pPr>
            <a:r>
              <a:rPr lang="en-US" sz="3500">
                <a:latin typeface="Arial"/>
                <a:ea typeface="Arial"/>
                <a:cs typeface="Arial"/>
                <a:sym typeface="Arial"/>
              </a:rPr>
              <a:t>2.Hypertension</a:t>
            </a:r>
            <a:endParaRPr sz="3500">
              <a:latin typeface="Arial"/>
              <a:ea typeface="Arial"/>
              <a:cs typeface="Arial"/>
              <a:sym typeface="Arial"/>
            </a:endParaRPr>
          </a:p>
          <a:p>
            <a:pPr indent="0" lvl="0" marL="457200" rtl="0" algn="l">
              <a:spcBef>
                <a:spcPts val="700"/>
              </a:spcBef>
              <a:spcAft>
                <a:spcPts val="0"/>
              </a:spcAft>
              <a:buClr>
                <a:schemeClr val="dk1"/>
              </a:buClr>
              <a:buSzPct val="31428"/>
              <a:buFont typeface="Arial"/>
              <a:buNone/>
            </a:pPr>
            <a:r>
              <a:rPr lang="en-US" sz="3500">
                <a:latin typeface="Arial"/>
                <a:ea typeface="Arial"/>
                <a:cs typeface="Arial"/>
                <a:sym typeface="Arial"/>
              </a:rPr>
              <a:t>3.Heart disease</a:t>
            </a:r>
            <a:endParaRPr sz="3500">
              <a:latin typeface="Arial"/>
              <a:ea typeface="Arial"/>
              <a:cs typeface="Arial"/>
              <a:sym typeface="Arial"/>
            </a:endParaRPr>
          </a:p>
          <a:p>
            <a:pPr indent="0" lvl="0" marL="457200" rtl="0" algn="l">
              <a:spcBef>
                <a:spcPts val="700"/>
              </a:spcBef>
              <a:spcAft>
                <a:spcPts val="0"/>
              </a:spcAft>
              <a:buClr>
                <a:schemeClr val="dk1"/>
              </a:buClr>
              <a:buSzPct val="31428"/>
              <a:buFont typeface="Arial"/>
              <a:buNone/>
            </a:pPr>
            <a:r>
              <a:rPr lang="en-US" sz="3500">
                <a:latin typeface="Arial"/>
                <a:ea typeface="Arial"/>
                <a:cs typeface="Arial"/>
                <a:sym typeface="Arial"/>
              </a:rPr>
              <a:t>4.Ever married</a:t>
            </a:r>
            <a:endParaRPr sz="3500">
              <a:latin typeface="Arial"/>
              <a:ea typeface="Arial"/>
              <a:cs typeface="Arial"/>
              <a:sym typeface="Arial"/>
            </a:endParaRPr>
          </a:p>
          <a:p>
            <a:pPr indent="0" lvl="0" marL="457200" rtl="0" algn="l">
              <a:spcBef>
                <a:spcPts val="700"/>
              </a:spcBef>
              <a:spcAft>
                <a:spcPts val="0"/>
              </a:spcAft>
              <a:buClr>
                <a:schemeClr val="dk1"/>
              </a:buClr>
              <a:buSzPct val="31428"/>
              <a:buFont typeface="Arial"/>
              <a:buNone/>
            </a:pPr>
            <a:r>
              <a:rPr lang="en-US" sz="3500">
                <a:latin typeface="Arial"/>
                <a:ea typeface="Arial"/>
                <a:cs typeface="Arial"/>
                <a:sym typeface="Arial"/>
              </a:rPr>
              <a:t>5.Work type</a:t>
            </a:r>
            <a:endParaRPr sz="3500">
              <a:latin typeface="Arial"/>
              <a:ea typeface="Arial"/>
              <a:cs typeface="Arial"/>
              <a:sym typeface="Arial"/>
            </a:endParaRPr>
          </a:p>
          <a:p>
            <a:pPr indent="0" lvl="0" marL="457200" rtl="0" algn="l">
              <a:spcBef>
                <a:spcPts val="700"/>
              </a:spcBef>
              <a:spcAft>
                <a:spcPts val="0"/>
              </a:spcAft>
              <a:buClr>
                <a:schemeClr val="dk1"/>
              </a:buClr>
              <a:buSzPct val="31428"/>
              <a:buFont typeface="Arial"/>
              <a:buNone/>
            </a:pPr>
            <a:r>
              <a:rPr lang="en-US" sz="3500">
                <a:latin typeface="Arial"/>
                <a:ea typeface="Arial"/>
                <a:cs typeface="Arial"/>
                <a:sym typeface="Arial"/>
              </a:rPr>
              <a:t>6.Residence type</a:t>
            </a:r>
            <a:endParaRPr sz="3500">
              <a:latin typeface="Arial"/>
              <a:ea typeface="Arial"/>
              <a:cs typeface="Arial"/>
              <a:sym typeface="Arial"/>
            </a:endParaRPr>
          </a:p>
          <a:p>
            <a:pPr indent="0" lvl="0" marL="457200" rtl="0" algn="l">
              <a:spcBef>
                <a:spcPts val="700"/>
              </a:spcBef>
              <a:spcAft>
                <a:spcPts val="0"/>
              </a:spcAft>
              <a:buClr>
                <a:schemeClr val="dk1"/>
              </a:buClr>
              <a:buSzPct val="31428"/>
              <a:buFont typeface="Arial"/>
              <a:buNone/>
            </a:pPr>
            <a:r>
              <a:rPr lang="en-US" sz="3500">
                <a:latin typeface="Arial"/>
                <a:ea typeface="Arial"/>
                <a:cs typeface="Arial"/>
                <a:sym typeface="Arial"/>
              </a:rPr>
              <a:t>7.Avg glucose level</a:t>
            </a:r>
            <a:endParaRPr sz="3500">
              <a:latin typeface="Arial"/>
              <a:ea typeface="Arial"/>
              <a:cs typeface="Arial"/>
              <a:sym typeface="Arial"/>
            </a:endParaRPr>
          </a:p>
          <a:p>
            <a:pPr indent="0" lvl="0" marL="457200" rtl="0" algn="l">
              <a:spcBef>
                <a:spcPts val="700"/>
              </a:spcBef>
              <a:spcAft>
                <a:spcPts val="0"/>
              </a:spcAft>
              <a:buClr>
                <a:schemeClr val="dk1"/>
              </a:buClr>
              <a:buSzPct val="31428"/>
              <a:buFont typeface="Arial"/>
              <a:buNone/>
            </a:pPr>
            <a:r>
              <a:rPr lang="en-US" sz="3500">
                <a:latin typeface="Arial"/>
                <a:ea typeface="Arial"/>
                <a:cs typeface="Arial"/>
                <a:sym typeface="Arial"/>
              </a:rPr>
              <a:t>8.BMI</a:t>
            </a:r>
            <a:endParaRPr sz="3500">
              <a:latin typeface="Arial"/>
              <a:ea typeface="Arial"/>
              <a:cs typeface="Arial"/>
              <a:sym typeface="Arial"/>
            </a:endParaRPr>
          </a:p>
          <a:p>
            <a:pPr indent="0" lvl="0" marL="457200" rtl="0" algn="l">
              <a:spcBef>
                <a:spcPts val="700"/>
              </a:spcBef>
              <a:spcAft>
                <a:spcPts val="0"/>
              </a:spcAft>
              <a:buClr>
                <a:schemeClr val="dk1"/>
              </a:buClr>
              <a:buSzPct val="31428"/>
              <a:buFont typeface="Arial"/>
              <a:buNone/>
            </a:pPr>
            <a:r>
              <a:rPr lang="en-US" sz="3500">
                <a:latin typeface="Arial"/>
                <a:ea typeface="Arial"/>
                <a:cs typeface="Arial"/>
                <a:sym typeface="Arial"/>
              </a:rPr>
              <a:t>9.Smoking status</a:t>
            </a:r>
            <a:endParaRPr sz="3500">
              <a:latin typeface="Arial"/>
              <a:ea typeface="Arial"/>
              <a:cs typeface="Arial"/>
              <a:sym typeface="Arial"/>
            </a:endParaRPr>
          </a:p>
          <a:p>
            <a:pPr indent="0" lvl="0" marL="457200" rtl="0" algn="l">
              <a:spcBef>
                <a:spcPts val="700"/>
              </a:spcBef>
              <a:spcAft>
                <a:spcPts val="0"/>
              </a:spcAft>
              <a:buClr>
                <a:schemeClr val="dk1"/>
              </a:buClr>
              <a:buSzPct val="31428"/>
              <a:buFont typeface="Arial"/>
              <a:buNone/>
            </a:pPr>
            <a:r>
              <a:rPr lang="en-US" sz="3500">
                <a:latin typeface="Arial"/>
                <a:ea typeface="Arial"/>
                <a:cs typeface="Arial"/>
                <a:sym typeface="Arial"/>
              </a:rPr>
              <a:t>10.Stroke</a:t>
            </a:r>
            <a:endParaRPr sz="3500">
              <a:latin typeface="Arial"/>
              <a:ea typeface="Arial"/>
              <a:cs typeface="Arial"/>
              <a:sym typeface="Arial"/>
            </a:endParaRPr>
          </a:p>
          <a:p>
            <a:pPr indent="0" lvl="0" marL="457200" rtl="0" algn="l">
              <a:spcBef>
                <a:spcPts val="700"/>
              </a:spcBef>
              <a:spcAft>
                <a:spcPts val="0"/>
              </a:spcAft>
              <a:buClr>
                <a:schemeClr val="dk1"/>
              </a:buClr>
              <a:buSzPct val="31428"/>
              <a:buFont typeface="Arial"/>
              <a:buNone/>
            </a:pPr>
            <a:r>
              <a:rPr lang="en-US" sz="3500">
                <a:latin typeface="Arial"/>
                <a:ea typeface="Arial"/>
                <a:cs typeface="Arial"/>
                <a:sym typeface="Arial"/>
              </a:rPr>
              <a:t>11.Results</a:t>
            </a:r>
            <a:endParaRPr sz="3500">
              <a:latin typeface="Arial"/>
              <a:ea typeface="Arial"/>
              <a:cs typeface="Arial"/>
              <a:sym typeface="Arial"/>
            </a:endParaRPr>
          </a:p>
          <a:p>
            <a:pPr indent="0" lvl="0" marL="914400" rtl="0" algn="l">
              <a:spcBef>
                <a:spcPts val="700"/>
              </a:spcBef>
              <a:spcAft>
                <a:spcPts val="0"/>
              </a:spcAft>
              <a:buClr>
                <a:schemeClr val="dk1"/>
              </a:buClr>
              <a:buSzPct val="45525"/>
              <a:buFont typeface="Arial"/>
              <a:buNone/>
            </a:pPr>
            <a:r>
              <a:t/>
            </a:r>
            <a:endParaRPr sz="2416">
              <a:latin typeface="Arial"/>
              <a:ea typeface="Arial"/>
              <a:cs typeface="Arial"/>
              <a:sym typeface="Arial"/>
            </a:endParaRPr>
          </a:p>
          <a:p>
            <a:pPr indent="0" lvl="0" marL="0" rtl="0" algn="l">
              <a:spcBef>
                <a:spcPts val="700"/>
              </a:spcBef>
              <a:spcAft>
                <a:spcPts val="0"/>
              </a:spcAft>
              <a:buNone/>
            </a:pPr>
            <a:r>
              <a:t/>
            </a:r>
            <a:endParaRPr sz="22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612648" y="228600"/>
            <a:ext cx="81534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3950">
                <a:latin typeface="Arial"/>
                <a:ea typeface="Arial"/>
                <a:cs typeface="Arial"/>
                <a:sym typeface="Arial"/>
              </a:rPr>
              <a:t>DATA PRE-PROCESSING</a:t>
            </a:r>
            <a:endParaRPr/>
          </a:p>
        </p:txBody>
      </p:sp>
      <p:sp>
        <p:nvSpPr>
          <p:cNvPr id="226" name="Google Shape;226;p32"/>
          <p:cNvSpPr txBox="1"/>
          <p:nvPr>
            <p:ph idx="1" type="body"/>
          </p:nvPr>
        </p:nvSpPr>
        <p:spPr>
          <a:xfrm>
            <a:off x="495298" y="1962150"/>
            <a:ext cx="8153400" cy="4495800"/>
          </a:xfrm>
          <a:prstGeom prst="rect">
            <a:avLst/>
          </a:prstGeom>
        </p:spPr>
        <p:txBody>
          <a:bodyPr anchorCtr="0" anchor="t" bIns="45700" lIns="91425" spcFirstLastPara="1" rIns="91425" wrap="square" tIns="45700">
            <a:normAutofit/>
          </a:bodyPr>
          <a:lstStyle/>
          <a:p>
            <a:pPr indent="0" lvl="0" marL="0" rtl="0" algn="l">
              <a:spcBef>
                <a:spcPts val="700"/>
              </a:spcBef>
              <a:spcAft>
                <a:spcPts val="0"/>
              </a:spcAft>
              <a:buNone/>
            </a:pPr>
            <a:r>
              <a:rPr lang="en-US" sz="2200">
                <a:latin typeface="Arial"/>
                <a:ea typeface="Arial"/>
                <a:cs typeface="Arial"/>
                <a:sym typeface="Arial"/>
              </a:rPr>
              <a:t>1.Getting the dataset</a:t>
            </a:r>
            <a:endParaRPr sz="2200">
              <a:latin typeface="Arial"/>
              <a:ea typeface="Arial"/>
              <a:cs typeface="Arial"/>
              <a:sym typeface="Arial"/>
            </a:endParaRPr>
          </a:p>
          <a:p>
            <a:pPr indent="0" lvl="0" marL="0" rtl="0" algn="l">
              <a:spcBef>
                <a:spcPts val="700"/>
              </a:spcBef>
              <a:spcAft>
                <a:spcPts val="0"/>
              </a:spcAft>
              <a:buClr>
                <a:schemeClr val="dk1"/>
              </a:buClr>
              <a:buSzPts val="1100"/>
              <a:buFont typeface="Arial"/>
              <a:buNone/>
            </a:pPr>
            <a:r>
              <a:rPr lang="en-US" sz="2200">
                <a:latin typeface="Arial"/>
                <a:ea typeface="Arial"/>
                <a:cs typeface="Arial"/>
                <a:sym typeface="Arial"/>
              </a:rPr>
              <a:t>2.Importing libraries</a:t>
            </a:r>
            <a:endParaRPr sz="2200">
              <a:latin typeface="Arial"/>
              <a:ea typeface="Arial"/>
              <a:cs typeface="Arial"/>
              <a:sym typeface="Arial"/>
            </a:endParaRPr>
          </a:p>
          <a:p>
            <a:pPr indent="0" lvl="0" marL="0" rtl="0" algn="l">
              <a:spcBef>
                <a:spcPts val="700"/>
              </a:spcBef>
              <a:spcAft>
                <a:spcPts val="0"/>
              </a:spcAft>
              <a:buClr>
                <a:schemeClr val="dk1"/>
              </a:buClr>
              <a:buSzPts val="1100"/>
              <a:buFont typeface="Arial"/>
              <a:buNone/>
            </a:pPr>
            <a:r>
              <a:rPr lang="en-US" sz="2200">
                <a:latin typeface="Arial"/>
                <a:ea typeface="Arial"/>
                <a:cs typeface="Arial"/>
                <a:sym typeface="Arial"/>
              </a:rPr>
              <a:t>3.Importing datasets</a:t>
            </a:r>
            <a:endParaRPr sz="2200">
              <a:latin typeface="Arial"/>
              <a:ea typeface="Arial"/>
              <a:cs typeface="Arial"/>
              <a:sym typeface="Arial"/>
            </a:endParaRPr>
          </a:p>
          <a:p>
            <a:pPr indent="0" lvl="0" marL="0" rtl="0" algn="l">
              <a:spcBef>
                <a:spcPts val="700"/>
              </a:spcBef>
              <a:spcAft>
                <a:spcPts val="0"/>
              </a:spcAft>
              <a:buClr>
                <a:schemeClr val="dk1"/>
              </a:buClr>
              <a:buSzPts val="1100"/>
              <a:buFont typeface="Arial"/>
              <a:buNone/>
            </a:pPr>
            <a:r>
              <a:rPr lang="en-US" sz="2200">
                <a:latin typeface="Arial"/>
                <a:ea typeface="Arial"/>
                <a:cs typeface="Arial"/>
                <a:sym typeface="Arial"/>
              </a:rPr>
              <a:t>4.Finding Missing Data</a:t>
            </a:r>
            <a:endParaRPr sz="2200">
              <a:latin typeface="Arial"/>
              <a:ea typeface="Arial"/>
              <a:cs typeface="Arial"/>
              <a:sym typeface="Arial"/>
            </a:endParaRPr>
          </a:p>
          <a:p>
            <a:pPr indent="0" lvl="0" marL="0" rtl="0" algn="l">
              <a:spcBef>
                <a:spcPts val="700"/>
              </a:spcBef>
              <a:spcAft>
                <a:spcPts val="0"/>
              </a:spcAft>
              <a:buClr>
                <a:schemeClr val="dk1"/>
              </a:buClr>
              <a:buSzPts val="1100"/>
              <a:buFont typeface="Arial"/>
              <a:buNone/>
            </a:pPr>
            <a:r>
              <a:rPr lang="en-US" sz="2200">
                <a:latin typeface="Arial"/>
                <a:ea typeface="Arial"/>
                <a:cs typeface="Arial"/>
                <a:sym typeface="Arial"/>
              </a:rPr>
              <a:t>5.Splitting dataset into training and test set</a:t>
            </a:r>
            <a:endParaRPr sz="2200">
              <a:latin typeface="Arial"/>
              <a:ea typeface="Arial"/>
              <a:cs typeface="Arial"/>
              <a:sym typeface="Arial"/>
            </a:endParaRPr>
          </a:p>
          <a:p>
            <a:pPr indent="0" lvl="0" marL="0" rtl="0" algn="l">
              <a:spcBef>
                <a:spcPts val="700"/>
              </a:spcBef>
              <a:spcAft>
                <a:spcPts val="0"/>
              </a:spcAft>
              <a:buClr>
                <a:schemeClr val="dk1"/>
              </a:buClr>
              <a:buSzPts val="1100"/>
              <a:buFont typeface="Arial"/>
              <a:buNone/>
            </a:pPr>
            <a:r>
              <a:rPr lang="en-US" sz="2200">
                <a:latin typeface="Arial"/>
                <a:ea typeface="Arial"/>
                <a:cs typeface="Arial"/>
                <a:sym typeface="Arial"/>
              </a:rPr>
              <a:t>6.Feature scaling</a:t>
            </a:r>
            <a:endParaRPr sz="2200">
              <a:latin typeface="Arial"/>
              <a:ea typeface="Arial"/>
              <a:cs typeface="Arial"/>
              <a:sym typeface="Arial"/>
            </a:endParaRPr>
          </a:p>
          <a:p>
            <a:pPr indent="0" lvl="0" marL="0" rtl="0" algn="l">
              <a:spcBef>
                <a:spcPts val="700"/>
              </a:spcBef>
              <a:spcAft>
                <a:spcPts val="0"/>
              </a:spcAft>
              <a:buClr>
                <a:schemeClr val="dk1"/>
              </a:buClr>
              <a:buSzPts val="1100"/>
              <a:buFont typeface="Arial"/>
              <a:buNone/>
            </a:pPr>
            <a:r>
              <a:t/>
            </a:r>
            <a:endParaRPr sz="2200">
              <a:latin typeface="Arial"/>
              <a:ea typeface="Arial"/>
              <a:cs typeface="Arial"/>
              <a:sym typeface="Arial"/>
            </a:endParaRPr>
          </a:p>
          <a:p>
            <a:pPr indent="0" lvl="0" marL="0" rtl="0" algn="l">
              <a:spcBef>
                <a:spcPts val="700"/>
              </a:spcBef>
              <a:spcAft>
                <a:spcPts val="0"/>
              </a:spcAft>
              <a:buNone/>
            </a:pPr>
            <a:r>
              <a:t/>
            </a:r>
            <a:endParaRPr sz="22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612648" y="152400"/>
            <a:ext cx="81534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950">
                <a:latin typeface="Arial"/>
                <a:ea typeface="Arial"/>
                <a:cs typeface="Arial"/>
                <a:sym typeface="Arial"/>
              </a:rPr>
              <a:t>ADVANTAGES</a:t>
            </a:r>
            <a:endParaRPr/>
          </a:p>
        </p:txBody>
      </p:sp>
      <p:sp>
        <p:nvSpPr>
          <p:cNvPr id="232" name="Google Shape;232;p33"/>
          <p:cNvSpPr txBox="1"/>
          <p:nvPr>
            <p:ph idx="1" type="body"/>
          </p:nvPr>
        </p:nvSpPr>
        <p:spPr>
          <a:xfrm>
            <a:off x="612648" y="1600200"/>
            <a:ext cx="8153400" cy="4495800"/>
          </a:xfrm>
          <a:prstGeom prst="rect">
            <a:avLst/>
          </a:prstGeom>
        </p:spPr>
        <p:txBody>
          <a:bodyPr anchorCtr="0" anchor="t" bIns="45700" lIns="91425" spcFirstLastPara="1" rIns="91425" wrap="square" tIns="45700">
            <a:normAutofit fontScale="77500" lnSpcReduction="20000"/>
          </a:bodyPr>
          <a:lstStyle/>
          <a:p>
            <a:pPr indent="0" lvl="0" marL="0" rtl="0" algn="l">
              <a:spcBef>
                <a:spcPts val="700"/>
              </a:spcBef>
              <a:spcAft>
                <a:spcPts val="0"/>
              </a:spcAft>
              <a:buClr>
                <a:schemeClr val="dk1"/>
              </a:buClr>
              <a:buSzPct val="50000"/>
              <a:buFont typeface="Arial"/>
              <a:buNone/>
            </a:pPr>
            <a:r>
              <a:rPr lang="en-US" sz="2200">
                <a:latin typeface="Arial"/>
                <a:ea typeface="Arial"/>
                <a:cs typeface="Arial"/>
                <a:sym typeface="Arial"/>
              </a:rPr>
              <a:t>  </a:t>
            </a:r>
            <a:r>
              <a:rPr lang="en-US" sz="2679">
                <a:latin typeface="Arial"/>
                <a:ea typeface="Arial"/>
                <a:cs typeface="Arial"/>
                <a:sym typeface="Arial"/>
              </a:rPr>
              <a:t>1.Early prediction of Heart stroke can be done.</a:t>
            </a:r>
            <a:endParaRPr sz="2679">
              <a:latin typeface="Arial"/>
              <a:ea typeface="Arial"/>
              <a:cs typeface="Arial"/>
              <a:sym typeface="Arial"/>
            </a:endParaRPr>
          </a:p>
          <a:p>
            <a:pPr indent="0" lvl="0" marL="0" rtl="0" algn="l">
              <a:spcBef>
                <a:spcPts val="700"/>
              </a:spcBef>
              <a:spcAft>
                <a:spcPts val="0"/>
              </a:spcAft>
              <a:buClr>
                <a:schemeClr val="dk1"/>
              </a:buClr>
              <a:buSzPct val="41059"/>
              <a:buFont typeface="Arial"/>
              <a:buNone/>
            </a:pPr>
            <a:r>
              <a:rPr lang="en-US" sz="2679">
                <a:latin typeface="Arial"/>
                <a:ea typeface="Arial"/>
                <a:cs typeface="Arial"/>
                <a:sym typeface="Arial"/>
              </a:rPr>
              <a:t>  2.Helps in taking preventive measures.</a:t>
            </a:r>
            <a:endParaRPr sz="2679">
              <a:latin typeface="Arial"/>
              <a:ea typeface="Arial"/>
              <a:cs typeface="Arial"/>
              <a:sym typeface="Arial"/>
            </a:endParaRPr>
          </a:p>
          <a:p>
            <a:pPr indent="0" lvl="0" marL="0" rtl="0" algn="l">
              <a:spcBef>
                <a:spcPts val="700"/>
              </a:spcBef>
              <a:spcAft>
                <a:spcPts val="0"/>
              </a:spcAft>
              <a:buClr>
                <a:schemeClr val="dk1"/>
              </a:buClr>
              <a:buSzPct val="41059"/>
              <a:buFont typeface="Arial"/>
              <a:buNone/>
            </a:pPr>
            <a:r>
              <a:rPr lang="en-US" sz="2679">
                <a:latin typeface="Arial"/>
                <a:ea typeface="Arial"/>
                <a:cs typeface="Arial"/>
                <a:sym typeface="Arial"/>
              </a:rPr>
              <a:t>  3.Cost of medication will be minimised.</a:t>
            </a:r>
            <a:endParaRPr sz="2679">
              <a:latin typeface="Arial"/>
              <a:ea typeface="Arial"/>
              <a:cs typeface="Arial"/>
              <a:sym typeface="Arial"/>
            </a:endParaRPr>
          </a:p>
          <a:p>
            <a:pPr indent="0" lvl="0" marL="0" rtl="0" algn="l">
              <a:spcBef>
                <a:spcPts val="700"/>
              </a:spcBef>
              <a:spcAft>
                <a:spcPts val="0"/>
              </a:spcAft>
              <a:buClr>
                <a:schemeClr val="dk1"/>
              </a:buClr>
              <a:buSzPct val="41059"/>
              <a:buFont typeface="Arial"/>
              <a:buNone/>
            </a:pPr>
            <a:r>
              <a:rPr lang="en-US" sz="2679">
                <a:latin typeface="Arial"/>
                <a:ea typeface="Arial"/>
                <a:cs typeface="Arial"/>
                <a:sym typeface="Arial"/>
              </a:rPr>
              <a:t>  4.High performance.</a:t>
            </a:r>
            <a:endParaRPr sz="2679">
              <a:latin typeface="Arial"/>
              <a:ea typeface="Arial"/>
              <a:cs typeface="Arial"/>
              <a:sym typeface="Arial"/>
            </a:endParaRPr>
          </a:p>
          <a:p>
            <a:pPr indent="0" lvl="0" marL="0" rtl="0" algn="l">
              <a:spcBef>
                <a:spcPts val="700"/>
              </a:spcBef>
              <a:spcAft>
                <a:spcPts val="0"/>
              </a:spcAft>
              <a:buClr>
                <a:schemeClr val="dk1"/>
              </a:buClr>
              <a:buSzPct val="41059"/>
              <a:buFont typeface="Arial"/>
              <a:buNone/>
            </a:pPr>
            <a:r>
              <a:rPr lang="en-US" sz="2679">
                <a:latin typeface="Arial"/>
                <a:ea typeface="Arial"/>
                <a:cs typeface="Arial"/>
                <a:sym typeface="Arial"/>
              </a:rPr>
              <a:t>  5.Reduce the time complexity of doctors.</a:t>
            </a:r>
            <a:endParaRPr sz="2679">
              <a:latin typeface="Arial"/>
              <a:ea typeface="Arial"/>
              <a:cs typeface="Arial"/>
              <a:sym typeface="Arial"/>
            </a:endParaRPr>
          </a:p>
          <a:p>
            <a:pPr indent="0" lvl="0" marL="0" rtl="0" algn="l">
              <a:spcBef>
                <a:spcPts val="700"/>
              </a:spcBef>
              <a:spcAft>
                <a:spcPts val="0"/>
              </a:spcAft>
              <a:buNone/>
            </a:pPr>
            <a:r>
              <a:rPr lang="en-US" sz="2679">
                <a:latin typeface="Arial"/>
                <a:ea typeface="Arial"/>
                <a:cs typeface="Arial"/>
                <a:sym typeface="Arial"/>
              </a:rPr>
              <a:t>  6.Cost effective for patients.</a:t>
            </a:r>
            <a:endParaRPr sz="2679">
              <a:latin typeface="Arial"/>
              <a:ea typeface="Arial"/>
              <a:cs typeface="Arial"/>
              <a:sym typeface="Arial"/>
            </a:endParaRPr>
          </a:p>
          <a:p>
            <a:pPr indent="0" lvl="0" marL="0" rtl="0" algn="l">
              <a:spcBef>
                <a:spcPts val="700"/>
              </a:spcBef>
              <a:spcAft>
                <a:spcPts val="0"/>
              </a:spcAft>
              <a:buClr>
                <a:schemeClr val="dk1"/>
              </a:buClr>
              <a:buSzPct val="44897"/>
              <a:buFont typeface="Arial"/>
              <a:buNone/>
            </a:pPr>
            <a:r>
              <a:t/>
            </a:r>
            <a:endParaRPr sz="2450">
              <a:latin typeface="Arial"/>
              <a:ea typeface="Arial"/>
              <a:cs typeface="Arial"/>
              <a:sym typeface="Arial"/>
            </a:endParaRPr>
          </a:p>
          <a:p>
            <a:pPr indent="0" lvl="0" marL="0" rtl="0" algn="l">
              <a:spcBef>
                <a:spcPts val="700"/>
              </a:spcBef>
              <a:spcAft>
                <a:spcPts val="0"/>
              </a:spcAft>
              <a:buNone/>
            </a:pPr>
            <a:r>
              <a:rPr b="1" lang="en-US" sz="2500">
                <a:latin typeface="Arial"/>
                <a:ea typeface="Arial"/>
                <a:cs typeface="Arial"/>
                <a:sym typeface="Arial"/>
              </a:rPr>
              <a:t>APPLICATIONS</a:t>
            </a:r>
            <a:endParaRPr sz="2550">
              <a:latin typeface="Arial"/>
              <a:ea typeface="Arial"/>
              <a:cs typeface="Arial"/>
              <a:sym typeface="Arial"/>
            </a:endParaRPr>
          </a:p>
          <a:p>
            <a:pPr indent="-361870" lvl="0" marL="457200" rtl="0" algn="l">
              <a:spcBef>
                <a:spcPts val="700"/>
              </a:spcBef>
              <a:spcAft>
                <a:spcPts val="0"/>
              </a:spcAft>
              <a:buSzPct val="100000"/>
              <a:buFont typeface="Arial"/>
              <a:buChar char="◻"/>
            </a:pPr>
            <a:r>
              <a:rPr lang="en-US" sz="2708">
                <a:latin typeface="Arial"/>
                <a:ea typeface="Arial"/>
                <a:cs typeface="Arial"/>
                <a:sym typeface="Arial"/>
              </a:rPr>
              <a:t>When a patient is predicted as positive for heart disease, then the medical data for the patient can be closely analysed by the doctors.</a:t>
            </a:r>
            <a:endParaRPr sz="2708">
              <a:latin typeface="Arial"/>
              <a:ea typeface="Arial"/>
              <a:cs typeface="Arial"/>
              <a:sym typeface="Arial"/>
            </a:endParaRPr>
          </a:p>
          <a:p>
            <a:pPr indent="-361870" lvl="0" marL="457200" rtl="0" algn="l">
              <a:spcBef>
                <a:spcPts val="0"/>
              </a:spcBef>
              <a:spcAft>
                <a:spcPts val="0"/>
              </a:spcAft>
              <a:buSzPct val="100000"/>
              <a:buFont typeface="Arial"/>
              <a:buChar char="◻"/>
            </a:pPr>
            <a:r>
              <a:rPr lang="en-US" sz="2708">
                <a:latin typeface="Arial"/>
                <a:ea typeface="Arial"/>
                <a:cs typeface="Arial"/>
                <a:sym typeface="Arial"/>
              </a:rPr>
              <a:t>Future prediction for diagnosis.</a:t>
            </a:r>
            <a:endParaRPr sz="2708">
              <a:latin typeface="Arial"/>
              <a:ea typeface="Arial"/>
              <a:cs typeface="Arial"/>
              <a:sym typeface="Arial"/>
            </a:endParaRPr>
          </a:p>
          <a:p>
            <a:pPr indent="0" lvl="0" marL="457200" rtl="0" algn="l">
              <a:spcBef>
                <a:spcPts val="700"/>
              </a:spcBef>
              <a:spcAft>
                <a:spcPts val="0"/>
              </a:spcAft>
              <a:buNone/>
            </a:pPr>
            <a:r>
              <a:t/>
            </a:r>
            <a:endParaRPr b="1" sz="2450">
              <a:latin typeface="Arial"/>
              <a:ea typeface="Arial"/>
              <a:cs typeface="Arial"/>
              <a:sym typeface="Arial"/>
            </a:endParaRPr>
          </a:p>
          <a:p>
            <a:pPr indent="0" lvl="0" marL="0" rtl="0" algn="l">
              <a:spcBef>
                <a:spcPts val="700"/>
              </a:spcBef>
              <a:spcAft>
                <a:spcPts val="0"/>
              </a:spcAft>
              <a:buNone/>
            </a:pPr>
            <a:r>
              <a:t/>
            </a:r>
            <a:endParaRPr b="1" sz="25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Arial"/>
              <a:buNone/>
            </a:pPr>
            <a:r>
              <a:rPr b="1" lang="en-US">
                <a:latin typeface="Arial"/>
                <a:ea typeface="Arial"/>
                <a:cs typeface="Arial"/>
                <a:sym typeface="Arial"/>
              </a:rPr>
              <a:t>ABSTRACT</a:t>
            </a:r>
            <a:endParaRPr/>
          </a:p>
        </p:txBody>
      </p:sp>
      <p:sp>
        <p:nvSpPr>
          <p:cNvPr id="125" name="Google Shape;125;p16"/>
          <p:cNvSpPr txBox="1"/>
          <p:nvPr>
            <p:ph idx="1" type="body"/>
          </p:nvPr>
        </p:nvSpPr>
        <p:spPr>
          <a:xfrm>
            <a:off x="304800" y="1676400"/>
            <a:ext cx="8153400" cy="4495800"/>
          </a:xfrm>
          <a:prstGeom prst="rect">
            <a:avLst/>
          </a:prstGeom>
          <a:noFill/>
          <a:ln>
            <a:noFill/>
          </a:ln>
        </p:spPr>
        <p:txBody>
          <a:bodyPr anchorCtr="0" anchor="t" bIns="45700" lIns="91425" spcFirstLastPara="1" rIns="91425" wrap="square" tIns="45700">
            <a:noAutofit/>
          </a:bodyPr>
          <a:lstStyle/>
          <a:p>
            <a:pPr indent="-368300" lvl="0" marL="457200" rtl="0" algn="just">
              <a:spcBef>
                <a:spcPts val="0"/>
              </a:spcBef>
              <a:spcAft>
                <a:spcPts val="0"/>
              </a:spcAft>
              <a:buSzPts val="2200"/>
              <a:buFont typeface="Arial"/>
              <a:buChar char="◻"/>
            </a:pPr>
            <a:r>
              <a:rPr lang="en-US" sz="2200">
                <a:latin typeface="Arial"/>
                <a:ea typeface="Arial"/>
                <a:cs typeface="Arial"/>
                <a:sym typeface="Arial"/>
              </a:rPr>
              <a:t>In recent times, Heart Stroke prediction is one of the most complicated tasks in medical field.</a:t>
            </a:r>
            <a:endParaRPr sz="2200">
              <a:latin typeface="Arial"/>
              <a:ea typeface="Arial"/>
              <a:cs typeface="Arial"/>
              <a:sym typeface="Arial"/>
            </a:endParaRPr>
          </a:p>
          <a:p>
            <a:pPr indent="-368300" lvl="0" marL="457200" rtl="0" algn="just">
              <a:spcBef>
                <a:spcPts val="0"/>
              </a:spcBef>
              <a:spcAft>
                <a:spcPts val="0"/>
              </a:spcAft>
              <a:buSzPts val="2200"/>
              <a:buFont typeface="Arial"/>
              <a:buChar char="◻"/>
            </a:pPr>
            <a:r>
              <a:rPr lang="en-US" sz="2200">
                <a:latin typeface="Arial"/>
                <a:ea typeface="Arial"/>
                <a:cs typeface="Arial"/>
                <a:sym typeface="Arial"/>
              </a:rPr>
              <a:t>In the modern era, approximately one person dies per minute due to Heart Stroke.</a:t>
            </a:r>
            <a:endParaRPr sz="2200">
              <a:latin typeface="Arial"/>
              <a:ea typeface="Arial"/>
              <a:cs typeface="Arial"/>
              <a:sym typeface="Arial"/>
            </a:endParaRPr>
          </a:p>
          <a:p>
            <a:pPr indent="-368300" lvl="0" marL="457200" rtl="0" algn="just">
              <a:spcBef>
                <a:spcPts val="0"/>
              </a:spcBef>
              <a:spcAft>
                <a:spcPts val="0"/>
              </a:spcAft>
              <a:buSzPts val="2200"/>
              <a:buFont typeface="Arial"/>
              <a:buChar char="◻"/>
            </a:pPr>
            <a:r>
              <a:rPr lang="en-US" sz="2200">
                <a:latin typeface="Arial"/>
                <a:ea typeface="Arial"/>
                <a:cs typeface="Arial"/>
                <a:sym typeface="Arial"/>
              </a:rPr>
              <a:t>As heart stroke prediction is a complex task, there is a need to automate the prediction process to avoid risks associated with it and alert the patient well in advance. </a:t>
            </a:r>
            <a:endParaRPr sz="2200">
              <a:latin typeface="Arial"/>
              <a:ea typeface="Arial"/>
              <a:cs typeface="Arial"/>
              <a:sym typeface="Arial"/>
            </a:endParaRPr>
          </a:p>
          <a:p>
            <a:pPr indent="-368300" lvl="0" marL="457200" rtl="0" algn="just">
              <a:spcBef>
                <a:spcPts val="0"/>
              </a:spcBef>
              <a:spcAft>
                <a:spcPts val="0"/>
              </a:spcAft>
              <a:buSzPts val="2200"/>
              <a:buFont typeface="Arial"/>
              <a:buChar char="◻"/>
            </a:pPr>
            <a:r>
              <a:rPr lang="en-US" sz="2200">
                <a:latin typeface="Arial"/>
                <a:ea typeface="Arial"/>
                <a:cs typeface="Arial"/>
                <a:sym typeface="Arial"/>
              </a:rPr>
              <a:t>This project addresses the development of machine learning models to predict the likelihood of heart strokes based on a comprehensive set of health-related features.</a:t>
            </a:r>
            <a:endParaRPr sz="22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612648" y="228600"/>
            <a:ext cx="81534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3950">
                <a:latin typeface="Arial"/>
                <a:ea typeface="Arial"/>
                <a:cs typeface="Arial"/>
                <a:sym typeface="Arial"/>
              </a:rPr>
              <a:t>RESULTS</a:t>
            </a:r>
            <a:endParaRPr/>
          </a:p>
        </p:txBody>
      </p:sp>
      <p:sp>
        <p:nvSpPr>
          <p:cNvPr id="238" name="Google Shape;238;p34"/>
          <p:cNvSpPr txBox="1"/>
          <p:nvPr>
            <p:ph idx="1" type="body"/>
          </p:nvPr>
        </p:nvSpPr>
        <p:spPr>
          <a:xfrm>
            <a:off x="495300" y="1485900"/>
            <a:ext cx="8153400" cy="5372100"/>
          </a:xfrm>
          <a:prstGeom prst="rect">
            <a:avLst/>
          </a:prstGeom>
        </p:spPr>
        <p:txBody>
          <a:bodyPr anchorCtr="0" anchor="t" bIns="45700" lIns="91425" spcFirstLastPara="1" rIns="91425" wrap="square" tIns="45700">
            <a:noAutofit/>
          </a:bodyPr>
          <a:lstStyle/>
          <a:p>
            <a:pPr indent="0" lvl="0" marL="0" rtl="0" algn="l">
              <a:spcBef>
                <a:spcPts val="700"/>
              </a:spcBef>
              <a:spcAft>
                <a:spcPts val="0"/>
              </a:spcAft>
              <a:buClr>
                <a:schemeClr val="dk1"/>
              </a:buClr>
              <a:buSzPts val="1100"/>
              <a:buFont typeface="Arial"/>
              <a:buNone/>
            </a:pPr>
            <a:r>
              <a:rPr lang="en-US" sz="2200">
                <a:latin typeface="Arial"/>
                <a:ea typeface="Arial"/>
                <a:cs typeface="Arial"/>
                <a:sym typeface="Arial"/>
              </a:rPr>
              <a:t>The motivation of this project was to find the most efficient Machine Learning algorithm for detection of heart diseases. This study compares the accuracy score of different algorithms for predicting heart disease using UCI machine learning repository dataset. The accuracies obtained for different models are as follows :</a:t>
            </a:r>
            <a:endParaRPr sz="2200">
              <a:latin typeface="Arial"/>
              <a:ea typeface="Arial"/>
              <a:cs typeface="Arial"/>
              <a:sym typeface="Arial"/>
            </a:endParaRPr>
          </a:p>
          <a:p>
            <a:pPr indent="0" lvl="0" marL="0" rtl="0" algn="l">
              <a:spcBef>
                <a:spcPts val="700"/>
              </a:spcBef>
              <a:spcAft>
                <a:spcPts val="0"/>
              </a:spcAft>
              <a:buClr>
                <a:schemeClr val="dk1"/>
              </a:buClr>
              <a:buSzPts val="1100"/>
              <a:buFont typeface="Arial"/>
              <a:buNone/>
            </a:pPr>
            <a:r>
              <a:rPr lang="en-US" sz="2200">
                <a:latin typeface="Arial"/>
                <a:ea typeface="Arial"/>
                <a:cs typeface="Arial"/>
                <a:sym typeface="Arial"/>
              </a:rPr>
              <a:t>Logistic Regression 	    :        79% (approx.)</a:t>
            </a:r>
            <a:endParaRPr sz="2200">
              <a:latin typeface="Arial"/>
              <a:ea typeface="Arial"/>
              <a:cs typeface="Arial"/>
              <a:sym typeface="Arial"/>
            </a:endParaRPr>
          </a:p>
          <a:p>
            <a:pPr indent="0" lvl="0" marL="0" rtl="0" algn="l">
              <a:spcBef>
                <a:spcPts val="700"/>
              </a:spcBef>
              <a:spcAft>
                <a:spcPts val="0"/>
              </a:spcAft>
              <a:buClr>
                <a:schemeClr val="dk1"/>
              </a:buClr>
              <a:buSzPts val="1100"/>
              <a:buFont typeface="Arial"/>
              <a:buNone/>
            </a:pPr>
            <a:r>
              <a:rPr lang="en-US" sz="2200">
                <a:latin typeface="Arial"/>
                <a:ea typeface="Arial"/>
                <a:cs typeface="Arial"/>
                <a:sym typeface="Arial"/>
              </a:rPr>
              <a:t>Decision Tree	                :	       75.5% (approx.)	</a:t>
            </a:r>
            <a:endParaRPr sz="2200">
              <a:latin typeface="Arial"/>
              <a:ea typeface="Arial"/>
              <a:cs typeface="Arial"/>
              <a:sym typeface="Arial"/>
            </a:endParaRPr>
          </a:p>
          <a:p>
            <a:pPr indent="0" lvl="0" marL="0" rtl="0" algn="l">
              <a:spcBef>
                <a:spcPts val="700"/>
              </a:spcBef>
              <a:spcAft>
                <a:spcPts val="0"/>
              </a:spcAft>
              <a:buClr>
                <a:schemeClr val="dk1"/>
              </a:buClr>
              <a:buSzPts val="1100"/>
              <a:buFont typeface="Arial"/>
              <a:buNone/>
            </a:pPr>
            <a:r>
              <a:rPr lang="en-US" sz="2200">
                <a:latin typeface="Arial"/>
                <a:ea typeface="Arial"/>
                <a:cs typeface="Arial"/>
                <a:sym typeface="Arial"/>
              </a:rPr>
              <a:t>Random Forest 	          :        99.17% (approx.)</a:t>
            </a:r>
            <a:endParaRPr sz="2200">
              <a:latin typeface="Arial"/>
              <a:ea typeface="Arial"/>
              <a:cs typeface="Arial"/>
              <a:sym typeface="Arial"/>
            </a:endParaRPr>
          </a:p>
          <a:p>
            <a:pPr indent="0" lvl="0" marL="0" rtl="0" algn="l">
              <a:spcBef>
                <a:spcPts val="700"/>
              </a:spcBef>
              <a:spcAft>
                <a:spcPts val="0"/>
              </a:spcAft>
              <a:buClr>
                <a:schemeClr val="dk1"/>
              </a:buClr>
              <a:buSzPts val="1100"/>
              <a:buFont typeface="Arial"/>
              <a:buNone/>
            </a:pPr>
            <a:r>
              <a:rPr lang="en-US" sz="2200">
                <a:latin typeface="Arial"/>
                <a:ea typeface="Arial"/>
                <a:cs typeface="Arial"/>
                <a:sym typeface="Arial"/>
              </a:rPr>
              <a:t>K-Nearest Neighbor        :        82% (approx.)</a:t>
            </a:r>
            <a:endParaRPr sz="2200">
              <a:latin typeface="Arial"/>
              <a:ea typeface="Arial"/>
              <a:cs typeface="Arial"/>
              <a:sym typeface="Arial"/>
            </a:endParaRPr>
          </a:p>
          <a:p>
            <a:pPr indent="0" lvl="0" marL="0" rtl="0" algn="l">
              <a:spcBef>
                <a:spcPts val="700"/>
              </a:spcBef>
              <a:spcAft>
                <a:spcPts val="0"/>
              </a:spcAft>
              <a:buNone/>
            </a:pPr>
            <a:r>
              <a:rPr lang="en-US" sz="2200">
                <a:latin typeface="Arial"/>
                <a:ea typeface="Arial"/>
                <a:cs typeface="Arial"/>
                <a:sym typeface="Arial"/>
              </a:rPr>
              <a:t>SVM			                :        78.6% (approx.)</a:t>
            </a:r>
            <a:endParaRPr sz="2200">
              <a:latin typeface="Arial"/>
              <a:ea typeface="Arial"/>
              <a:cs typeface="Arial"/>
              <a:sym typeface="Arial"/>
            </a:endParaRPr>
          </a:p>
          <a:p>
            <a:pPr indent="0" lvl="0" marL="0" rtl="0" algn="l">
              <a:spcBef>
                <a:spcPts val="700"/>
              </a:spcBef>
              <a:spcAft>
                <a:spcPts val="0"/>
              </a:spcAft>
              <a:buNone/>
            </a:pPr>
            <a:r>
              <a:rPr lang="en-US" sz="2200">
                <a:latin typeface="Arial"/>
                <a:ea typeface="Arial"/>
                <a:cs typeface="Arial"/>
                <a:sym typeface="Arial"/>
              </a:rPr>
              <a:t>This indicates that the Random Forest is the most efficient algorithm with accuracy score of 99.17 for prediction of heart disease.</a:t>
            </a:r>
            <a:endParaRPr sz="2200">
              <a:latin typeface="Arial"/>
              <a:ea typeface="Arial"/>
              <a:cs typeface="Arial"/>
              <a:sym typeface="Arial"/>
            </a:endParaRPr>
          </a:p>
          <a:p>
            <a:pPr indent="0" lvl="0" marL="0" rtl="0" algn="l">
              <a:spcBef>
                <a:spcPts val="700"/>
              </a:spcBef>
              <a:spcAft>
                <a:spcPts val="0"/>
              </a:spcAft>
              <a:buNone/>
            </a:pPr>
            <a:r>
              <a:t/>
            </a:r>
            <a:endParaRPr sz="2200">
              <a:latin typeface="Arial"/>
              <a:ea typeface="Arial"/>
              <a:cs typeface="Arial"/>
              <a:sym typeface="Arial"/>
            </a:endParaRPr>
          </a:p>
          <a:p>
            <a:pPr indent="0" lvl="0" marL="0" rtl="0" algn="l">
              <a:spcBef>
                <a:spcPts val="700"/>
              </a:spcBef>
              <a:spcAft>
                <a:spcPts val="0"/>
              </a:spcAft>
              <a:buNone/>
            </a:pPr>
            <a:r>
              <a:t/>
            </a:r>
            <a:endParaRPr sz="2200">
              <a:latin typeface="Arial"/>
              <a:ea typeface="Arial"/>
              <a:cs typeface="Arial"/>
              <a:sym typeface="Arial"/>
            </a:endParaRPr>
          </a:p>
          <a:p>
            <a:pPr indent="0" lvl="0" marL="0" rtl="0" algn="l">
              <a:spcBef>
                <a:spcPts val="700"/>
              </a:spcBef>
              <a:spcAft>
                <a:spcPts val="0"/>
              </a:spcAft>
              <a:buClr>
                <a:schemeClr val="dk1"/>
              </a:buClr>
              <a:buSzPts val="1100"/>
              <a:buFont typeface="Arial"/>
              <a:buNone/>
            </a:pPr>
            <a:r>
              <a:t/>
            </a:r>
            <a:endParaRPr sz="2200">
              <a:latin typeface="Arial"/>
              <a:ea typeface="Arial"/>
              <a:cs typeface="Arial"/>
              <a:sym typeface="Arial"/>
            </a:endParaRPr>
          </a:p>
          <a:p>
            <a:pPr indent="0" lvl="0" marL="0" rtl="0" algn="l">
              <a:spcBef>
                <a:spcPts val="700"/>
              </a:spcBef>
              <a:spcAft>
                <a:spcPts val="0"/>
              </a:spcAft>
              <a:buClr>
                <a:schemeClr val="dk1"/>
              </a:buClr>
              <a:buSzPts val="1100"/>
              <a:buFont typeface="Arial"/>
              <a:buNone/>
            </a:pPr>
            <a:r>
              <a:t/>
            </a:r>
            <a:endParaRPr sz="1600">
              <a:solidFill>
                <a:srgbClr val="F4EDD8"/>
              </a:solidFill>
              <a:latin typeface="Arial"/>
              <a:ea typeface="Arial"/>
              <a:cs typeface="Arial"/>
              <a:sym typeface="Arial"/>
            </a:endParaRPr>
          </a:p>
          <a:p>
            <a:pPr indent="0" lvl="0" marL="0" rtl="0" algn="l">
              <a:spcBef>
                <a:spcPts val="700"/>
              </a:spcBef>
              <a:spcAft>
                <a:spcPts val="0"/>
              </a:spcAft>
              <a:buClr>
                <a:schemeClr val="dk1"/>
              </a:buClr>
              <a:buSzPts val="1100"/>
              <a:buFont typeface="Arial"/>
              <a:buNone/>
            </a:pPr>
            <a:r>
              <a:t/>
            </a:r>
            <a:endParaRPr sz="1600">
              <a:solidFill>
                <a:srgbClr val="F4EDD8"/>
              </a:solidFill>
              <a:latin typeface="Arial"/>
              <a:ea typeface="Arial"/>
              <a:cs typeface="Arial"/>
              <a:sym typeface="Arial"/>
            </a:endParaRPr>
          </a:p>
          <a:p>
            <a:pPr indent="0" lvl="0" marL="0" rtl="0" algn="l">
              <a:spcBef>
                <a:spcPts val="700"/>
              </a:spcBef>
              <a:spcAft>
                <a:spcPts val="0"/>
              </a:spcAft>
              <a:buNone/>
            </a:pPr>
            <a:r>
              <a:t/>
            </a:r>
            <a:endParaRPr sz="1600">
              <a:solidFill>
                <a:srgbClr val="F4EDD8"/>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Arial"/>
              <a:buNone/>
            </a:pPr>
            <a:r>
              <a:rPr b="1" lang="en-US">
                <a:latin typeface="Arial"/>
                <a:ea typeface="Arial"/>
                <a:cs typeface="Arial"/>
                <a:sym typeface="Arial"/>
              </a:rPr>
              <a:t>CONCLUSION</a:t>
            </a:r>
            <a:endParaRPr/>
          </a:p>
        </p:txBody>
      </p:sp>
      <p:sp>
        <p:nvSpPr>
          <p:cNvPr id="244" name="Google Shape;244;p35"/>
          <p:cNvSpPr txBox="1"/>
          <p:nvPr>
            <p:ph idx="1" type="body"/>
          </p:nvPr>
        </p:nvSpPr>
        <p:spPr>
          <a:xfrm>
            <a:off x="304800" y="1600200"/>
            <a:ext cx="8153400" cy="44958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spcBef>
                <a:spcPts val="700"/>
              </a:spcBef>
              <a:spcAft>
                <a:spcPts val="0"/>
              </a:spcAft>
              <a:buClr>
                <a:schemeClr val="dk1"/>
              </a:buClr>
              <a:buSzPct val="38080"/>
              <a:buFont typeface="Arial"/>
              <a:buNone/>
            </a:pPr>
            <a:r>
              <a:rPr lang="en-US" sz="2888">
                <a:latin typeface="Arial"/>
                <a:ea typeface="Arial"/>
                <a:cs typeface="Arial"/>
                <a:sym typeface="Arial"/>
              </a:rPr>
              <a:t>In this project we proposed a method for heart disease prediction using machine learning techniques, these results showed a great accuracy standard for producing a better estimation result. By introducing new proposed Random forest classification, we find the problem of prediction rate without equipment and propose an approach to estimate the heart rate and condition. Sample results of heart rate are to be taken at different stages of the same subjects, we find the information from the above input via ML Techniques. </a:t>
            </a:r>
            <a:endParaRPr>
              <a:latin typeface="Arial"/>
              <a:ea typeface="Arial"/>
              <a:cs typeface="Arial"/>
              <a:sym typeface="Arial"/>
            </a:endParaRPr>
          </a:p>
          <a:p>
            <a:pPr indent="0" lvl="0" marL="0" rtl="0" algn="just">
              <a:spcBef>
                <a:spcPts val="700"/>
              </a:spcBef>
              <a:spcAft>
                <a:spcPts val="0"/>
              </a:spcAft>
              <a:buNone/>
            </a:pPr>
            <a:r>
              <a:t/>
            </a:r>
            <a:endParaRPr>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612648" y="228600"/>
            <a:ext cx="81534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Arial"/>
              <a:buNone/>
            </a:pPr>
            <a:r>
              <a:rPr b="1" lang="en-US">
                <a:latin typeface="Arial"/>
                <a:ea typeface="Arial"/>
                <a:cs typeface="Arial"/>
                <a:sym typeface="Arial"/>
              </a:rPr>
              <a:t>FUTURE ENHANCEMENT </a:t>
            </a:r>
            <a:endParaRPr/>
          </a:p>
        </p:txBody>
      </p:sp>
      <p:sp>
        <p:nvSpPr>
          <p:cNvPr id="250" name="Google Shape;250;p36"/>
          <p:cNvSpPr txBox="1"/>
          <p:nvPr>
            <p:ph idx="1" type="body"/>
          </p:nvPr>
        </p:nvSpPr>
        <p:spPr>
          <a:xfrm>
            <a:off x="495300" y="1645925"/>
            <a:ext cx="8153400" cy="5021700"/>
          </a:xfrm>
          <a:prstGeom prst="rect">
            <a:avLst/>
          </a:prstGeom>
        </p:spPr>
        <p:txBody>
          <a:bodyPr anchorCtr="0" anchor="t" bIns="45700" lIns="91425" spcFirstLastPara="1" rIns="91425" wrap="square" tIns="45700">
            <a:normAutofit fontScale="47500" lnSpcReduction="10000"/>
          </a:bodyPr>
          <a:lstStyle/>
          <a:p>
            <a:pPr indent="0" lvl="0" marL="0" rtl="0" algn="l">
              <a:spcBef>
                <a:spcPts val="700"/>
              </a:spcBef>
              <a:spcAft>
                <a:spcPts val="0"/>
              </a:spcAft>
              <a:buNone/>
            </a:pPr>
            <a:r>
              <a:rPr b="1" lang="en-US" sz="4000">
                <a:latin typeface="Arial"/>
                <a:ea typeface="Arial"/>
                <a:cs typeface="Arial"/>
                <a:sym typeface="Arial"/>
              </a:rPr>
              <a:t>Multi-Disease Prediction:</a:t>
            </a:r>
            <a:r>
              <a:rPr lang="en-US" sz="4000">
                <a:latin typeface="Arial"/>
                <a:ea typeface="Arial"/>
                <a:cs typeface="Arial"/>
                <a:sym typeface="Arial"/>
              </a:rPr>
              <a:t> </a:t>
            </a:r>
            <a:endParaRPr sz="4000">
              <a:latin typeface="Arial"/>
              <a:ea typeface="Arial"/>
              <a:cs typeface="Arial"/>
              <a:sym typeface="Arial"/>
            </a:endParaRPr>
          </a:p>
          <a:p>
            <a:pPr indent="0" lvl="0" marL="0" rtl="0" algn="l">
              <a:spcBef>
                <a:spcPts val="700"/>
              </a:spcBef>
              <a:spcAft>
                <a:spcPts val="0"/>
              </a:spcAft>
              <a:buClr>
                <a:schemeClr val="dk1"/>
              </a:buClr>
              <a:buSzPct val="26477"/>
              <a:buFont typeface="Arial"/>
              <a:buNone/>
            </a:pPr>
            <a:r>
              <a:rPr lang="en-US" sz="4154">
                <a:latin typeface="Arial"/>
                <a:ea typeface="Arial"/>
                <a:cs typeface="Arial"/>
                <a:sym typeface="Arial"/>
              </a:rPr>
              <a:t>Extend the model to predict not only heart strokes but also other related cardiovascular diseases. This could involve collecting and integrating data on conditions like hypertension, diabetes, and more.</a:t>
            </a:r>
            <a:endParaRPr sz="4631">
              <a:latin typeface="Arial"/>
              <a:ea typeface="Arial"/>
              <a:cs typeface="Arial"/>
              <a:sym typeface="Arial"/>
            </a:endParaRPr>
          </a:p>
          <a:p>
            <a:pPr indent="0" lvl="0" marL="0" rtl="0" algn="l">
              <a:lnSpc>
                <a:spcPct val="90000"/>
              </a:lnSpc>
              <a:spcBef>
                <a:spcPts val="700"/>
              </a:spcBef>
              <a:spcAft>
                <a:spcPts val="0"/>
              </a:spcAft>
              <a:buNone/>
            </a:pPr>
            <a:r>
              <a:rPr b="1" lang="en-US" sz="4000">
                <a:latin typeface="Arial"/>
                <a:ea typeface="Arial"/>
                <a:cs typeface="Arial"/>
                <a:sym typeface="Arial"/>
              </a:rPr>
              <a:t>Automated Hyperparameter Tuning:</a:t>
            </a:r>
            <a:r>
              <a:rPr lang="en-US" sz="4000">
                <a:latin typeface="Arial"/>
                <a:ea typeface="Arial"/>
                <a:cs typeface="Arial"/>
                <a:sym typeface="Arial"/>
              </a:rPr>
              <a:t> </a:t>
            </a:r>
            <a:endParaRPr sz="4000">
              <a:latin typeface="Arial"/>
              <a:ea typeface="Arial"/>
              <a:cs typeface="Arial"/>
              <a:sym typeface="Arial"/>
            </a:endParaRPr>
          </a:p>
          <a:p>
            <a:pPr indent="0" lvl="0" marL="0" rtl="0" algn="l">
              <a:spcBef>
                <a:spcPts val="700"/>
              </a:spcBef>
              <a:spcAft>
                <a:spcPts val="0"/>
              </a:spcAft>
              <a:buClr>
                <a:schemeClr val="dk1"/>
              </a:buClr>
              <a:buSzPct val="27500"/>
              <a:buFont typeface="Arial"/>
              <a:buNone/>
            </a:pPr>
            <a:r>
              <a:rPr lang="en-US" sz="4000">
                <a:latin typeface="Arial"/>
                <a:ea typeface="Arial"/>
                <a:cs typeface="Arial"/>
                <a:sym typeface="Arial"/>
              </a:rPr>
              <a:t>Investigate automated methods, such as Bayesian Optimization or genetic algorithms, for optimizing the hyperparameters of your machine learning models. This can lead to improved model performance.</a:t>
            </a:r>
            <a:endParaRPr sz="4000">
              <a:latin typeface="Arial"/>
              <a:ea typeface="Arial"/>
              <a:cs typeface="Arial"/>
              <a:sym typeface="Arial"/>
            </a:endParaRPr>
          </a:p>
          <a:p>
            <a:pPr indent="0" lvl="0" marL="0" rtl="0" algn="l">
              <a:spcBef>
                <a:spcPts val="700"/>
              </a:spcBef>
              <a:spcAft>
                <a:spcPts val="0"/>
              </a:spcAft>
              <a:buNone/>
            </a:pPr>
            <a:r>
              <a:rPr b="1" lang="en-US" sz="4021">
                <a:latin typeface="Arial"/>
                <a:ea typeface="Arial"/>
                <a:cs typeface="Arial"/>
                <a:sym typeface="Arial"/>
              </a:rPr>
              <a:t>Integration with Electronic Health Records (EHR):</a:t>
            </a:r>
            <a:endParaRPr b="1" sz="5021">
              <a:latin typeface="Arial"/>
              <a:ea typeface="Arial"/>
              <a:cs typeface="Arial"/>
              <a:sym typeface="Arial"/>
            </a:endParaRPr>
          </a:p>
          <a:p>
            <a:pPr indent="0" lvl="0" marL="0" rtl="0" algn="l">
              <a:spcBef>
                <a:spcPts val="700"/>
              </a:spcBef>
              <a:spcAft>
                <a:spcPts val="0"/>
              </a:spcAft>
              <a:buNone/>
            </a:pPr>
            <a:r>
              <a:rPr lang="en-US" sz="4600">
                <a:latin typeface="Arial"/>
                <a:ea typeface="Arial"/>
                <a:cs typeface="Arial"/>
                <a:sym typeface="Arial"/>
              </a:rPr>
              <a:t>If not already integrated, consider incorporating electronic health record data, which can provide a richer source of patient information and enable more accurate predictions.</a:t>
            </a:r>
            <a:endParaRPr sz="4600">
              <a:latin typeface="Arial"/>
              <a:ea typeface="Arial"/>
              <a:cs typeface="Arial"/>
              <a:sym typeface="Arial"/>
            </a:endParaRPr>
          </a:p>
          <a:p>
            <a:pPr indent="0" lvl="0" marL="0" rtl="0" algn="l">
              <a:spcBef>
                <a:spcPts val="700"/>
              </a:spcBef>
              <a:spcAft>
                <a:spcPts val="0"/>
              </a:spcAft>
              <a:buNone/>
            </a:pPr>
            <a:r>
              <a:t/>
            </a:r>
            <a:endParaRPr/>
          </a:p>
          <a:p>
            <a:pPr indent="0" lvl="0" marL="0" rtl="0" algn="l">
              <a:spcBef>
                <a:spcPts val="700"/>
              </a:spcBef>
              <a:spcAft>
                <a:spcPts val="0"/>
              </a:spcAft>
              <a:buClr>
                <a:schemeClr val="dk1"/>
              </a:buClr>
              <a:buSzPct val="27500"/>
              <a:buFont typeface="Arial"/>
              <a:buNone/>
            </a:pPr>
            <a:r>
              <a:t/>
            </a:r>
            <a:endParaRPr sz="4000">
              <a:latin typeface="Arial"/>
              <a:ea typeface="Arial"/>
              <a:cs typeface="Arial"/>
              <a:sym typeface="Arial"/>
            </a:endParaRPr>
          </a:p>
          <a:p>
            <a:pPr indent="0" lvl="0" marL="0" rtl="0" algn="l">
              <a:spcBef>
                <a:spcPts val="7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612648" y="228600"/>
            <a:ext cx="81534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a:latin typeface="Arial"/>
                <a:ea typeface="Arial"/>
                <a:cs typeface="Arial"/>
                <a:sym typeface="Arial"/>
              </a:rPr>
              <a:t>REFERENCES</a:t>
            </a:r>
            <a:endParaRPr/>
          </a:p>
        </p:txBody>
      </p:sp>
      <p:sp>
        <p:nvSpPr>
          <p:cNvPr id="256" name="Google Shape;256;p37"/>
          <p:cNvSpPr txBox="1"/>
          <p:nvPr>
            <p:ph idx="1" type="body"/>
          </p:nvPr>
        </p:nvSpPr>
        <p:spPr>
          <a:xfrm>
            <a:off x="612650" y="1600200"/>
            <a:ext cx="8153400" cy="5257800"/>
          </a:xfrm>
          <a:prstGeom prst="rect">
            <a:avLst/>
          </a:prstGeom>
        </p:spPr>
        <p:txBody>
          <a:bodyPr anchorCtr="0" anchor="t" bIns="45700" lIns="91425" spcFirstLastPara="1" rIns="91425" wrap="square" tIns="45700">
            <a:normAutofit fontScale="25000"/>
          </a:bodyPr>
          <a:lstStyle/>
          <a:p>
            <a:pPr indent="0" lvl="0" marL="0" rtl="0" algn="l">
              <a:spcBef>
                <a:spcPts val="700"/>
              </a:spcBef>
              <a:spcAft>
                <a:spcPts val="0"/>
              </a:spcAft>
              <a:buClr>
                <a:schemeClr val="dk1"/>
              </a:buClr>
              <a:buSzPts val="275"/>
              <a:buFont typeface="Arial"/>
              <a:buNone/>
            </a:pPr>
            <a:r>
              <a:rPr lang="en-US" sz="6750">
                <a:latin typeface="Arial"/>
                <a:ea typeface="Arial"/>
                <a:cs typeface="Arial"/>
                <a:sym typeface="Arial"/>
              </a:rPr>
              <a:t>[1] Emelia J. Benjamin, Michael J. Blaha, and Stephanie E. Chiuve. Heart</a:t>
            </a:r>
            <a:endParaRPr sz="6750">
              <a:latin typeface="Arial"/>
              <a:ea typeface="Arial"/>
              <a:cs typeface="Arial"/>
              <a:sym typeface="Arial"/>
            </a:endParaRPr>
          </a:p>
          <a:p>
            <a:pPr indent="0" lvl="0" marL="0" rtl="0" algn="l">
              <a:spcBef>
                <a:spcPts val="700"/>
              </a:spcBef>
              <a:spcAft>
                <a:spcPts val="0"/>
              </a:spcAft>
              <a:buClr>
                <a:schemeClr val="dk1"/>
              </a:buClr>
              <a:buSzPts val="275"/>
              <a:buFont typeface="Arial"/>
              <a:buNone/>
            </a:pPr>
            <a:r>
              <a:rPr lang="en-US" sz="6750">
                <a:latin typeface="Arial"/>
                <a:ea typeface="Arial"/>
                <a:cs typeface="Arial"/>
                <a:sym typeface="Arial"/>
              </a:rPr>
              <a:t>disease and stroke statistics— 2017 update a report from the American</a:t>
            </a:r>
            <a:endParaRPr sz="6750">
              <a:latin typeface="Arial"/>
              <a:ea typeface="Arial"/>
              <a:cs typeface="Arial"/>
              <a:sym typeface="Arial"/>
            </a:endParaRPr>
          </a:p>
          <a:p>
            <a:pPr indent="0" lvl="0" marL="0" rtl="0" algn="l">
              <a:spcBef>
                <a:spcPts val="700"/>
              </a:spcBef>
              <a:spcAft>
                <a:spcPts val="0"/>
              </a:spcAft>
              <a:buClr>
                <a:schemeClr val="dk1"/>
              </a:buClr>
              <a:buSzPts val="275"/>
              <a:buFont typeface="Arial"/>
              <a:buNone/>
            </a:pPr>
            <a:r>
              <a:rPr lang="en-US" sz="6750">
                <a:latin typeface="Arial"/>
                <a:ea typeface="Arial"/>
                <a:cs typeface="Arial"/>
                <a:sym typeface="Arial"/>
              </a:rPr>
              <a:t>Heart Association. Circulation, 135(10):e146–e603, 2017.</a:t>
            </a:r>
            <a:endParaRPr sz="6750">
              <a:latin typeface="Arial"/>
              <a:ea typeface="Arial"/>
              <a:cs typeface="Arial"/>
              <a:sym typeface="Arial"/>
            </a:endParaRPr>
          </a:p>
          <a:p>
            <a:pPr indent="0" lvl="0" marL="0" rtl="0" algn="l">
              <a:spcBef>
                <a:spcPts val="700"/>
              </a:spcBef>
              <a:spcAft>
                <a:spcPts val="0"/>
              </a:spcAft>
              <a:buClr>
                <a:schemeClr val="dk1"/>
              </a:buClr>
              <a:buSzPts val="275"/>
              <a:buFont typeface="Arial"/>
              <a:buNone/>
            </a:pPr>
            <a:r>
              <a:rPr lang="en-US" sz="6750">
                <a:latin typeface="Arial"/>
                <a:ea typeface="Arial"/>
                <a:cs typeface="Arial"/>
                <a:sym typeface="Arial"/>
              </a:rPr>
              <a:t>[2] Silvia Koton, Andrea L. C. Schneider, Wayne D. Rosamond, Eyal Shahar,</a:t>
            </a:r>
            <a:endParaRPr sz="6750">
              <a:latin typeface="Arial"/>
              <a:ea typeface="Arial"/>
              <a:cs typeface="Arial"/>
              <a:sym typeface="Arial"/>
            </a:endParaRPr>
          </a:p>
          <a:p>
            <a:pPr indent="0" lvl="0" marL="0" rtl="0" algn="l">
              <a:spcBef>
                <a:spcPts val="700"/>
              </a:spcBef>
              <a:spcAft>
                <a:spcPts val="0"/>
              </a:spcAft>
              <a:buClr>
                <a:schemeClr val="dk1"/>
              </a:buClr>
              <a:buSzPts val="275"/>
              <a:buFont typeface="Arial"/>
              <a:buNone/>
            </a:pPr>
            <a:r>
              <a:rPr lang="en-US" sz="6750">
                <a:latin typeface="Arial"/>
                <a:ea typeface="Arial"/>
                <a:cs typeface="Arial"/>
                <a:sym typeface="Arial"/>
              </a:rPr>
              <a:t>Yingying Sang, Rebecca F. Gottesman, and Josef Coresh. Stroke incidence</a:t>
            </a:r>
            <a:endParaRPr sz="6750">
              <a:latin typeface="Arial"/>
              <a:ea typeface="Arial"/>
              <a:cs typeface="Arial"/>
              <a:sym typeface="Arial"/>
            </a:endParaRPr>
          </a:p>
          <a:p>
            <a:pPr indent="0" lvl="0" marL="0" rtl="0" algn="l">
              <a:spcBef>
                <a:spcPts val="700"/>
              </a:spcBef>
              <a:spcAft>
                <a:spcPts val="0"/>
              </a:spcAft>
              <a:buClr>
                <a:schemeClr val="dk1"/>
              </a:buClr>
              <a:buSzPts val="275"/>
              <a:buFont typeface="Arial"/>
              <a:buNone/>
            </a:pPr>
            <a:r>
              <a:rPr lang="en-US" sz="6750">
                <a:latin typeface="Arial"/>
                <a:ea typeface="Arial"/>
                <a:cs typeface="Arial"/>
                <a:sym typeface="Arial"/>
              </a:rPr>
              <a:t>and mortality trends in us communities, 1987 to 2011. JAMA, 312(3):259–</a:t>
            </a:r>
            <a:endParaRPr sz="6750">
              <a:latin typeface="Arial"/>
              <a:ea typeface="Arial"/>
              <a:cs typeface="Arial"/>
              <a:sym typeface="Arial"/>
            </a:endParaRPr>
          </a:p>
          <a:p>
            <a:pPr indent="0" lvl="0" marL="0" rtl="0" algn="l">
              <a:spcBef>
                <a:spcPts val="700"/>
              </a:spcBef>
              <a:spcAft>
                <a:spcPts val="0"/>
              </a:spcAft>
              <a:buClr>
                <a:schemeClr val="dk1"/>
              </a:buClr>
              <a:buSzPts val="275"/>
              <a:buFont typeface="Arial"/>
              <a:buNone/>
            </a:pPr>
            <a:r>
              <a:rPr lang="en-US" sz="6750">
                <a:latin typeface="Arial"/>
                <a:ea typeface="Arial"/>
                <a:cs typeface="Arial"/>
                <a:sym typeface="Arial"/>
              </a:rPr>
              <a:t>268, 2014.</a:t>
            </a:r>
            <a:endParaRPr sz="6750">
              <a:latin typeface="Arial"/>
              <a:ea typeface="Arial"/>
              <a:cs typeface="Arial"/>
              <a:sym typeface="Arial"/>
            </a:endParaRPr>
          </a:p>
          <a:p>
            <a:pPr indent="0" lvl="0" marL="0" rtl="0" algn="l">
              <a:spcBef>
                <a:spcPts val="700"/>
              </a:spcBef>
              <a:spcAft>
                <a:spcPts val="0"/>
              </a:spcAft>
              <a:buClr>
                <a:schemeClr val="dk1"/>
              </a:buClr>
              <a:buSzPts val="275"/>
              <a:buFont typeface="Arial"/>
              <a:buNone/>
            </a:pPr>
            <a:r>
              <a:rPr lang="en-US" sz="6750">
                <a:latin typeface="Arial"/>
                <a:ea typeface="Arial"/>
                <a:cs typeface="Arial"/>
                <a:sym typeface="Arial"/>
              </a:rPr>
              <a:t>[3] Emelia J Benjamin, Paul Muntner, and Márcio Sommer Bittencourt.</a:t>
            </a:r>
            <a:endParaRPr sz="6750">
              <a:latin typeface="Arial"/>
              <a:ea typeface="Arial"/>
              <a:cs typeface="Arial"/>
              <a:sym typeface="Arial"/>
            </a:endParaRPr>
          </a:p>
          <a:p>
            <a:pPr indent="0" lvl="0" marL="0" rtl="0" algn="l">
              <a:spcBef>
                <a:spcPts val="700"/>
              </a:spcBef>
              <a:spcAft>
                <a:spcPts val="0"/>
              </a:spcAft>
              <a:buClr>
                <a:schemeClr val="dk1"/>
              </a:buClr>
              <a:buSzPts val="275"/>
              <a:buFont typeface="Arial"/>
              <a:buNone/>
            </a:pPr>
            <a:r>
              <a:rPr lang="en-US" sz="6750">
                <a:latin typeface="Arial"/>
                <a:ea typeface="Arial"/>
                <a:cs typeface="Arial"/>
                <a:sym typeface="Arial"/>
              </a:rPr>
              <a:t>Heart disease and stroke statistics— 2019 update: a report from the</a:t>
            </a:r>
            <a:endParaRPr sz="6750">
              <a:latin typeface="Arial"/>
              <a:ea typeface="Arial"/>
              <a:cs typeface="Arial"/>
              <a:sym typeface="Arial"/>
            </a:endParaRPr>
          </a:p>
          <a:p>
            <a:pPr indent="0" lvl="0" marL="0" rtl="0" algn="l">
              <a:spcBef>
                <a:spcPts val="700"/>
              </a:spcBef>
              <a:spcAft>
                <a:spcPts val="0"/>
              </a:spcAft>
              <a:buClr>
                <a:schemeClr val="dk1"/>
              </a:buClr>
              <a:buSzPts val="275"/>
              <a:buFont typeface="Arial"/>
              <a:buNone/>
            </a:pPr>
            <a:r>
              <a:rPr lang="en-US" sz="6750">
                <a:latin typeface="Arial"/>
                <a:ea typeface="Arial"/>
                <a:cs typeface="Arial"/>
                <a:sym typeface="Arial"/>
              </a:rPr>
              <a:t>American Heart Association. Circulation, 139(10):e56–e528, 2019.</a:t>
            </a:r>
            <a:endParaRPr sz="6750">
              <a:latin typeface="Arial"/>
              <a:ea typeface="Arial"/>
              <a:cs typeface="Arial"/>
              <a:sym typeface="Arial"/>
            </a:endParaRPr>
          </a:p>
          <a:p>
            <a:pPr indent="0" lvl="0" marL="0" rtl="0" algn="l">
              <a:spcBef>
                <a:spcPts val="700"/>
              </a:spcBef>
              <a:spcAft>
                <a:spcPts val="0"/>
              </a:spcAft>
              <a:buClr>
                <a:schemeClr val="dk1"/>
              </a:buClr>
              <a:buSzPts val="275"/>
              <a:buFont typeface="Arial"/>
              <a:buNone/>
            </a:pPr>
            <a:r>
              <a:rPr lang="en-US" sz="6750">
                <a:latin typeface="Arial"/>
                <a:ea typeface="Arial"/>
                <a:cs typeface="Arial"/>
                <a:sym typeface="Arial"/>
              </a:rPr>
              <a:t>[4] Aditya Khosla, Yu Cao, Cliff Chiung-Yu Lin, Hsu-Kuang Chiu, Junling</a:t>
            </a:r>
            <a:endParaRPr sz="6750">
              <a:latin typeface="Arial"/>
              <a:ea typeface="Arial"/>
              <a:cs typeface="Arial"/>
              <a:sym typeface="Arial"/>
            </a:endParaRPr>
          </a:p>
          <a:p>
            <a:pPr indent="0" lvl="0" marL="0" rtl="0" algn="l">
              <a:spcBef>
                <a:spcPts val="700"/>
              </a:spcBef>
              <a:spcAft>
                <a:spcPts val="0"/>
              </a:spcAft>
              <a:buClr>
                <a:schemeClr val="dk1"/>
              </a:buClr>
              <a:buSzPts val="275"/>
              <a:buFont typeface="Arial"/>
              <a:buNone/>
            </a:pPr>
            <a:r>
              <a:rPr lang="en-US" sz="6750">
                <a:latin typeface="Arial"/>
                <a:ea typeface="Arial"/>
                <a:cs typeface="Arial"/>
                <a:sym typeface="Arial"/>
              </a:rPr>
              <a:t>Hu, and Honglak Lee. An integrated machine learning approach to stroke</a:t>
            </a:r>
            <a:endParaRPr sz="6750">
              <a:latin typeface="Arial"/>
              <a:ea typeface="Arial"/>
              <a:cs typeface="Arial"/>
              <a:sym typeface="Arial"/>
            </a:endParaRPr>
          </a:p>
          <a:p>
            <a:pPr indent="0" lvl="0" marL="0" rtl="0" algn="l">
              <a:spcBef>
                <a:spcPts val="700"/>
              </a:spcBef>
              <a:spcAft>
                <a:spcPts val="0"/>
              </a:spcAft>
              <a:buClr>
                <a:schemeClr val="dk1"/>
              </a:buClr>
              <a:buSzPts val="275"/>
              <a:buFont typeface="Arial"/>
              <a:buNone/>
            </a:pPr>
            <a:r>
              <a:rPr lang="en-US" sz="6750">
                <a:latin typeface="Arial"/>
                <a:ea typeface="Arial"/>
                <a:cs typeface="Arial"/>
                <a:sym typeface="Arial"/>
              </a:rPr>
              <a:t>prediction. In Proc. KDD, pages 183–192. ACM, 2010.</a:t>
            </a:r>
            <a:endParaRPr sz="6750">
              <a:latin typeface="Arial"/>
              <a:ea typeface="Arial"/>
              <a:cs typeface="Arial"/>
              <a:sym typeface="Arial"/>
            </a:endParaRPr>
          </a:p>
          <a:p>
            <a:pPr indent="0" lvl="0" marL="0" rtl="0" algn="l">
              <a:spcBef>
                <a:spcPts val="700"/>
              </a:spcBef>
              <a:spcAft>
                <a:spcPts val="0"/>
              </a:spcAft>
              <a:buClr>
                <a:schemeClr val="dk1"/>
              </a:buClr>
              <a:buSzPts val="275"/>
              <a:buFont typeface="Arial"/>
              <a:buNone/>
            </a:pPr>
            <a:r>
              <a:t/>
            </a:r>
            <a:endParaRPr sz="6750">
              <a:latin typeface="Arial"/>
              <a:ea typeface="Arial"/>
              <a:cs typeface="Arial"/>
              <a:sym typeface="Arial"/>
            </a:endParaRPr>
          </a:p>
          <a:p>
            <a:pPr indent="0" lvl="0" marL="0" rtl="0" algn="l">
              <a:spcBef>
                <a:spcPts val="700"/>
              </a:spcBef>
              <a:spcAft>
                <a:spcPts val="0"/>
              </a:spcAft>
              <a:buClr>
                <a:schemeClr val="dk1"/>
              </a:buClr>
              <a:buSzPct val="37931"/>
              <a:buFont typeface="Arial"/>
              <a:buNone/>
            </a:pPr>
            <a:r>
              <a:t/>
            </a:r>
            <a:endParaRPr/>
          </a:p>
          <a:p>
            <a:pPr indent="0" lvl="0" marL="0" rtl="0" algn="l">
              <a:spcBef>
                <a:spcPts val="7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nvSpPr>
        <p:spPr>
          <a:xfrm>
            <a:off x="2270750" y="2560325"/>
            <a:ext cx="64923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4400"/>
              <a:buFont typeface="Arial"/>
              <a:buNone/>
            </a:pPr>
            <a:r>
              <a:rPr b="1" lang="en-US" sz="5000">
                <a:solidFill>
                  <a:schemeClr val="dk2"/>
                </a:solidFill>
              </a:rPr>
              <a:t>THANK YOU </a:t>
            </a: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Arial"/>
              <a:buNone/>
            </a:pPr>
            <a:r>
              <a:rPr b="1" lang="en-US">
                <a:latin typeface="Arial"/>
                <a:ea typeface="Arial"/>
                <a:cs typeface="Arial"/>
                <a:sym typeface="Arial"/>
              </a:rPr>
              <a:t>INTRODUCTION</a:t>
            </a:r>
            <a:endParaRPr/>
          </a:p>
        </p:txBody>
      </p:sp>
      <p:sp>
        <p:nvSpPr>
          <p:cNvPr id="131" name="Google Shape;131;p17"/>
          <p:cNvSpPr txBox="1"/>
          <p:nvPr>
            <p:ph idx="1" type="body"/>
          </p:nvPr>
        </p:nvSpPr>
        <p:spPr>
          <a:xfrm>
            <a:off x="228600" y="1752600"/>
            <a:ext cx="8153400" cy="4495800"/>
          </a:xfrm>
          <a:prstGeom prst="rect">
            <a:avLst/>
          </a:prstGeom>
          <a:noFill/>
          <a:ln>
            <a:noFill/>
          </a:ln>
        </p:spPr>
        <p:txBody>
          <a:bodyPr anchorCtr="0" anchor="t" bIns="45700" lIns="91425" spcFirstLastPara="1" rIns="91425" wrap="square" tIns="45700">
            <a:normAutofit/>
          </a:bodyPr>
          <a:lstStyle/>
          <a:p>
            <a:pPr indent="-368300" lvl="0" marL="457200" rtl="0" algn="just">
              <a:spcBef>
                <a:spcPts val="700"/>
              </a:spcBef>
              <a:spcAft>
                <a:spcPts val="0"/>
              </a:spcAft>
              <a:buSzPts val="2200"/>
              <a:buFont typeface="Arial"/>
              <a:buChar char="◻"/>
            </a:pPr>
            <a:r>
              <a:rPr lang="en-US" sz="2200">
                <a:latin typeface="Arial"/>
                <a:ea typeface="Arial"/>
                <a:cs typeface="Arial"/>
                <a:sym typeface="Arial"/>
              </a:rPr>
              <a:t>Heart strokes are a global health concern, and we need precise prediction methods to act promptly</a:t>
            </a:r>
            <a:endParaRPr sz="2200">
              <a:latin typeface="Arial"/>
              <a:ea typeface="Arial"/>
              <a:cs typeface="Arial"/>
              <a:sym typeface="Arial"/>
            </a:endParaRPr>
          </a:p>
          <a:p>
            <a:pPr indent="-368300" lvl="0" marL="457200" rtl="0" algn="just">
              <a:spcBef>
                <a:spcPts val="0"/>
              </a:spcBef>
              <a:spcAft>
                <a:spcPts val="0"/>
              </a:spcAft>
              <a:buSzPts val="2200"/>
              <a:buFont typeface="Arial"/>
              <a:buChar char="◻"/>
            </a:pPr>
            <a:r>
              <a:rPr lang="en-US" sz="2200">
                <a:latin typeface="Arial"/>
                <a:ea typeface="Arial"/>
                <a:cs typeface="Arial"/>
                <a:sym typeface="Arial"/>
              </a:rPr>
              <a:t>The application of machine learning algorithms to predict heart strokes, leveraging comprehensive datasets and diverse algorithms.</a:t>
            </a:r>
            <a:endParaRPr sz="2200">
              <a:latin typeface="Arial"/>
              <a:ea typeface="Arial"/>
              <a:cs typeface="Arial"/>
              <a:sym typeface="Arial"/>
            </a:endParaRPr>
          </a:p>
          <a:p>
            <a:pPr indent="-368300" lvl="0" marL="457200" rtl="0" algn="just">
              <a:spcBef>
                <a:spcPts val="0"/>
              </a:spcBef>
              <a:spcAft>
                <a:spcPts val="0"/>
              </a:spcAft>
              <a:buSzPts val="2200"/>
              <a:buFont typeface="Arial"/>
              <a:buChar char="◻"/>
            </a:pPr>
            <a:r>
              <a:rPr lang="en-US" sz="2200">
                <a:solidFill>
                  <a:srgbClr val="374151"/>
                </a:solidFill>
                <a:highlight>
                  <a:srgbClr val="F7F7F8"/>
                </a:highlight>
                <a:latin typeface="Arial"/>
                <a:ea typeface="Arial"/>
                <a:cs typeface="Arial"/>
                <a:sym typeface="Arial"/>
              </a:rPr>
              <a:t>We delve into data preprocessing, model development, and performance evaluation to aid in early risk identification.</a:t>
            </a:r>
            <a:endParaRPr sz="22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Arial"/>
              <a:buNone/>
            </a:pPr>
            <a:r>
              <a:rPr b="1" lang="en-US">
                <a:latin typeface="Arial"/>
                <a:ea typeface="Arial"/>
                <a:cs typeface="Arial"/>
                <a:sym typeface="Arial"/>
              </a:rPr>
              <a:t>PROBLEM STATEMENT</a:t>
            </a:r>
            <a:endParaRPr/>
          </a:p>
        </p:txBody>
      </p:sp>
      <p:sp>
        <p:nvSpPr>
          <p:cNvPr id="137" name="Google Shape;137;p18"/>
          <p:cNvSpPr txBox="1"/>
          <p:nvPr>
            <p:ph idx="1" type="body"/>
          </p:nvPr>
        </p:nvSpPr>
        <p:spPr>
          <a:xfrm>
            <a:off x="304800" y="1600200"/>
            <a:ext cx="8153400" cy="44958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680"/>
              <a:buNone/>
            </a:pPr>
            <a:r>
              <a:rPr lang="en-US" sz="2800">
                <a:latin typeface="Arial"/>
                <a:ea typeface="Arial"/>
                <a:cs typeface="Arial"/>
                <a:sym typeface="Arial"/>
              </a:rPr>
              <a:t>   </a:t>
            </a:r>
            <a:endParaRPr/>
          </a:p>
          <a:p>
            <a:pPr indent="-300990" lvl="0" marL="320040" rtl="0" algn="just">
              <a:spcBef>
                <a:spcPts val="700"/>
              </a:spcBef>
              <a:spcAft>
                <a:spcPts val="0"/>
              </a:spcAft>
              <a:buSzPts val="1380"/>
              <a:buFont typeface="Noto Sans Symbols"/>
              <a:buChar char="❖"/>
            </a:pPr>
            <a:r>
              <a:rPr lang="en-US" sz="2500">
                <a:latin typeface="Arial"/>
                <a:ea typeface="Arial"/>
                <a:cs typeface="Arial"/>
                <a:sym typeface="Arial"/>
              </a:rPr>
              <a:t>The aim of this project is to d</a:t>
            </a:r>
            <a:r>
              <a:rPr lang="en-US" sz="2500">
                <a:latin typeface="Arial"/>
                <a:ea typeface="Arial"/>
                <a:cs typeface="Arial"/>
                <a:sym typeface="Arial"/>
              </a:rPr>
              <a:t>evelop and evaluate machine learning algorithms that can predict the likelihood of heart strokes based on a diverse set of health-related features. The objective is to create accurate and interpretable models that healthcare professionals can use for early risk assessment and targeted intervention, ultimately reducing the incidence and impact of heart strokes."</a:t>
            </a:r>
            <a:endParaRPr sz="2500">
              <a:latin typeface="Arial"/>
              <a:ea typeface="Arial"/>
              <a:cs typeface="Arial"/>
              <a:sym typeface="Arial"/>
            </a:endParaRPr>
          </a:p>
          <a:p>
            <a:pPr indent="0" lvl="0" marL="320040" rtl="0" algn="just">
              <a:spcBef>
                <a:spcPts val="700"/>
              </a:spcBef>
              <a:spcAft>
                <a:spcPts val="0"/>
              </a:spcAft>
              <a:buNone/>
            </a:pPr>
            <a:r>
              <a:rPr lang="en-US" sz="2800">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Arial"/>
              <a:buNone/>
            </a:pPr>
            <a:r>
              <a:rPr b="1" lang="en-US">
                <a:latin typeface="Arial"/>
                <a:ea typeface="Arial"/>
                <a:cs typeface="Arial"/>
                <a:sym typeface="Arial"/>
              </a:rPr>
              <a:t>EXISTING SYSTEM</a:t>
            </a:r>
            <a:endParaRPr/>
          </a:p>
        </p:txBody>
      </p:sp>
      <p:sp>
        <p:nvSpPr>
          <p:cNvPr id="143" name="Google Shape;143;p19"/>
          <p:cNvSpPr txBox="1"/>
          <p:nvPr>
            <p:ph idx="1" type="body"/>
          </p:nvPr>
        </p:nvSpPr>
        <p:spPr>
          <a:xfrm>
            <a:off x="304800" y="1600200"/>
            <a:ext cx="8153400" cy="4495800"/>
          </a:xfrm>
          <a:prstGeom prst="rect">
            <a:avLst/>
          </a:prstGeom>
          <a:noFill/>
          <a:ln>
            <a:noFill/>
          </a:ln>
        </p:spPr>
        <p:txBody>
          <a:bodyPr anchorCtr="0" anchor="t" bIns="45700" lIns="91425" spcFirstLastPara="1" rIns="91425" wrap="square" tIns="45700">
            <a:noAutofit/>
          </a:bodyPr>
          <a:lstStyle/>
          <a:p>
            <a:pPr indent="-365125" lvl="0" marL="457200" rtl="0" algn="just">
              <a:spcBef>
                <a:spcPts val="700"/>
              </a:spcBef>
              <a:spcAft>
                <a:spcPts val="0"/>
              </a:spcAft>
              <a:buSzPts val="2150"/>
              <a:buFont typeface="Arial"/>
              <a:buChar char="◻"/>
            </a:pPr>
            <a:r>
              <a:rPr lang="en-US" sz="2150">
                <a:latin typeface="Arial"/>
                <a:ea typeface="Arial"/>
                <a:cs typeface="Arial"/>
                <a:sym typeface="Arial"/>
              </a:rPr>
              <a:t>Several studies have been conducted on heart stroke prediction in healthcare.</a:t>
            </a:r>
            <a:endParaRPr sz="2150">
              <a:latin typeface="Arial"/>
              <a:ea typeface="Arial"/>
              <a:cs typeface="Arial"/>
              <a:sym typeface="Arial"/>
            </a:endParaRPr>
          </a:p>
          <a:p>
            <a:pPr indent="-365125" lvl="0" marL="457200" rtl="0" algn="just">
              <a:spcBef>
                <a:spcPts val="0"/>
              </a:spcBef>
              <a:spcAft>
                <a:spcPts val="0"/>
              </a:spcAft>
              <a:buSzPts val="2150"/>
              <a:buFont typeface="Arial"/>
              <a:buChar char="◻"/>
            </a:pPr>
            <a:r>
              <a:rPr lang="en-US" sz="2150">
                <a:latin typeface="Arial"/>
                <a:ea typeface="Arial"/>
                <a:cs typeface="Arial"/>
                <a:sym typeface="Arial"/>
              </a:rPr>
              <a:t>Khosla used a feature selection algorithm combined with Support Vector Machines (SVM) to conduct experiments on a dataset containing 4,988 examples, with 299 cases of stroke.</a:t>
            </a:r>
            <a:endParaRPr sz="2150">
              <a:latin typeface="Arial"/>
              <a:ea typeface="Arial"/>
              <a:cs typeface="Arial"/>
              <a:sym typeface="Arial"/>
            </a:endParaRPr>
          </a:p>
          <a:p>
            <a:pPr indent="-365125" lvl="0" marL="457200" rtl="0" algn="just">
              <a:spcBef>
                <a:spcPts val="0"/>
              </a:spcBef>
              <a:spcAft>
                <a:spcPts val="0"/>
              </a:spcAft>
              <a:buSzPts val="2150"/>
              <a:buFont typeface="Arial"/>
              <a:buChar char="◻"/>
            </a:pPr>
            <a:r>
              <a:rPr lang="en-US" sz="2150">
                <a:latin typeface="Arial"/>
                <a:ea typeface="Arial"/>
                <a:cs typeface="Arial"/>
                <a:sym typeface="Arial"/>
              </a:rPr>
              <a:t>Miguel employed machine learning techniques to predict the functional outcome of stroke patients three months after the initial stroke. They worked with a dataset comprising 425 acute stroke patients.</a:t>
            </a:r>
            <a:endParaRPr sz="2150">
              <a:latin typeface="Arial"/>
              <a:ea typeface="Arial"/>
              <a:cs typeface="Arial"/>
              <a:sym typeface="Arial"/>
            </a:endParaRPr>
          </a:p>
          <a:p>
            <a:pPr indent="-365125" lvl="0" marL="457200" rtl="0" algn="just">
              <a:spcBef>
                <a:spcPts val="0"/>
              </a:spcBef>
              <a:spcAft>
                <a:spcPts val="0"/>
              </a:spcAft>
              <a:buSzPts val="2150"/>
              <a:buFont typeface="Arial"/>
              <a:buChar char="◻"/>
            </a:pPr>
            <a:r>
              <a:rPr lang="en-US" sz="2150">
                <a:latin typeface="Arial"/>
                <a:ea typeface="Arial"/>
                <a:cs typeface="Arial"/>
                <a:sym typeface="Arial"/>
              </a:rPr>
              <a:t> Lim utilized deep learning to create a Stroke Risk Prediction (SRP) model using retinal images. Their approach achieved acceptable performance, but collecting retinal images was found to be time-consuming and expensive.</a:t>
            </a:r>
            <a:endParaRPr sz="2150">
              <a:latin typeface="Arial"/>
              <a:ea typeface="Arial"/>
              <a:cs typeface="Arial"/>
              <a:sym typeface="Arial"/>
            </a:endParaRPr>
          </a:p>
          <a:p>
            <a:pPr indent="0" lvl="0" marL="457200" rtl="0" algn="just">
              <a:spcBef>
                <a:spcPts val="700"/>
              </a:spcBef>
              <a:spcAft>
                <a:spcPts val="0"/>
              </a:spcAft>
              <a:buNone/>
            </a:pPr>
            <a:r>
              <a:t/>
            </a:r>
            <a:endParaRPr sz="2408">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612648" y="228600"/>
            <a:ext cx="81534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Arial"/>
              <a:buNone/>
            </a:pPr>
            <a:r>
              <a:rPr b="1" lang="en-US">
                <a:latin typeface="Arial"/>
                <a:ea typeface="Arial"/>
                <a:cs typeface="Arial"/>
                <a:sym typeface="Arial"/>
              </a:rPr>
              <a:t>EXISTING SYSTEM</a:t>
            </a:r>
            <a:endParaRPr/>
          </a:p>
        </p:txBody>
      </p:sp>
      <p:sp>
        <p:nvSpPr>
          <p:cNvPr id="149" name="Google Shape;149;p20"/>
          <p:cNvSpPr txBox="1"/>
          <p:nvPr>
            <p:ph idx="1" type="body"/>
          </p:nvPr>
        </p:nvSpPr>
        <p:spPr>
          <a:xfrm>
            <a:off x="612648" y="1600200"/>
            <a:ext cx="8153400" cy="4495800"/>
          </a:xfrm>
          <a:prstGeom prst="rect">
            <a:avLst/>
          </a:prstGeom>
        </p:spPr>
        <p:txBody>
          <a:bodyPr anchorCtr="0" anchor="t" bIns="45700" lIns="91425" spcFirstLastPara="1" rIns="91425" wrap="square" tIns="45700">
            <a:normAutofit/>
          </a:bodyPr>
          <a:lstStyle/>
          <a:p>
            <a:pPr indent="-368300" lvl="0" marL="457200" rtl="0" algn="l">
              <a:spcBef>
                <a:spcPts val="700"/>
              </a:spcBef>
              <a:spcAft>
                <a:spcPts val="0"/>
              </a:spcAft>
              <a:buSzPts val="2200"/>
              <a:buFont typeface="Arial"/>
              <a:buChar char="◻"/>
            </a:pPr>
            <a:r>
              <a:rPr lang="en-US" sz="2200">
                <a:latin typeface="Arial"/>
                <a:ea typeface="Arial"/>
                <a:cs typeface="Arial"/>
                <a:sym typeface="Arial"/>
              </a:rPr>
              <a:t>The above works revealed that stroke datasets tend to be limited in size, and they often suffer from data imbalance issues.</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US" sz="2200">
                <a:latin typeface="Arial"/>
                <a:ea typeface="Arial"/>
                <a:cs typeface="Arial"/>
                <a:sym typeface="Arial"/>
              </a:rPr>
              <a:t>In an attempt to address the data imbalance issue, Liu et al.  proposed a Deep Neural Network (DNN)-based model for stroke prediction. They worked with a larger dataset of 43,400 patient records, including 783 cases of stroke. However, even with this larger dataset, the problem of small data and data imbalance in stroke prediction remains challenging.</a:t>
            </a:r>
            <a:endParaRPr sz="22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612648" y="228600"/>
            <a:ext cx="81534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DISADVANTAGES</a:t>
            </a:r>
            <a:endParaRPr/>
          </a:p>
        </p:txBody>
      </p:sp>
      <p:sp>
        <p:nvSpPr>
          <p:cNvPr id="155" name="Google Shape;155;p21"/>
          <p:cNvSpPr txBox="1"/>
          <p:nvPr>
            <p:ph idx="1" type="body"/>
          </p:nvPr>
        </p:nvSpPr>
        <p:spPr>
          <a:xfrm>
            <a:off x="612648" y="1600200"/>
            <a:ext cx="8153400" cy="4495800"/>
          </a:xfrm>
          <a:prstGeom prst="rect">
            <a:avLst/>
          </a:prstGeom>
        </p:spPr>
        <p:txBody>
          <a:bodyPr anchorCtr="0" anchor="t" bIns="45700" lIns="91425" spcFirstLastPara="1" rIns="91425" wrap="square" tIns="45700">
            <a:normAutofit/>
          </a:bodyPr>
          <a:lstStyle/>
          <a:p>
            <a:pPr indent="-368300" lvl="0" marL="457200" rtl="0" algn="l">
              <a:spcBef>
                <a:spcPts val="700"/>
              </a:spcBef>
              <a:spcAft>
                <a:spcPts val="0"/>
              </a:spcAft>
              <a:buSzPts val="2200"/>
              <a:buFont typeface="Arial"/>
              <a:buChar char="◻"/>
            </a:pPr>
            <a:r>
              <a:rPr lang="en-US" sz="2200">
                <a:latin typeface="Arial"/>
                <a:ea typeface="Arial"/>
                <a:cs typeface="Arial"/>
                <a:sym typeface="Arial"/>
              </a:rPr>
              <a:t>Researchers have used various methods to predict strokes, but they often face challenges like limited data and data imbalance.</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US" sz="2200">
                <a:latin typeface="Arial"/>
                <a:ea typeface="Arial"/>
                <a:cs typeface="Arial"/>
                <a:sym typeface="Arial"/>
              </a:rPr>
              <a:t>The system has not been implemented for ‘’HYBRID DEEP TRANSFER LEARNING FOR STROKE RISK PREDICTION’’.</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US" sz="2200">
                <a:latin typeface="Arial"/>
                <a:ea typeface="Arial"/>
                <a:cs typeface="Arial"/>
                <a:sym typeface="Arial"/>
              </a:rPr>
              <a:t>In an existing system, Generative Instances do not transfer using External Stroke Data.</a:t>
            </a:r>
            <a:endParaRPr sz="22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Arial"/>
              <a:buNone/>
            </a:pPr>
            <a:r>
              <a:rPr b="1" lang="en-US">
                <a:latin typeface="Arial"/>
                <a:ea typeface="Arial"/>
                <a:cs typeface="Arial"/>
                <a:sym typeface="Arial"/>
              </a:rPr>
              <a:t>PROPOSED</a:t>
            </a:r>
            <a:r>
              <a:rPr lang="en-US"/>
              <a:t> </a:t>
            </a:r>
            <a:r>
              <a:rPr b="1" lang="en-US">
                <a:latin typeface="Arial"/>
                <a:ea typeface="Arial"/>
                <a:cs typeface="Arial"/>
                <a:sym typeface="Arial"/>
              </a:rPr>
              <a:t>SYSTEM</a:t>
            </a:r>
            <a:endParaRPr/>
          </a:p>
        </p:txBody>
      </p:sp>
      <p:sp>
        <p:nvSpPr>
          <p:cNvPr id="161" name="Google Shape;161;p22"/>
          <p:cNvSpPr txBox="1"/>
          <p:nvPr>
            <p:ph idx="1" type="body"/>
          </p:nvPr>
        </p:nvSpPr>
        <p:spPr>
          <a:xfrm>
            <a:off x="228600" y="1600200"/>
            <a:ext cx="8382000" cy="4800600"/>
          </a:xfrm>
          <a:prstGeom prst="rect">
            <a:avLst/>
          </a:prstGeom>
          <a:noFill/>
          <a:ln>
            <a:noFill/>
          </a:ln>
        </p:spPr>
        <p:txBody>
          <a:bodyPr anchorCtr="0" anchor="t" bIns="45700" lIns="91425" spcFirstLastPara="1" rIns="91425" wrap="square" tIns="45700">
            <a:normAutofit/>
          </a:bodyPr>
          <a:lstStyle/>
          <a:p>
            <a:pPr indent="-368300" lvl="0" marL="457200" rtl="0" algn="just">
              <a:spcBef>
                <a:spcPts val="700"/>
              </a:spcBef>
              <a:spcAft>
                <a:spcPts val="0"/>
              </a:spcAft>
              <a:buSzPts val="2200"/>
              <a:buFont typeface="Arial"/>
              <a:buChar char="◻"/>
            </a:pPr>
            <a:r>
              <a:rPr lang="en-US" sz="2200">
                <a:latin typeface="Arial"/>
                <a:ea typeface="Arial"/>
                <a:cs typeface="Arial"/>
                <a:sym typeface="Arial"/>
              </a:rPr>
              <a:t>The proposed framework can create a better Stroke Risk Prediction (SRP) model. But to make it work well, we need to find the right settings for certain parameters.</a:t>
            </a:r>
            <a:endParaRPr sz="2200">
              <a:latin typeface="Arial"/>
              <a:ea typeface="Arial"/>
              <a:cs typeface="Arial"/>
              <a:sym typeface="Arial"/>
            </a:endParaRPr>
          </a:p>
          <a:p>
            <a:pPr indent="-368300" lvl="0" marL="457200" rtl="0" algn="just">
              <a:spcBef>
                <a:spcPts val="0"/>
              </a:spcBef>
              <a:spcAft>
                <a:spcPts val="0"/>
              </a:spcAft>
              <a:buSzPts val="2200"/>
              <a:buFont typeface="Arial"/>
              <a:buChar char="◻"/>
            </a:pPr>
            <a:r>
              <a:rPr lang="en-US" sz="2200">
                <a:latin typeface="Arial"/>
                <a:ea typeface="Arial"/>
                <a:cs typeface="Arial"/>
                <a:sym typeface="Arial"/>
              </a:rPr>
              <a:t>Traditional methods like grid and random search aren't efficient for finding these parameters because the possibilities are vast.</a:t>
            </a:r>
            <a:endParaRPr sz="2200">
              <a:latin typeface="Arial"/>
              <a:ea typeface="Arial"/>
              <a:cs typeface="Arial"/>
              <a:sym typeface="Arial"/>
            </a:endParaRPr>
          </a:p>
          <a:p>
            <a:pPr indent="-368300" lvl="0" marL="457200" rtl="0" algn="just">
              <a:spcBef>
                <a:spcPts val="0"/>
              </a:spcBef>
              <a:spcAft>
                <a:spcPts val="0"/>
              </a:spcAft>
              <a:buSzPts val="2200"/>
              <a:buFont typeface="Arial"/>
              <a:buChar char="◻"/>
            </a:pPr>
            <a:r>
              <a:rPr lang="en-US" sz="2200">
                <a:latin typeface="Arial"/>
                <a:ea typeface="Arial"/>
                <a:cs typeface="Arial"/>
                <a:sym typeface="Arial"/>
              </a:rPr>
              <a:t>We're using a method called Bayesian Optimization (BO), which helps us find the best parameters for the SRP model. BO uses a simple and flexible model called Gaussian process.</a:t>
            </a:r>
            <a:endParaRPr sz="2200">
              <a:latin typeface="Arial"/>
              <a:ea typeface="Arial"/>
              <a:cs typeface="Arial"/>
              <a:sym typeface="Arial"/>
            </a:endParaRPr>
          </a:p>
          <a:p>
            <a:pPr indent="-368300" lvl="0" marL="457200" rtl="0" algn="just">
              <a:spcBef>
                <a:spcPts val="0"/>
              </a:spcBef>
              <a:spcAft>
                <a:spcPts val="0"/>
              </a:spcAft>
              <a:buSzPts val="2200"/>
              <a:buFont typeface="Arial"/>
              <a:buChar char="◻"/>
            </a:pPr>
            <a:r>
              <a:rPr lang="en-US" sz="2200">
                <a:latin typeface="Arial"/>
                <a:ea typeface="Arial"/>
                <a:cs typeface="Arial"/>
                <a:sym typeface="Arial"/>
              </a:rPr>
              <a:t>Introducing a novel Hybrid Deep Transfer Learning-based SRP framework that uses multiple sources of medical data.</a:t>
            </a:r>
            <a:endParaRPr sz="2200">
              <a:latin typeface="Arial"/>
              <a:ea typeface="Arial"/>
              <a:cs typeface="Arial"/>
              <a:sym typeface="Arial"/>
            </a:endParaRPr>
          </a:p>
          <a:p>
            <a:pPr indent="0" lvl="0" marL="457200" rtl="0" algn="just">
              <a:spcBef>
                <a:spcPts val="700"/>
              </a:spcBef>
              <a:spcAft>
                <a:spcPts val="0"/>
              </a:spcAft>
              <a:buNone/>
            </a:pPr>
            <a:r>
              <a:t/>
            </a:r>
            <a:endParaRPr sz="22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612648" y="228600"/>
            <a:ext cx="8153400" cy="990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b="1">
              <a:latin typeface="Arial"/>
              <a:ea typeface="Arial"/>
              <a:cs typeface="Arial"/>
              <a:sym typeface="Arial"/>
            </a:endParaRPr>
          </a:p>
          <a:p>
            <a:pPr indent="0" lvl="0" marL="0" rtl="0" algn="l">
              <a:spcBef>
                <a:spcPts val="0"/>
              </a:spcBef>
              <a:spcAft>
                <a:spcPts val="0"/>
              </a:spcAft>
              <a:buClr>
                <a:schemeClr val="dk2"/>
              </a:buClr>
              <a:buSzPct val="100000"/>
              <a:buFont typeface="Arial"/>
              <a:buNone/>
            </a:pPr>
            <a:r>
              <a:rPr b="1" lang="en-US">
                <a:latin typeface="Arial"/>
                <a:ea typeface="Arial"/>
                <a:cs typeface="Arial"/>
                <a:sym typeface="Arial"/>
              </a:rPr>
              <a:t>PROPOSED</a:t>
            </a:r>
            <a:r>
              <a:rPr lang="en-US"/>
              <a:t> </a:t>
            </a:r>
            <a:r>
              <a:rPr b="1" lang="en-US">
                <a:latin typeface="Arial"/>
                <a:ea typeface="Arial"/>
                <a:cs typeface="Arial"/>
                <a:sym typeface="Arial"/>
              </a:rPr>
              <a:t>SYSTEM</a:t>
            </a:r>
            <a:endParaRPr/>
          </a:p>
          <a:p>
            <a:pPr indent="0" lvl="0" marL="0" rtl="0" algn="l">
              <a:spcBef>
                <a:spcPts val="0"/>
              </a:spcBef>
              <a:spcAft>
                <a:spcPts val="0"/>
              </a:spcAft>
              <a:buNone/>
            </a:pPr>
            <a:r>
              <a:t/>
            </a:r>
            <a:endParaRPr/>
          </a:p>
        </p:txBody>
      </p:sp>
      <p:sp>
        <p:nvSpPr>
          <p:cNvPr id="167" name="Google Shape;167;p23"/>
          <p:cNvSpPr txBox="1"/>
          <p:nvPr>
            <p:ph idx="1" type="body"/>
          </p:nvPr>
        </p:nvSpPr>
        <p:spPr>
          <a:xfrm>
            <a:off x="612648" y="1600200"/>
            <a:ext cx="8153400" cy="4495800"/>
          </a:xfrm>
          <a:prstGeom prst="rect">
            <a:avLst/>
          </a:prstGeom>
        </p:spPr>
        <p:txBody>
          <a:bodyPr anchorCtr="0" anchor="t" bIns="45700" lIns="91425" spcFirstLastPara="1" rIns="91425" wrap="square" tIns="45700">
            <a:normAutofit lnSpcReduction="10000"/>
          </a:bodyPr>
          <a:lstStyle/>
          <a:p>
            <a:pPr indent="-368300" lvl="0" marL="457200" rtl="0" algn="l">
              <a:spcBef>
                <a:spcPts val="700"/>
              </a:spcBef>
              <a:spcAft>
                <a:spcPts val="0"/>
              </a:spcAft>
              <a:buSzPts val="2200"/>
              <a:buFont typeface="Arial"/>
              <a:buChar char="◻"/>
            </a:pPr>
            <a:r>
              <a:rPr lang="en-US" sz="2200">
                <a:latin typeface="Arial"/>
                <a:ea typeface="Arial"/>
                <a:cs typeface="Arial"/>
                <a:sym typeface="Arial"/>
              </a:rPr>
              <a:t> Demonstrating that the proposed framework outperforms existing models in various scenarios, can work efficiently when advanced network infrastructures like 5G/B5G are available.</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US" sz="2200">
                <a:latin typeface="Arial"/>
                <a:ea typeface="Arial"/>
                <a:cs typeface="Arial"/>
                <a:sym typeface="Arial"/>
              </a:rPr>
              <a:t>The framework can be deployed in multiple hospitals to utilize their data without compromising patient privacy.</a:t>
            </a:r>
            <a:endParaRPr sz="2200">
              <a:latin typeface="Arial"/>
              <a:ea typeface="Arial"/>
              <a:cs typeface="Arial"/>
              <a:sym typeface="Arial"/>
            </a:endParaRPr>
          </a:p>
          <a:p>
            <a:pPr indent="0" lvl="0" marL="457200" rtl="0" algn="l">
              <a:spcBef>
                <a:spcPts val="700"/>
              </a:spcBef>
              <a:spcAft>
                <a:spcPts val="0"/>
              </a:spcAft>
              <a:buNone/>
            </a:pPr>
            <a:r>
              <a:rPr b="1" lang="en-US" sz="2400">
                <a:latin typeface="Arial"/>
                <a:ea typeface="Arial"/>
                <a:cs typeface="Arial"/>
                <a:sym typeface="Arial"/>
              </a:rPr>
              <a:t>ADVANTAGES</a:t>
            </a:r>
            <a:endParaRPr b="1" sz="2400">
              <a:latin typeface="Arial"/>
              <a:ea typeface="Arial"/>
              <a:cs typeface="Arial"/>
              <a:sym typeface="Arial"/>
            </a:endParaRPr>
          </a:p>
          <a:p>
            <a:pPr indent="-368300" lvl="0" marL="457200" rtl="0" algn="l">
              <a:spcBef>
                <a:spcPts val="700"/>
              </a:spcBef>
              <a:spcAft>
                <a:spcPts val="0"/>
              </a:spcAft>
              <a:buSzPts val="2200"/>
              <a:buFont typeface="Arial"/>
              <a:buChar char="◻"/>
            </a:pPr>
            <a:r>
              <a:rPr lang="en-US" sz="2200">
                <a:latin typeface="Arial"/>
                <a:ea typeface="Arial"/>
                <a:cs typeface="Arial"/>
                <a:sym typeface="Arial"/>
              </a:rPr>
              <a:t>The goal of the system is to model data samples that have been used to train a ML classifier for finding an exact and high accuracy.</a:t>
            </a:r>
            <a:endParaRPr sz="2200">
              <a:latin typeface="Arial"/>
              <a:ea typeface="Arial"/>
              <a:cs typeface="Arial"/>
              <a:sym typeface="Arial"/>
            </a:endParaRPr>
          </a:p>
          <a:p>
            <a:pPr indent="-381000" lvl="0" marL="457200" rtl="0" algn="l">
              <a:spcBef>
                <a:spcPts val="0"/>
              </a:spcBef>
              <a:spcAft>
                <a:spcPts val="0"/>
              </a:spcAft>
              <a:buSzPts val="2400"/>
              <a:buFont typeface="Arial"/>
              <a:buChar char="◻"/>
            </a:pPr>
            <a:r>
              <a:rPr lang="en-US" sz="2400">
                <a:latin typeface="Arial"/>
                <a:ea typeface="Arial"/>
                <a:cs typeface="Arial"/>
                <a:sym typeface="Arial"/>
              </a:rPr>
              <a:t>The proposed system developed a network structure optimization in multiple sources using bayesian optimization with ml classifiers.</a:t>
            </a:r>
            <a:endParaRPr b="1" sz="2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edian">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edian">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