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67969dc4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67969dc4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ff1a8c1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ff1a8c1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ff1a8c1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ff1a8c1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ff1a8c1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7ff1a8c1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ff1a8c1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ff1a8c1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ff1a8c1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ff1a8c1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ff1a8c1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ff1a8c1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ff1a8c1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ff1a8c1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ff1a8c1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ff1a8c1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ff1a8c16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ff1a8c16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ff1a8c16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ff1a8c1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ff1a8c1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ff1a8c1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ff1a8c16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ff1a8c16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ff1a8c16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ff1a8c16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67969dc4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67969dc4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67969dc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67969dc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67969dc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67969dc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67969dc4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67969dc4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67969dc4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67969dc4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ff1a8c16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ff1a8c16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67969dc4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67969dc4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Body Fat Predictors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Presented by Samuel Van Gorden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Density vs Non-Density Models</a:t>
            </a:r>
            <a:endParaRPr/>
          </a:p>
        </p:txBody>
      </p:sp>
      <p:sp>
        <p:nvSpPr>
          <p:cNvPr id="126" name="Google Shape;126;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Reduced additive model - age, neck, abdomen, hip, thigh, and wrist</a:t>
            </a:r>
            <a:endParaRPr/>
          </a:p>
          <a:p>
            <a:pPr indent="-317500" lvl="1" marL="914400" rtl="0" algn="l">
              <a:spcBef>
                <a:spcPts val="0"/>
              </a:spcBef>
              <a:spcAft>
                <a:spcPts val="0"/>
              </a:spcAft>
              <a:buSzPts val="1400"/>
              <a:buChar char="○"/>
            </a:pPr>
            <a:r>
              <a:rPr lang="en"/>
              <a:t>Determined by taking variables significant at &lt; 0.05 from full (without density) model</a:t>
            </a:r>
            <a:endParaRPr/>
          </a:p>
          <a:p>
            <a:pPr indent="-317500" lvl="1" marL="914400" rtl="0" algn="l">
              <a:spcBef>
                <a:spcPts val="0"/>
              </a:spcBef>
              <a:spcAft>
                <a:spcPts val="0"/>
              </a:spcAft>
              <a:buSzPts val="1400"/>
              <a:buChar char="○"/>
            </a:pPr>
            <a:r>
              <a:rPr lang="en"/>
              <a:t>Adj R-squared = 0.7309, lower complexity (6 predictors)</a:t>
            </a:r>
            <a:endParaRPr/>
          </a:p>
          <a:p>
            <a:pPr indent="-342900" lvl="0" marL="457200" rtl="0" algn="l">
              <a:spcBef>
                <a:spcPts val="0"/>
              </a:spcBef>
              <a:spcAft>
                <a:spcPts val="0"/>
              </a:spcAft>
              <a:buSzPts val="1800"/>
              <a:buChar char="●"/>
            </a:pPr>
            <a:r>
              <a:rPr lang="en"/>
              <a:t>Abdomen only model</a:t>
            </a:r>
            <a:endParaRPr/>
          </a:p>
          <a:p>
            <a:pPr indent="-317500" lvl="1" marL="914400" rtl="0" algn="l">
              <a:spcBef>
                <a:spcPts val="0"/>
              </a:spcBef>
              <a:spcAft>
                <a:spcPts val="0"/>
              </a:spcAft>
              <a:buSzPts val="1400"/>
              <a:buChar char="○"/>
            </a:pPr>
            <a:r>
              <a:rPr lang="en"/>
              <a:t>Probably best single predictor of body fat outside of density</a:t>
            </a:r>
            <a:endParaRPr/>
          </a:p>
          <a:p>
            <a:pPr indent="-317500" lvl="1" marL="914400" rtl="0" algn="l">
              <a:spcBef>
                <a:spcPts val="0"/>
              </a:spcBef>
              <a:spcAft>
                <a:spcPts val="0"/>
              </a:spcAft>
              <a:buSzPts val="1400"/>
              <a:buChar char="○"/>
            </a:pPr>
            <a:r>
              <a:rPr lang="en"/>
              <a:t>Adj R-squared = 0.6753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Assumptions - Density</a:t>
            </a:r>
            <a:endParaRPr/>
          </a:p>
        </p:txBody>
      </p:sp>
      <p:sp>
        <p:nvSpPr>
          <p:cNvPr id="132" name="Google Shape;132;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Residuals vs Fitted shows nonlinearity, Normal Q-Q shows non-normality of errors</a:t>
            </a:r>
            <a:endParaRPr/>
          </a:p>
          <a:p>
            <a:pPr indent="-342900" lvl="0" marL="457200" rtl="0" algn="l">
              <a:spcBef>
                <a:spcPts val="0"/>
              </a:spcBef>
              <a:spcAft>
                <a:spcPts val="0"/>
              </a:spcAft>
              <a:buSzPts val="1800"/>
              <a:buChar char="●"/>
            </a:pPr>
            <a:r>
              <a:rPr lang="en"/>
              <a:t>Box-Cox method shows transformation of pbf by ~0.93 may help</a:t>
            </a:r>
            <a:endParaRPr/>
          </a:p>
          <a:p>
            <a:pPr indent="-342900" lvl="0" marL="457200" rtl="0" algn="l">
              <a:spcBef>
                <a:spcPts val="0"/>
              </a:spcBef>
              <a:spcAft>
                <a:spcPts val="0"/>
              </a:spcAft>
              <a:buSzPts val="1800"/>
              <a:buChar char="●"/>
            </a:pPr>
            <a:r>
              <a:rPr lang="en"/>
              <a:t>Perform transformation - seems to resolve issue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2286000" y="52450"/>
            <a:ext cx="4572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Assumptions - No Density</a:t>
            </a:r>
            <a:endParaRPr/>
          </a:p>
        </p:txBody>
      </p:sp>
      <p:sp>
        <p:nvSpPr>
          <p:cNvPr id="143" name="Google Shape;143;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Residuals vs Fitted shows roughly linear and constant error variance and Normal Q-Q shows roughly normal errors</a:t>
            </a:r>
            <a:endParaRPr/>
          </a:p>
          <a:p>
            <a:pPr indent="-342900" lvl="0" marL="457200" rtl="0" algn="l">
              <a:spcBef>
                <a:spcPts val="0"/>
              </a:spcBef>
              <a:spcAft>
                <a:spcPts val="0"/>
              </a:spcAft>
              <a:buSzPts val="1800"/>
              <a:buChar char="●"/>
            </a:pPr>
            <a:r>
              <a:rPr lang="en"/>
              <a:t>No transformations needed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2286000" y="152400"/>
            <a:ext cx="4572000"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AIC/BIC Criterion</a:t>
            </a:r>
            <a:endParaRPr/>
          </a:p>
        </p:txBody>
      </p:sp>
      <p:sp>
        <p:nvSpPr>
          <p:cNvPr id="154" name="Google Shape;154;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Utilize stepAIC (greedy algorithm) to find locally minimized AIC/BIC</a:t>
            </a:r>
            <a:endParaRPr/>
          </a:p>
          <a:p>
            <a:pPr indent="-342900" lvl="0" marL="457200" rtl="0" algn="l">
              <a:spcBef>
                <a:spcPts val="0"/>
              </a:spcBef>
              <a:spcAft>
                <a:spcPts val="0"/>
              </a:spcAft>
              <a:buSzPts val="1800"/>
              <a:buChar char="●"/>
            </a:pPr>
            <a:r>
              <a:rPr lang="en"/>
              <a:t>Lowest Adj R-squared from AIC - forward selection</a:t>
            </a:r>
            <a:endParaRPr/>
          </a:p>
          <a:p>
            <a:pPr indent="-317500" lvl="1" marL="914400" rtl="0" algn="l">
              <a:spcBef>
                <a:spcPts val="0"/>
              </a:spcBef>
              <a:spcAft>
                <a:spcPts val="0"/>
              </a:spcAft>
              <a:buSzPts val="1400"/>
              <a:buChar char="○"/>
            </a:pPr>
            <a:r>
              <a:rPr lang="en"/>
              <a:t>Age, neck, abdomen, hip, thigh, forearm, wrist, and weight</a:t>
            </a:r>
            <a:endParaRPr/>
          </a:p>
          <a:p>
            <a:pPr indent="-317500" lvl="1" marL="914400" rtl="0" algn="l">
              <a:spcBef>
                <a:spcPts val="0"/>
              </a:spcBef>
              <a:spcAft>
                <a:spcPts val="0"/>
              </a:spcAft>
              <a:buSzPts val="1400"/>
              <a:buChar char="○"/>
            </a:pPr>
            <a:r>
              <a:rPr lang="en"/>
              <a:t>Adj R-squared = 0.7347</a:t>
            </a:r>
            <a:endParaRPr/>
          </a:p>
          <a:p>
            <a:pPr indent="-342900" lvl="0" marL="457200" rtl="0" algn="l">
              <a:spcBef>
                <a:spcPts val="0"/>
              </a:spcBef>
              <a:spcAft>
                <a:spcPts val="0"/>
              </a:spcAft>
              <a:buSzPts val="1800"/>
              <a:buChar char="●"/>
            </a:pPr>
            <a:r>
              <a:rPr lang="en"/>
              <a:t>Lowest Adj R-squared from BIC - backward selection/stepwise (same model)</a:t>
            </a:r>
            <a:endParaRPr/>
          </a:p>
          <a:p>
            <a:pPr indent="-317500" lvl="1" marL="914400" rtl="0" algn="l">
              <a:spcBef>
                <a:spcPts val="0"/>
              </a:spcBef>
              <a:spcAft>
                <a:spcPts val="0"/>
              </a:spcAft>
              <a:buSzPts val="1400"/>
              <a:buChar char="○"/>
            </a:pPr>
            <a:r>
              <a:rPr lang="en"/>
              <a:t>Age, abdomen, hip, thigh, and wrist</a:t>
            </a:r>
            <a:endParaRPr/>
          </a:p>
          <a:p>
            <a:pPr indent="-317500" lvl="1" marL="914400" rtl="0" algn="l">
              <a:spcBef>
                <a:spcPts val="0"/>
              </a:spcBef>
              <a:spcAft>
                <a:spcPts val="0"/>
              </a:spcAft>
              <a:buSzPts val="1400"/>
              <a:buChar char="○"/>
            </a:pPr>
            <a:r>
              <a:rPr lang="en"/>
              <a:t>Adj R-squared = 0.7262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Converted Categorical Age/Height</a:t>
            </a:r>
            <a:endParaRPr/>
          </a:p>
        </p:txBody>
      </p:sp>
      <p:sp>
        <p:nvSpPr>
          <p:cNvPr id="160" name="Google Shape;160;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Converted age to categorical with three categories (young, middle aged, old)</a:t>
            </a:r>
            <a:endParaRPr/>
          </a:p>
          <a:p>
            <a:pPr indent="-342900" lvl="0" marL="457200" rtl="0" algn="l">
              <a:spcBef>
                <a:spcPts val="0"/>
              </a:spcBef>
              <a:spcAft>
                <a:spcPts val="0"/>
              </a:spcAft>
              <a:buSzPts val="1800"/>
              <a:buChar char="●"/>
            </a:pPr>
            <a:r>
              <a:rPr lang="en"/>
              <a:t>Converted height to categorical with two categories (short, tall)</a:t>
            </a:r>
            <a:endParaRPr/>
          </a:p>
          <a:p>
            <a:pPr indent="-342900" lvl="0" marL="457200" rtl="0" algn="l">
              <a:spcBef>
                <a:spcPts val="0"/>
              </a:spcBef>
              <a:spcAft>
                <a:spcPts val="0"/>
              </a:spcAft>
              <a:buSzPts val="1800"/>
              <a:buChar char="●"/>
            </a:pPr>
            <a:r>
              <a:rPr lang="en"/>
              <a:t>Fit/Refit several models - best was forward selection model from previous step with categorical age</a:t>
            </a:r>
            <a:endParaRPr/>
          </a:p>
          <a:p>
            <a:pPr indent="-317500" lvl="1" marL="914400" rtl="0" algn="l">
              <a:spcBef>
                <a:spcPts val="0"/>
              </a:spcBef>
              <a:spcAft>
                <a:spcPts val="0"/>
              </a:spcAft>
              <a:buSzPts val="1400"/>
              <a:buChar char="○"/>
            </a:pPr>
            <a:r>
              <a:rPr lang="en"/>
              <a:t>Adj R-squared = 0.732</a:t>
            </a:r>
            <a:endParaRPr/>
          </a:p>
          <a:p>
            <a:pPr indent="-317500" lvl="2" marL="1371600" rtl="0" algn="l">
              <a:spcBef>
                <a:spcPts val="0"/>
              </a:spcBef>
              <a:spcAft>
                <a:spcPts val="0"/>
              </a:spcAft>
              <a:buSzPts val="1400"/>
              <a:buChar char="■"/>
            </a:pPr>
            <a:r>
              <a:rPr lang="en"/>
              <a:t>Highest of any non-density model so far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MSEE Minimization</a:t>
            </a:r>
            <a:endParaRPr/>
          </a:p>
        </p:txBody>
      </p:sp>
      <p:sp>
        <p:nvSpPr>
          <p:cNvPr id="166" name="Google Shape;166;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Density-only model</a:t>
            </a:r>
            <a:endParaRPr/>
          </a:p>
          <a:p>
            <a:pPr indent="-317500" lvl="1" marL="914400" rtl="0" algn="l">
              <a:spcBef>
                <a:spcPts val="0"/>
              </a:spcBef>
              <a:spcAft>
                <a:spcPts val="0"/>
              </a:spcAft>
              <a:buSzPts val="1400"/>
              <a:buChar char="○"/>
            </a:pPr>
            <a:r>
              <a:rPr lang="en"/>
              <a:t>Squared bias = 3959, model variance = 0.003909, MSEE = 3959</a:t>
            </a:r>
            <a:endParaRPr/>
          </a:p>
          <a:p>
            <a:pPr indent="-342900" lvl="0" marL="457200" rtl="0" algn="l">
              <a:spcBef>
                <a:spcPts val="0"/>
              </a:spcBef>
              <a:spcAft>
                <a:spcPts val="0"/>
              </a:spcAft>
              <a:buSzPts val="1800"/>
              <a:buChar char="●"/>
            </a:pPr>
            <a:r>
              <a:rPr lang="en"/>
              <a:t>Non-density models</a:t>
            </a:r>
            <a:endParaRPr/>
          </a:p>
          <a:p>
            <a:pPr indent="-317500" lvl="1" marL="914400" rtl="0" algn="l">
              <a:spcBef>
                <a:spcPts val="0"/>
              </a:spcBef>
              <a:spcAft>
                <a:spcPts val="0"/>
              </a:spcAft>
              <a:buSzPts val="1400"/>
              <a:buChar char="○"/>
            </a:pPr>
            <a:r>
              <a:rPr lang="en"/>
              <a:t>Three with lower bias than density model</a:t>
            </a:r>
            <a:endParaRPr/>
          </a:p>
          <a:p>
            <a:pPr indent="-317500" lvl="2" marL="1371600" rtl="0" algn="l">
              <a:spcBef>
                <a:spcPts val="0"/>
              </a:spcBef>
              <a:spcAft>
                <a:spcPts val="0"/>
              </a:spcAft>
              <a:buSzPts val="1400"/>
              <a:buChar char="■"/>
            </a:pPr>
            <a:r>
              <a:rPr lang="en"/>
              <a:t>BIC, categorical, reduced additive with 3918, 3770, 3836, respectively</a:t>
            </a:r>
            <a:endParaRPr/>
          </a:p>
          <a:p>
            <a:pPr indent="-317500" lvl="1" marL="914400" rtl="0" algn="l">
              <a:spcBef>
                <a:spcPts val="0"/>
              </a:spcBef>
              <a:spcAft>
                <a:spcPts val="0"/>
              </a:spcAft>
              <a:buSzPts val="1400"/>
              <a:buChar char="○"/>
            </a:pPr>
            <a:r>
              <a:rPr lang="en"/>
              <a:t>All have higher model variance</a:t>
            </a:r>
            <a:endParaRPr/>
          </a:p>
          <a:p>
            <a:pPr indent="-317500" lvl="2" marL="1371600" rtl="0" algn="l">
              <a:spcBef>
                <a:spcPts val="0"/>
              </a:spcBef>
              <a:spcAft>
                <a:spcPts val="0"/>
              </a:spcAft>
              <a:buSzPts val="1400"/>
              <a:buChar char="■"/>
            </a:pPr>
            <a:r>
              <a:rPr lang="en"/>
              <a:t>Abdomen-only lowest with 39.718</a:t>
            </a:r>
            <a:endParaRPr/>
          </a:p>
          <a:p>
            <a:pPr indent="-317500" lvl="1" marL="914400" rtl="0" algn="l">
              <a:spcBef>
                <a:spcPts val="0"/>
              </a:spcBef>
              <a:spcAft>
                <a:spcPts val="0"/>
              </a:spcAft>
              <a:buSzPts val="1400"/>
              <a:buChar char="○"/>
            </a:pPr>
            <a:r>
              <a:rPr lang="en"/>
              <a:t>MSEE lower than density model for categorical and reduced additive models (3934 and 3951, respectively)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Training/Validation</a:t>
            </a:r>
            <a:endParaRPr/>
          </a:p>
        </p:txBody>
      </p:sp>
      <p:sp>
        <p:nvSpPr>
          <p:cNvPr id="172" name="Google Shape;172;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Split data sets (density, no density, categorical) into even (120 observations) training and validation sets</a:t>
            </a:r>
            <a:endParaRPr/>
          </a:p>
          <a:p>
            <a:pPr indent="-325755" lvl="0" marL="457200" rtl="0" algn="l">
              <a:spcBef>
                <a:spcPts val="0"/>
              </a:spcBef>
              <a:spcAft>
                <a:spcPts val="0"/>
              </a:spcAft>
              <a:buSzPct val="100000"/>
              <a:buChar char="●"/>
            </a:pPr>
            <a:r>
              <a:rPr lang="en"/>
              <a:t>Refit each model with training data sets and then input validation data in each refit model</a:t>
            </a:r>
            <a:endParaRPr/>
          </a:p>
          <a:p>
            <a:pPr indent="-325755" lvl="0" marL="457200" rtl="0" algn="l">
              <a:spcBef>
                <a:spcPts val="0"/>
              </a:spcBef>
              <a:spcAft>
                <a:spcPts val="0"/>
              </a:spcAft>
              <a:buSzPct val="100000"/>
              <a:buChar char="●"/>
            </a:pPr>
            <a:r>
              <a:rPr lang="en"/>
              <a:t>Calculate MSPE for each model by summing the square of the difference between each fitted value and the actual validation data point (pbf) and dividing by number of training set observations (120)</a:t>
            </a:r>
            <a:endParaRPr/>
          </a:p>
          <a:p>
            <a:pPr indent="-325755" lvl="0" marL="457200" rtl="0" algn="l">
              <a:spcBef>
                <a:spcPts val="0"/>
              </a:spcBef>
              <a:spcAft>
                <a:spcPts val="0"/>
              </a:spcAft>
              <a:buSzPct val="100000"/>
              <a:buChar char="●"/>
            </a:pPr>
            <a:r>
              <a:rPr lang="en"/>
              <a:t>Density-only model has lowest MSPE (15.076) but the rest are not far behind (categorical model with 17.084, rest around 20)</a:t>
            </a:r>
            <a:endParaRPr/>
          </a:p>
          <a:p>
            <a:pPr indent="-325755" lvl="0" marL="457200" rtl="0" algn="l">
              <a:spcBef>
                <a:spcPts val="0"/>
              </a:spcBef>
              <a:spcAft>
                <a:spcPts val="0"/>
              </a:spcAft>
              <a:buSzPct val="100000"/>
              <a:buChar char="●"/>
            </a:pPr>
            <a:r>
              <a:rPr lang="en"/>
              <a:t>Expected better prediction from density-only model due to low model variance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Models</a:t>
            </a:r>
            <a:endParaRPr/>
          </a:p>
        </p:txBody>
      </p:sp>
      <p:sp>
        <p:nvSpPr>
          <p:cNvPr id="183" name="Google Shape;183;p3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Density-only should be excellent for prediction, but MSPE shows it’s not too much better than the rest</a:t>
            </a:r>
            <a:endParaRPr/>
          </a:p>
          <a:p>
            <a:pPr indent="-342900" lvl="0" marL="457200" rtl="0" algn="l">
              <a:spcBef>
                <a:spcPts val="0"/>
              </a:spcBef>
              <a:spcAft>
                <a:spcPts val="0"/>
              </a:spcAft>
              <a:buSzPts val="1800"/>
              <a:buChar char="●"/>
            </a:pPr>
            <a:r>
              <a:rPr lang="en"/>
              <a:t>Categorical age model excels with respect to MSEE, MSPE, and the fact that it does not require difficult-to-obtain density measurements</a:t>
            </a:r>
            <a:endParaRPr/>
          </a:p>
          <a:p>
            <a:pPr indent="-342900" lvl="0" marL="457200" rtl="0" algn="l">
              <a:spcBef>
                <a:spcPts val="0"/>
              </a:spcBef>
              <a:spcAft>
                <a:spcPts val="0"/>
              </a:spcAft>
              <a:buSzPts val="1800"/>
              <a:buChar char="●"/>
            </a:pPr>
            <a:r>
              <a:rPr lang="en"/>
              <a:t>Abdomen-only is probably best simple linear model aside from density-only</a:t>
            </a:r>
            <a:endParaRPr/>
          </a:p>
          <a:p>
            <a:pPr indent="-342900" lvl="0" marL="457200" rtl="0" algn="l">
              <a:spcBef>
                <a:spcPts val="0"/>
              </a:spcBef>
              <a:spcAft>
                <a:spcPts val="0"/>
              </a:spcAft>
              <a:buSzPts val="1800"/>
              <a:buChar char="●"/>
            </a:pPr>
            <a:r>
              <a:rPr lang="en"/>
              <a:t>Reduced additive and BIC backward stepwise models perform well but have considerably higher model variance than density-only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89" name="Google Shape;189;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 converting other variables (like weight) to categorical due to success with categorical age model</a:t>
            </a:r>
            <a:endParaRPr/>
          </a:p>
          <a:p>
            <a:pPr indent="-342900" lvl="0" marL="457200" rtl="0" algn="l">
              <a:spcBef>
                <a:spcPts val="0"/>
              </a:spcBef>
              <a:spcAft>
                <a:spcPts val="0"/>
              </a:spcAft>
              <a:buSzPts val="1800"/>
              <a:buChar char="●"/>
            </a:pPr>
            <a:r>
              <a:rPr lang="en"/>
              <a:t>Collect data on women</a:t>
            </a:r>
            <a:endParaRPr/>
          </a:p>
          <a:p>
            <a:pPr indent="-317500" lvl="1" marL="914400" rtl="0" algn="l">
              <a:spcBef>
                <a:spcPts val="0"/>
              </a:spcBef>
              <a:spcAft>
                <a:spcPts val="0"/>
              </a:spcAft>
              <a:buSzPts val="1400"/>
              <a:buChar char="○"/>
            </a:pPr>
            <a:r>
              <a:rPr lang="en"/>
              <a:t>Obtain models for women-only data, fit women-only data on models we obtained in this project, fit new models including data with men and women, possibly using gender as a categorical variable</a:t>
            </a:r>
            <a:endParaRPr/>
          </a:p>
          <a:p>
            <a:pPr indent="-342900" lvl="0" marL="457200" rtl="0" algn="l">
              <a:spcBef>
                <a:spcPts val="0"/>
              </a:spcBef>
              <a:spcAft>
                <a:spcPts val="0"/>
              </a:spcAft>
              <a:buSzPts val="1800"/>
              <a:buChar char="●"/>
            </a:pPr>
            <a:r>
              <a:rPr lang="en"/>
              <a:t>More advanced types of regression - ridge regression or principal component regression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4" name="Google Shape;84;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Discover which if any variables from data set are good predictors of body fat percentage</a:t>
            </a:r>
            <a:endParaRPr/>
          </a:p>
          <a:p>
            <a:pPr indent="-342900" lvl="0" marL="457200" rtl="0" algn="l">
              <a:spcBef>
                <a:spcPts val="0"/>
              </a:spcBef>
              <a:spcAft>
                <a:spcPts val="0"/>
              </a:spcAft>
              <a:buSzPts val="1800"/>
              <a:buChar char="●"/>
            </a:pPr>
            <a:r>
              <a:rPr lang="en"/>
              <a:t>Quantify exactly how well any potential models perform when compared with one another</a:t>
            </a:r>
            <a:endParaRPr/>
          </a:p>
          <a:p>
            <a:pPr indent="-342900" lvl="0" marL="457200" rtl="0" algn="l">
              <a:spcBef>
                <a:spcPts val="0"/>
              </a:spcBef>
              <a:spcAft>
                <a:spcPts val="0"/>
              </a:spcAft>
              <a:buSzPts val="1800"/>
              <a:buChar char="●"/>
            </a:pPr>
            <a:r>
              <a:rPr lang="en"/>
              <a:t>Decide which models are best suited for particular applications</a:t>
            </a:r>
            <a:endParaRPr/>
          </a:p>
          <a:p>
            <a:pPr indent="-342900" lvl="0" marL="457200" rtl="0" algn="l">
              <a:spcBef>
                <a:spcPts val="0"/>
              </a:spcBef>
              <a:spcAft>
                <a:spcPts val="0"/>
              </a:spcAft>
              <a:buSzPts val="1800"/>
              <a:buChar char="●"/>
            </a:pPr>
            <a:r>
              <a:rPr lang="en"/>
              <a:t>Determine if there is an approach to measuring body fat that minimizes cost (financial, time, invasiveness)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Data</a:t>
            </a:r>
            <a:endParaRPr/>
          </a:p>
        </p:txBody>
      </p:sp>
      <p:sp>
        <p:nvSpPr>
          <p:cNvPr id="90" name="Google Shape;90;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Comes from South Dakota School of Mines and Technology</a:t>
            </a:r>
            <a:endParaRPr/>
          </a:p>
          <a:p>
            <a:pPr indent="-342900" lvl="0" marL="457200" rtl="0" algn="l">
              <a:spcBef>
                <a:spcPts val="0"/>
              </a:spcBef>
              <a:spcAft>
                <a:spcPts val="0"/>
              </a:spcAft>
              <a:buSzPts val="1800"/>
              <a:buChar char="●"/>
            </a:pPr>
            <a:r>
              <a:rPr lang="en"/>
              <a:t>252 total observations (all men)</a:t>
            </a:r>
            <a:endParaRPr/>
          </a:p>
          <a:p>
            <a:pPr indent="-342900" lvl="0" marL="457200" rtl="0" algn="l">
              <a:spcBef>
                <a:spcPts val="0"/>
              </a:spcBef>
              <a:spcAft>
                <a:spcPts val="0"/>
              </a:spcAft>
              <a:buSzPts val="1800"/>
              <a:buChar char="●"/>
            </a:pPr>
            <a:r>
              <a:rPr lang="en"/>
              <a:t>Variables are percent body fat, body density, age, weight (lbs), height (in), neck, chest, abdomen, hip, thigh, knee, ankle, biceps (extended), forearm, and wrist circumferences (cm)</a:t>
            </a:r>
            <a:endParaRPr/>
          </a:p>
          <a:p>
            <a:pPr indent="-317500" lvl="1" marL="914400" rtl="0" algn="l">
              <a:spcBef>
                <a:spcPts val="0"/>
              </a:spcBef>
              <a:spcAft>
                <a:spcPts val="0"/>
              </a:spcAft>
              <a:buSzPts val="1400"/>
              <a:buChar char="○"/>
            </a:pPr>
            <a:r>
              <a:rPr lang="en"/>
              <a:t>Use percent body fat as response and rest as predictors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Distributions and Response vs Predictors</a:t>
            </a:r>
            <a:endParaRPr/>
          </a:p>
        </p:txBody>
      </p:sp>
      <p:pic>
        <p:nvPicPr>
          <p:cNvPr id="96" name="Google Shape;96;p17"/>
          <p:cNvPicPr preferRelativeResize="0"/>
          <p:nvPr/>
        </p:nvPicPr>
        <p:blipFill>
          <a:blip r:embed="rId3">
            <a:alphaModFix/>
          </a:blip>
          <a:stretch>
            <a:fillRect/>
          </a:stretch>
        </p:blipFill>
        <p:spPr>
          <a:xfrm>
            <a:off x="496525" y="1051175"/>
            <a:ext cx="3787525" cy="3787525"/>
          </a:xfrm>
          <a:prstGeom prst="rect">
            <a:avLst/>
          </a:prstGeom>
          <a:noFill/>
          <a:ln>
            <a:noFill/>
          </a:ln>
        </p:spPr>
      </p:pic>
      <p:pic>
        <p:nvPicPr>
          <p:cNvPr id="97" name="Google Shape;97;p17"/>
          <p:cNvPicPr preferRelativeResize="0"/>
          <p:nvPr/>
        </p:nvPicPr>
        <p:blipFill>
          <a:blip r:embed="rId4">
            <a:alphaModFix/>
          </a:blip>
          <a:stretch>
            <a:fillRect/>
          </a:stretch>
        </p:blipFill>
        <p:spPr>
          <a:xfrm>
            <a:off x="4805500" y="1051175"/>
            <a:ext cx="3787525" cy="378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 obvious bad data</a:t>
            </a:r>
            <a:endParaRPr/>
          </a:p>
          <a:p>
            <a:pPr indent="-317500" lvl="1" marL="914400" rtl="0" algn="l">
              <a:spcBef>
                <a:spcPts val="0"/>
              </a:spcBef>
              <a:spcAft>
                <a:spcPts val="0"/>
              </a:spcAft>
              <a:buSzPts val="1400"/>
              <a:buChar char="○"/>
            </a:pPr>
            <a:r>
              <a:rPr lang="en"/>
              <a:t>0.0 percent body fat</a:t>
            </a:r>
            <a:endParaRPr/>
          </a:p>
          <a:p>
            <a:pPr indent="-317500" lvl="1" marL="914400" rtl="0" algn="l">
              <a:spcBef>
                <a:spcPts val="0"/>
              </a:spcBef>
              <a:spcAft>
                <a:spcPts val="0"/>
              </a:spcAft>
              <a:buSzPts val="1400"/>
              <a:buChar char="○"/>
            </a:pPr>
            <a:r>
              <a:rPr lang="en"/>
              <a:t>Any rows with NAs</a:t>
            </a:r>
            <a:endParaRPr/>
          </a:p>
          <a:p>
            <a:pPr indent="-342900" lvl="0" marL="457200" rtl="0" algn="l">
              <a:spcBef>
                <a:spcPts val="0"/>
              </a:spcBef>
              <a:spcAft>
                <a:spcPts val="0"/>
              </a:spcAft>
              <a:buSzPts val="1800"/>
              <a:buChar char="●"/>
            </a:pPr>
            <a:r>
              <a:rPr lang="en"/>
              <a:t>Fit density-only model and full model without density and remove points with large Cook’s distance</a:t>
            </a:r>
            <a:endParaRPr/>
          </a:p>
          <a:p>
            <a:pPr indent="-317500" lvl="1" marL="914400" rtl="0" algn="l">
              <a:spcBef>
                <a:spcPts val="0"/>
              </a:spcBef>
              <a:spcAft>
                <a:spcPts val="0"/>
              </a:spcAft>
              <a:buSzPts val="1400"/>
              <a:buChar char="○"/>
            </a:pPr>
            <a:r>
              <a:rPr lang="en"/>
              <a:t>Influential points</a:t>
            </a:r>
            <a:endParaRPr/>
          </a:p>
          <a:p>
            <a:pPr indent="-317500" lvl="1" marL="914400" rtl="0" algn="l">
              <a:spcBef>
                <a:spcPts val="0"/>
              </a:spcBef>
              <a:spcAft>
                <a:spcPts val="0"/>
              </a:spcAft>
              <a:buSzPts val="1400"/>
              <a:buChar char="○"/>
            </a:pPr>
            <a:r>
              <a:rPr lang="en"/>
              <a:t>Remove three points at a time until Cook’s distances no longer stand out for any particular points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152400" y="152400"/>
            <a:ext cx="4247525" cy="4247525"/>
          </a:xfrm>
          <a:prstGeom prst="rect">
            <a:avLst/>
          </a:prstGeom>
          <a:noFill/>
          <a:ln>
            <a:noFill/>
          </a:ln>
        </p:spPr>
      </p:pic>
      <p:pic>
        <p:nvPicPr>
          <p:cNvPr id="109" name="Google Shape;109;p19"/>
          <p:cNvPicPr preferRelativeResize="0"/>
          <p:nvPr/>
        </p:nvPicPr>
        <p:blipFill>
          <a:blip r:embed="rId4">
            <a:alphaModFix/>
          </a:blip>
          <a:stretch>
            <a:fillRect/>
          </a:stretch>
        </p:blipFill>
        <p:spPr>
          <a:xfrm>
            <a:off x="4670350" y="152400"/>
            <a:ext cx="4247525" cy="424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Building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Density vs Non-Density Models</a:t>
            </a:r>
            <a:endParaRPr/>
          </a:p>
        </p:txBody>
      </p:sp>
      <p:sp>
        <p:nvSpPr>
          <p:cNvPr id="120" name="Google Shape;120;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One simple linear model with density as sole predictor</a:t>
            </a:r>
            <a:endParaRPr/>
          </a:p>
          <a:p>
            <a:pPr indent="-317500" lvl="1" marL="914400" rtl="0" algn="l">
              <a:spcBef>
                <a:spcPts val="0"/>
              </a:spcBef>
              <a:spcAft>
                <a:spcPts val="0"/>
              </a:spcAft>
              <a:buSzPts val="1400"/>
              <a:buChar char="○"/>
            </a:pPr>
            <a:r>
              <a:rPr lang="en"/>
              <a:t>Density costly to measure, see if other model works as well</a:t>
            </a:r>
            <a:endParaRPr/>
          </a:p>
          <a:p>
            <a:pPr indent="-342900" lvl="0" marL="457200" rtl="0" algn="l">
              <a:spcBef>
                <a:spcPts val="0"/>
              </a:spcBef>
              <a:spcAft>
                <a:spcPts val="0"/>
              </a:spcAft>
              <a:buSzPts val="1800"/>
              <a:buChar char="●"/>
            </a:pPr>
            <a:r>
              <a:rPr lang="en"/>
              <a:t>A few other models based on correlation between response variable and between other variables</a:t>
            </a:r>
            <a:endParaRPr/>
          </a:p>
          <a:p>
            <a:pPr indent="-317500" lvl="1" marL="914400" rtl="0" algn="l">
              <a:spcBef>
                <a:spcPts val="0"/>
              </a:spcBef>
              <a:spcAft>
                <a:spcPts val="0"/>
              </a:spcAft>
              <a:buSzPts val="1400"/>
              <a:buChar char="○"/>
            </a:pPr>
            <a:r>
              <a:rPr lang="en"/>
              <a:t>Forearm and ankle</a:t>
            </a:r>
            <a:endParaRPr/>
          </a:p>
          <a:p>
            <a:pPr indent="-317500" lvl="2" marL="1371600" rtl="0" algn="l">
              <a:spcBef>
                <a:spcPts val="0"/>
              </a:spcBef>
              <a:spcAft>
                <a:spcPts val="0"/>
              </a:spcAft>
              <a:buSzPts val="1400"/>
              <a:buChar char="■"/>
            </a:pPr>
            <a:r>
              <a:rPr lang="en"/>
              <a:t>Least multicollinearity, most correlation with response</a:t>
            </a:r>
            <a:endParaRPr/>
          </a:p>
          <a:p>
            <a:pPr indent="-317500" lvl="2" marL="1371600" rtl="0" algn="l">
              <a:spcBef>
                <a:spcPts val="0"/>
              </a:spcBef>
              <a:spcAft>
                <a:spcPts val="0"/>
              </a:spcAft>
              <a:buSzPts val="1400"/>
              <a:buChar char="■"/>
            </a:pPr>
            <a:r>
              <a:rPr lang="en"/>
              <a:t>Bad model (low R-squared, ankle not significant)</a:t>
            </a:r>
            <a:endParaRPr/>
          </a:p>
          <a:p>
            <a:pPr indent="-317500" lvl="1" marL="914400" rtl="0" algn="l">
              <a:spcBef>
                <a:spcPts val="0"/>
              </a:spcBef>
              <a:spcAft>
                <a:spcPts val="0"/>
              </a:spcAft>
              <a:buSzPts val="1400"/>
              <a:buChar char="○"/>
            </a:pPr>
            <a:r>
              <a:rPr lang="en"/>
              <a:t>All but hip and thigh</a:t>
            </a:r>
            <a:endParaRPr/>
          </a:p>
          <a:p>
            <a:pPr indent="-317500" lvl="2" marL="1371600" rtl="0" algn="l">
              <a:spcBef>
                <a:spcPts val="0"/>
              </a:spcBef>
              <a:spcAft>
                <a:spcPts val="0"/>
              </a:spcAft>
              <a:buSzPts val="1400"/>
              <a:buChar char="■"/>
            </a:pPr>
            <a:r>
              <a:rPr lang="en"/>
              <a:t>Hip and thigh highest multicollinearity</a:t>
            </a:r>
            <a:endParaRPr/>
          </a:p>
          <a:p>
            <a:pPr indent="-317500" lvl="2" marL="1371600" rtl="0" algn="l">
              <a:spcBef>
                <a:spcPts val="0"/>
              </a:spcBef>
              <a:spcAft>
                <a:spcPts val="0"/>
              </a:spcAft>
              <a:buSzPts val="1400"/>
              <a:buChar char="■"/>
            </a:pPr>
            <a:r>
              <a:rPr lang="en"/>
              <a:t>Adj R-squared = 0.7262</a:t>
            </a:r>
            <a:endParaRPr/>
          </a:p>
          <a:p>
            <a:pPr indent="-317500" lvl="2" marL="1371600" rtl="0" algn="l">
              <a:spcBef>
                <a:spcPts val="0"/>
              </a:spcBef>
              <a:spcAft>
                <a:spcPts val="0"/>
              </a:spcAft>
              <a:buSzPts val="1400"/>
              <a:buChar char="■"/>
            </a:pPr>
            <a:r>
              <a:rPr lang="en"/>
              <a:t>Only abdomen and wrist sig at &lt; 0.1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