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ontserrat"/>
      <p:regular r:id="rId22"/>
      <p:bold r:id="rId23"/>
      <p:italic r:id="rId24"/>
      <p:boldItalic r:id="rId25"/>
    </p:embeddedFont>
    <p:embeddedFont>
      <p:font typeface="Maven Pro"/>
      <p:regular r:id="rId26"/>
      <p:bold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ontserrat-regular.fntdata"/><Relationship Id="rId21" Type="http://schemas.openxmlformats.org/officeDocument/2006/relationships/font" Target="fonts/Nuni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Montserrat-boldItalic.fntdata"/><Relationship Id="rId28" Type="http://schemas.openxmlformats.org/officeDocument/2006/relationships/font" Target="fonts/HelveticaNeue-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c83be06cd_0_3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cc83be06cd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c83be06cd_0_4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cc83be06cd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c83be06cd_0_4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cc83be06cd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c83be06cd_0_3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cc83be06cd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643a29f4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4643a29f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643a29f4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4643a29f4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c83be06cd_0_3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cc83be06cd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c83be06cd_0_4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cc83be06cd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83be06cd_0_4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cc83be06cd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c83be06cd_0_4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cc83be06cd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c83be06cd_0_3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cc83be06cd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c83be06cd_0_4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cc83be06cd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278" name="Google Shape;278;p13"/>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279" name="Google Shape;279;p13"/>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Apache Hadoop</a:t>
            </a:r>
            <a:endParaRPr b="1" sz="3600">
              <a:solidFill>
                <a:srgbClr val="FFFFFF"/>
              </a:solidFill>
              <a:latin typeface="Maven Pro"/>
              <a:ea typeface="Maven Pro"/>
              <a:cs typeface="Maven Pro"/>
              <a:sym typeface="Maven Pro"/>
            </a:endParaRPr>
          </a:p>
          <a:p>
            <a:pPr indent="0" lvl="0" marL="0" rtl="0" algn="l">
              <a:lnSpc>
                <a:spcPct val="115000"/>
              </a:lnSpc>
              <a:spcBef>
                <a:spcPts val="1800"/>
              </a:spcBef>
              <a:spcAft>
                <a:spcPts val="0"/>
              </a:spcAft>
              <a:buNone/>
            </a:pPr>
            <a:r>
              <a:rPr lang="en" sz="1800">
                <a:solidFill>
                  <a:srgbClr val="FFFFFF"/>
                </a:solidFill>
              </a:rPr>
              <a:t>Hadoop is an open source software framework originally incepted in 2006. The main purpose of Hadoop is to handle a large number of datasets. It is built with two main segments.</a:t>
            </a:r>
            <a:endParaRPr sz="1800">
              <a:solidFill>
                <a:srgbClr val="FFFFFF"/>
              </a:solidFill>
            </a:endParaRPr>
          </a:p>
          <a:p>
            <a:pPr indent="-342900" lvl="0" marL="457200" rtl="0" algn="l">
              <a:lnSpc>
                <a:spcPct val="115000"/>
              </a:lnSpc>
              <a:spcBef>
                <a:spcPts val="1800"/>
              </a:spcBef>
              <a:spcAft>
                <a:spcPts val="0"/>
              </a:spcAft>
              <a:buClr>
                <a:srgbClr val="FFFFFF"/>
              </a:buClr>
              <a:buSzPts val="1800"/>
              <a:buAutoNum type="arabicPeriod"/>
            </a:pPr>
            <a:r>
              <a:rPr lang="en" sz="1800">
                <a:solidFill>
                  <a:srgbClr val="FFFFFF"/>
                </a:solidFill>
              </a:rPr>
              <a:t>Hadoop Distributed File System (HDFS) and</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sz="1800">
                <a:solidFill>
                  <a:srgbClr val="FFFFFF"/>
                </a:solidFill>
              </a:rPr>
              <a:t>MapReduce. HDFS is the storage constituent of Hadoop.</a:t>
            </a:r>
            <a:endParaRPr sz="1800">
              <a:solidFill>
                <a:srgbClr val="FFFFFF"/>
              </a:solidFill>
            </a:endParaRPr>
          </a:p>
          <a:p>
            <a:pPr indent="0" lvl="0" marL="457200" rtl="0" algn="l">
              <a:lnSpc>
                <a:spcPct val="115000"/>
              </a:lnSpc>
              <a:spcBef>
                <a:spcPts val="2100"/>
              </a:spcBef>
              <a:spcAft>
                <a:spcPts val="1600"/>
              </a:spcAft>
              <a:buNone/>
            </a:pPr>
            <a:r>
              <a:t/>
            </a:r>
            <a:endParaRPr sz="2500">
              <a:solidFill>
                <a:srgbClr val="FFFFFF"/>
              </a:solidFill>
              <a:latin typeface="Helvetica Neue"/>
              <a:ea typeface="Helvetica Neue"/>
              <a:cs typeface="Helvetica Neue"/>
              <a:sym typeface="Helvetica Neue"/>
            </a:endParaRPr>
          </a:p>
        </p:txBody>
      </p:sp>
      <p:pic>
        <p:nvPicPr>
          <p:cNvPr id="280" name="Google Shape;280;p13"/>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281" name="Google Shape;281;p13"/>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57" name="Shape 357"/>
        <p:cNvGrpSpPr/>
        <p:nvPr/>
      </p:nvGrpSpPr>
      <p:grpSpPr>
        <a:xfrm>
          <a:off x="0" y="0"/>
          <a:ext cx="0" cy="0"/>
          <a:chOff x="0" y="0"/>
          <a:chExt cx="0" cy="0"/>
        </a:xfrm>
      </p:grpSpPr>
      <p:pic>
        <p:nvPicPr>
          <p:cNvPr id="358" name="Google Shape;358;p22"/>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59" name="Google Shape;359;p22"/>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60" name="Google Shape;360;p22"/>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Data Scientist</a:t>
            </a:r>
            <a:endParaRPr sz="1850">
              <a:solidFill>
                <a:srgbClr val="FFFFFF"/>
              </a:solidFill>
              <a:latin typeface="Montserrat"/>
              <a:ea typeface="Montserrat"/>
              <a:cs typeface="Montserrat"/>
              <a:sym typeface="Montserrat"/>
            </a:endParaRPr>
          </a:p>
          <a:p>
            <a:pPr indent="0" lvl="0" marL="0" marR="0" rtl="0" algn="l">
              <a:lnSpc>
                <a:spcPct val="115000"/>
              </a:lnSpc>
              <a:spcBef>
                <a:spcPts val="1600"/>
              </a:spcBef>
              <a:spcAft>
                <a:spcPts val="0"/>
              </a:spcAft>
              <a:buNone/>
            </a:pPr>
            <a:r>
              <a:rPr lang="en" sz="1850">
                <a:solidFill>
                  <a:srgbClr val="FFFFFF"/>
                </a:solidFill>
                <a:latin typeface="Montserrat"/>
                <a:ea typeface="Montserrat"/>
                <a:cs typeface="Montserrat"/>
                <a:sym typeface="Montserrat"/>
              </a:rPr>
              <a:t>Data scientist analyze and interpret raw data into business solutions using machine learning and algorithms.</a:t>
            </a:r>
            <a:endParaRPr sz="1850">
              <a:solidFill>
                <a:srgbClr val="FFFFFF"/>
              </a:solidFill>
              <a:latin typeface="Montserrat"/>
              <a:ea typeface="Montserrat"/>
              <a:cs typeface="Montserrat"/>
              <a:sym typeface="Montserrat"/>
            </a:endParaRPr>
          </a:p>
          <a:p>
            <a:pPr indent="0" lvl="0" marL="0" marR="0" rtl="0" algn="l">
              <a:lnSpc>
                <a:spcPct val="115000"/>
              </a:lnSpc>
              <a:spcBef>
                <a:spcPts val="1600"/>
              </a:spcBef>
              <a:spcAft>
                <a:spcPts val="0"/>
              </a:spcAft>
              <a:buNone/>
            </a:pPr>
            <a:r>
              <a:rPr lang="en" sz="1850">
                <a:solidFill>
                  <a:srgbClr val="FFFFFF"/>
                </a:solidFill>
                <a:latin typeface="Montserrat"/>
                <a:ea typeface="Montserrat"/>
                <a:cs typeface="Montserrat"/>
                <a:sym typeface="Montserrat"/>
              </a:rPr>
              <a:t>A data scientist possess advanced knowledge of algorithms and statistics expertise. Additionally, they know how to build, train, and use machine learning and deep learning models for perform predictive analytics</a:t>
            </a:r>
            <a:endParaRPr sz="1050">
              <a:solidFill>
                <a:srgbClr val="777777"/>
              </a:solidFill>
              <a:highlight>
                <a:srgbClr val="FFFFFF"/>
              </a:highlight>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1850">
              <a:solidFill>
                <a:srgbClr val="FFFFFF"/>
              </a:solidFill>
              <a:latin typeface="Montserrat"/>
              <a:ea typeface="Montserrat"/>
              <a:cs typeface="Montserrat"/>
              <a:sym typeface="Montserrat"/>
            </a:endParaRPr>
          </a:p>
        </p:txBody>
      </p:sp>
      <p:pic>
        <p:nvPicPr>
          <p:cNvPr id="361" name="Google Shape;361;p22"/>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62" name="Google Shape;362;p22"/>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Data Scientist</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66" name="Shape 366"/>
        <p:cNvGrpSpPr/>
        <p:nvPr/>
      </p:nvGrpSpPr>
      <p:grpSpPr>
        <a:xfrm>
          <a:off x="0" y="0"/>
          <a:ext cx="0" cy="0"/>
          <a:chOff x="0" y="0"/>
          <a:chExt cx="0" cy="0"/>
        </a:xfrm>
      </p:grpSpPr>
      <p:pic>
        <p:nvPicPr>
          <p:cNvPr id="367" name="Google Shape;367;p23"/>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68" name="Google Shape;368;p23"/>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69" name="Google Shape;369;p23"/>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Data Engineers</a:t>
            </a:r>
            <a:endParaRPr sz="185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rPr lang="en" sz="1850">
                <a:solidFill>
                  <a:srgbClr val="FFFFFF"/>
                </a:solidFill>
                <a:latin typeface="Montserrat"/>
                <a:ea typeface="Montserrat"/>
                <a:cs typeface="Montserrat"/>
                <a:sym typeface="Montserrat"/>
              </a:rPr>
              <a:t>A data engineer is a professional who prepares and manages big data that is then analyzed by data analysts and scientists. They are responsible for designing, building, integrating, and maintaining data from several sources.</a:t>
            </a:r>
            <a:endParaRPr sz="3300">
              <a:solidFill>
                <a:srgbClr val="FFFFFF"/>
              </a:solidFill>
              <a:latin typeface="Helvetica Neue"/>
              <a:ea typeface="Helvetica Neue"/>
              <a:cs typeface="Helvetica Neue"/>
              <a:sym typeface="Helvetica Neue"/>
            </a:endParaRPr>
          </a:p>
        </p:txBody>
      </p:sp>
      <p:pic>
        <p:nvPicPr>
          <p:cNvPr id="370" name="Google Shape;370;p23"/>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71" name="Google Shape;371;p23"/>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Data Engineering</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75" name="Shape 375"/>
        <p:cNvGrpSpPr/>
        <p:nvPr/>
      </p:nvGrpSpPr>
      <p:grpSpPr>
        <a:xfrm>
          <a:off x="0" y="0"/>
          <a:ext cx="0" cy="0"/>
          <a:chOff x="0" y="0"/>
          <a:chExt cx="0" cy="0"/>
        </a:xfrm>
      </p:grpSpPr>
      <p:pic>
        <p:nvPicPr>
          <p:cNvPr id="376" name="Google Shape;376;p24"/>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77" name="Google Shape;377;p24"/>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78" name="Google Shape;378;p24"/>
          <p:cNvSpPr txBox="1"/>
          <p:nvPr/>
        </p:nvSpPr>
        <p:spPr>
          <a:xfrm>
            <a:off x="2050600" y="1599925"/>
            <a:ext cx="7093500" cy="298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Helvetica Neue"/>
              <a:buChar char="-"/>
            </a:pPr>
            <a:r>
              <a:rPr lang="en" sz="2400">
                <a:solidFill>
                  <a:srgbClr val="FFFFFF"/>
                </a:solidFill>
              </a:rPr>
              <a:t>Why source control</a:t>
            </a:r>
            <a:endParaRPr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 sz="2400">
                <a:solidFill>
                  <a:srgbClr val="FFFFFF"/>
                </a:solidFill>
              </a:rPr>
              <a:t>Industry popular </a:t>
            </a:r>
            <a:endParaRPr sz="2400">
              <a:solidFill>
                <a:srgbClr val="FFFFFF"/>
              </a:solidFill>
            </a:endParaRPr>
          </a:p>
          <a:p>
            <a:pPr indent="-381000" lvl="1" marL="914400" rtl="0" algn="l">
              <a:lnSpc>
                <a:spcPct val="115000"/>
              </a:lnSpc>
              <a:spcBef>
                <a:spcPts val="0"/>
              </a:spcBef>
              <a:spcAft>
                <a:spcPts val="0"/>
              </a:spcAft>
              <a:buClr>
                <a:srgbClr val="FFFFFF"/>
              </a:buClr>
              <a:buSzPts val="2400"/>
              <a:buChar char="-"/>
            </a:pPr>
            <a:r>
              <a:rPr lang="en" sz="2400">
                <a:solidFill>
                  <a:srgbClr val="FFFFFF"/>
                </a:solidFill>
              </a:rPr>
              <a:t>Git</a:t>
            </a:r>
            <a:endParaRPr sz="2400">
              <a:solidFill>
                <a:srgbClr val="FFFFFF"/>
              </a:solidFill>
            </a:endParaRPr>
          </a:p>
          <a:p>
            <a:pPr indent="-381000" lvl="1" marL="914400" rtl="0" algn="l">
              <a:lnSpc>
                <a:spcPct val="115000"/>
              </a:lnSpc>
              <a:spcBef>
                <a:spcPts val="0"/>
              </a:spcBef>
              <a:spcAft>
                <a:spcPts val="0"/>
              </a:spcAft>
              <a:buClr>
                <a:srgbClr val="FFFFFF"/>
              </a:buClr>
              <a:buSzPts val="2400"/>
              <a:buChar char="-"/>
            </a:pPr>
            <a:r>
              <a:rPr lang="en" sz="2400">
                <a:solidFill>
                  <a:srgbClr val="FFFFFF"/>
                </a:solidFill>
              </a:rPr>
              <a:t>TFS</a:t>
            </a:r>
            <a:endParaRPr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 sz="2400">
                <a:solidFill>
                  <a:srgbClr val="FFFFFF"/>
                </a:solidFill>
              </a:rPr>
              <a:t>Why data scientists should know source control</a:t>
            </a:r>
            <a:endParaRPr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 sz="2400">
                <a:solidFill>
                  <a:srgbClr val="FFFFFF"/>
                </a:solidFill>
              </a:rPr>
              <a:t>Git and GitHub</a:t>
            </a:r>
            <a:endParaRPr sz="2400">
              <a:solidFill>
                <a:srgbClr val="FFFFFF"/>
              </a:solidFill>
            </a:endParaRPr>
          </a:p>
        </p:txBody>
      </p:sp>
      <p:pic>
        <p:nvPicPr>
          <p:cNvPr id="379" name="Google Shape;379;p24"/>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80" name="Google Shape;380;p24"/>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FF"/>
                </a:solidFill>
              </a:rPr>
              <a:t>Source Control</a:t>
            </a:r>
            <a:endParaRPr sz="2400">
              <a:solidFill>
                <a:srgbClr val="FFFFFF"/>
              </a:solidFill>
              <a:latin typeface="Helvetica Neue"/>
              <a:ea typeface="Helvetica Neue"/>
              <a:cs typeface="Helvetica Neue"/>
              <a:sym typeface="Helvetica Neue"/>
            </a:endParaRPr>
          </a:p>
          <a:p>
            <a:pPr indent="0" lvl="0" marL="0" rtl="0" algn="ctr">
              <a:spcBef>
                <a:spcPts val="1600"/>
              </a:spcBef>
              <a:spcAft>
                <a:spcPts val="0"/>
              </a:spcAft>
              <a:buNone/>
            </a:pPr>
            <a:r>
              <a:rPr lang="en" sz="3600">
                <a:solidFill>
                  <a:srgbClr val="FFFFFF"/>
                </a:solidFill>
              </a:rPr>
              <a:t>Git</a:t>
            </a:r>
            <a:endParaRPr sz="3600">
              <a:solidFill>
                <a:srgbClr val="FFFFFF"/>
              </a:solidFill>
            </a:endParaRPr>
          </a:p>
          <a:p>
            <a:pPr indent="0" lvl="0" marL="0" rtl="0" algn="l">
              <a:lnSpc>
                <a:spcPct val="100000"/>
              </a:lnSpc>
              <a:spcBef>
                <a:spcPts val="0"/>
              </a:spcBef>
              <a:spcAft>
                <a:spcPts val="0"/>
              </a:spcAft>
              <a:buSzPts val="2800"/>
              <a:buNone/>
            </a:pPr>
            <a:r>
              <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FEFEF"/>
        </a:solidFill>
      </p:bgPr>
    </p:bg>
    <p:spTree>
      <p:nvGrpSpPr>
        <p:cNvPr id="285" name="Shape 285"/>
        <p:cNvGrpSpPr/>
        <p:nvPr/>
      </p:nvGrpSpPr>
      <p:grpSpPr>
        <a:xfrm>
          <a:off x="0" y="0"/>
          <a:ext cx="0" cy="0"/>
          <a:chOff x="0" y="0"/>
          <a:chExt cx="0" cy="0"/>
        </a:xfrm>
      </p:grpSpPr>
      <p:pic>
        <p:nvPicPr>
          <p:cNvPr id="286" name="Google Shape;286;p14"/>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287" name="Google Shape;287;p14"/>
          <p:cNvPicPr preferRelativeResize="0"/>
          <p:nvPr/>
        </p:nvPicPr>
        <p:blipFill rotWithShape="1">
          <a:blip r:embed="rId4">
            <a:alphaModFix/>
          </a:blip>
          <a:srcRect b="0" l="0" r="0" t="0"/>
          <a:stretch/>
        </p:blipFill>
        <p:spPr>
          <a:xfrm>
            <a:off x="0" y="6"/>
            <a:ext cx="9144000" cy="604838"/>
          </a:xfrm>
          <a:prstGeom prst="rect">
            <a:avLst/>
          </a:prstGeom>
          <a:noFill/>
          <a:ln>
            <a:noFill/>
          </a:ln>
        </p:spPr>
      </p:pic>
      <p:pic>
        <p:nvPicPr>
          <p:cNvPr id="288" name="Google Shape;288;p14"/>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289" name="Google Shape;289;p14"/>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pic>
        <p:nvPicPr>
          <p:cNvPr id="290" name="Google Shape;290;p14"/>
          <p:cNvPicPr preferRelativeResize="0"/>
          <p:nvPr/>
        </p:nvPicPr>
        <p:blipFill>
          <a:blip r:embed="rId6">
            <a:alphaModFix/>
          </a:blip>
          <a:stretch>
            <a:fillRect/>
          </a:stretch>
        </p:blipFill>
        <p:spPr>
          <a:xfrm>
            <a:off x="1828800" y="1163325"/>
            <a:ext cx="7315200" cy="360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FEFEF"/>
        </a:solidFill>
      </p:bgPr>
    </p:bg>
    <p:spTree>
      <p:nvGrpSpPr>
        <p:cNvPr id="294" name="Shape 294"/>
        <p:cNvGrpSpPr/>
        <p:nvPr/>
      </p:nvGrpSpPr>
      <p:grpSpPr>
        <a:xfrm>
          <a:off x="0" y="0"/>
          <a:ext cx="0" cy="0"/>
          <a:chOff x="0" y="0"/>
          <a:chExt cx="0" cy="0"/>
        </a:xfrm>
      </p:grpSpPr>
      <p:pic>
        <p:nvPicPr>
          <p:cNvPr id="295" name="Google Shape;295;p15"/>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296" name="Google Shape;296;p15"/>
          <p:cNvPicPr preferRelativeResize="0"/>
          <p:nvPr/>
        </p:nvPicPr>
        <p:blipFill rotWithShape="1">
          <a:blip r:embed="rId4">
            <a:alphaModFix/>
          </a:blip>
          <a:srcRect b="0" l="0" r="0" t="0"/>
          <a:stretch/>
        </p:blipFill>
        <p:spPr>
          <a:xfrm>
            <a:off x="0" y="6"/>
            <a:ext cx="9144000" cy="604838"/>
          </a:xfrm>
          <a:prstGeom prst="rect">
            <a:avLst/>
          </a:prstGeom>
          <a:noFill/>
          <a:ln>
            <a:noFill/>
          </a:ln>
        </p:spPr>
      </p:pic>
      <p:pic>
        <p:nvPicPr>
          <p:cNvPr id="297" name="Google Shape;297;p15"/>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298" name="Google Shape;298;p15"/>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rgbClr val="FFFFFF"/>
                </a:solidFill>
              </a:rPr>
              <a:t>Software Eng, Data Eng and Data Scientist</a:t>
            </a:r>
            <a:endParaRPr sz="2100">
              <a:solidFill>
                <a:srgbClr val="FFFFFF"/>
              </a:solidFill>
              <a:latin typeface="Helvetica Neue"/>
              <a:ea typeface="Helvetica Neue"/>
              <a:cs typeface="Helvetica Neue"/>
              <a:sym typeface="Helvetica Neue"/>
            </a:endParaRPr>
          </a:p>
          <a:p>
            <a:pPr indent="0" lvl="0" marL="0" rtl="0" algn="l">
              <a:lnSpc>
                <a:spcPct val="100000"/>
              </a:lnSpc>
              <a:spcBef>
                <a:spcPts val="1600"/>
              </a:spcBef>
              <a:spcAft>
                <a:spcPts val="0"/>
              </a:spcAft>
              <a:buSzPts val="2800"/>
              <a:buNone/>
            </a:pPr>
            <a:r>
              <a:t/>
            </a:r>
            <a:endParaRPr sz="2400">
              <a:solidFill>
                <a:srgbClr val="FFFFFF"/>
              </a:solidFill>
              <a:latin typeface="Helvetica Neue"/>
              <a:ea typeface="Helvetica Neue"/>
              <a:cs typeface="Helvetica Neue"/>
              <a:sym typeface="Helvetica Neue"/>
            </a:endParaRPr>
          </a:p>
        </p:txBody>
      </p:sp>
      <p:pic>
        <p:nvPicPr>
          <p:cNvPr id="299" name="Google Shape;299;p15"/>
          <p:cNvPicPr preferRelativeResize="0"/>
          <p:nvPr/>
        </p:nvPicPr>
        <p:blipFill>
          <a:blip r:embed="rId6">
            <a:alphaModFix/>
          </a:blip>
          <a:stretch>
            <a:fillRect/>
          </a:stretch>
        </p:blipFill>
        <p:spPr>
          <a:xfrm>
            <a:off x="654875" y="1352390"/>
            <a:ext cx="9144000" cy="32318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03" name="Shape 303"/>
        <p:cNvGrpSpPr/>
        <p:nvPr/>
      </p:nvGrpSpPr>
      <p:grpSpPr>
        <a:xfrm>
          <a:off x="0" y="0"/>
          <a:ext cx="0" cy="0"/>
          <a:chOff x="0" y="0"/>
          <a:chExt cx="0" cy="0"/>
        </a:xfrm>
      </p:grpSpPr>
      <p:pic>
        <p:nvPicPr>
          <p:cNvPr id="304" name="Google Shape;304;p16"/>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05" name="Google Shape;305;p16"/>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06" name="Google Shape;306;p16"/>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Apache Spark</a:t>
            </a:r>
            <a:endParaRPr b="1" sz="3600">
              <a:solidFill>
                <a:srgbClr val="FFFFFF"/>
              </a:solidFill>
              <a:latin typeface="Maven Pro"/>
              <a:ea typeface="Maven Pro"/>
              <a:cs typeface="Maven Pro"/>
              <a:sym typeface="Maven Pro"/>
            </a:endParaRPr>
          </a:p>
          <a:p>
            <a:pPr indent="0" lvl="0" marL="0" rtl="0" algn="l">
              <a:lnSpc>
                <a:spcPct val="115000"/>
              </a:lnSpc>
              <a:spcBef>
                <a:spcPts val="1800"/>
              </a:spcBef>
              <a:spcAft>
                <a:spcPts val="2100"/>
              </a:spcAft>
              <a:buNone/>
            </a:pPr>
            <a:r>
              <a:rPr lang="en" sz="1800">
                <a:solidFill>
                  <a:srgbClr val="FFFFFF"/>
                </a:solidFill>
              </a:rPr>
              <a:t>Spark is commonly used as an option to Hadoop’s MapReduce as it is capable of analyzing data up to 100 times faster for certain applications.</a:t>
            </a:r>
            <a:r>
              <a:rPr lang="en" sz="1800">
                <a:solidFill>
                  <a:srgbClr val="FFFFFF"/>
                </a:solidFill>
              </a:rPr>
              <a:t> Some of the common use cases of Apache Spark include streaming data, machine learning and interactive analysis.</a:t>
            </a:r>
            <a:endParaRPr sz="2500">
              <a:solidFill>
                <a:srgbClr val="FFFFFF"/>
              </a:solidFill>
              <a:latin typeface="Helvetica Neue"/>
              <a:ea typeface="Helvetica Neue"/>
              <a:cs typeface="Helvetica Neue"/>
              <a:sym typeface="Helvetica Neue"/>
            </a:endParaRPr>
          </a:p>
        </p:txBody>
      </p:sp>
      <p:pic>
        <p:nvPicPr>
          <p:cNvPr id="307" name="Google Shape;307;p16"/>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08" name="Google Shape;308;p16"/>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12" name="Shape 312"/>
        <p:cNvGrpSpPr/>
        <p:nvPr/>
      </p:nvGrpSpPr>
      <p:grpSpPr>
        <a:xfrm>
          <a:off x="0" y="0"/>
          <a:ext cx="0" cy="0"/>
          <a:chOff x="0" y="0"/>
          <a:chExt cx="0" cy="0"/>
        </a:xfrm>
      </p:grpSpPr>
      <p:pic>
        <p:nvPicPr>
          <p:cNvPr id="313" name="Google Shape;313;p17"/>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14" name="Google Shape;314;p17"/>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15" name="Google Shape;315;p17"/>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Apache Hive</a:t>
            </a:r>
            <a:endParaRPr b="1" sz="3600">
              <a:solidFill>
                <a:srgbClr val="FFFFFF"/>
              </a:solidFill>
              <a:latin typeface="Maven Pro"/>
              <a:ea typeface="Maven Pro"/>
              <a:cs typeface="Maven Pro"/>
              <a:sym typeface="Maven Pro"/>
            </a:endParaRPr>
          </a:p>
          <a:p>
            <a:pPr indent="0" lvl="0" marL="0" rtl="0" algn="l">
              <a:lnSpc>
                <a:spcPct val="115000"/>
              </a:lnSpc>
              <a:spcBef>
                <a:spcPts val="1800"/>
              </a:spcBef>
              <a:spcAft>
                <a:spcPts val="2100"/>
              </a:spcAft>
              <a:buNone/>
            </a:pPr>
            <a:r>
              <a:rPr lang="en" sz="1800">
                <a:solidFill>
                  <a:srgbClr val="FFFFFF"/>
                </a:solidFill>
              </a:rPr>
              <a:t>Apache Hive is a SQL-on-Hadoop data processing engine. Apache Hive excels at batch processing of ETL jobs and SQL queries. Hive employs a query language called HiveQL.</a:t>
            </a:r>
            <a:endParaRPr sz="3100">
              <a:solidFill>
                <a:srgbClr val="FFFFFF"/>
              </a:solidFill>
              <a:latin typeface="Helvetica Neue"/>
              <a:ea typeface="Helvetica Neue"/>
              <a:cs typeface="Helvetica Neue"/>
              <a:sym typeface="Helvetica Neue"/>
            </a:endParaRPr>
          </a:p>
        </p:txBody>
      </p:sp>
      <p:pic>
        <p:nvPicPr>
          <p:cNvPr id="316" name="Google Shape;316;p17"/>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17" name="Google Shape;317;p17"/>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1" name="Shape 321"/>
        <p:cNvGrpSpPr/>
        <p:nvPr/>
      </p:nvGrpSpPr>
      <p:grpSpPr>
        <a:xfrm>
          <a:off x="0" y="0"/>
          <a:ext cx="0" cy="0"/>
          <a:chOff x="0" y="0"/>
          <a:chExt cx="0" cy="0"/>
        </a:xfrm>
      </p:grpSpPr>
      <p:pic>
        <p:nvPicPr>
          <p:cNvPr id="322" name="Google Shape;322;p18"/>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23" name="Google Shape;323;p18"/>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24" name="Google Shape;324;p18"/>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NoSQL Databases</a:t>
            </a:r>
            <a:endParaRPr b="1" sz="3600">
              <a:solidFill>
                <a:srgbClr val="FFFFFF"/>
              </a:solidFill>
              <a:latin typeface="Maven Pro"/>
              <a:ea typeface="Maven Pro"/>
              <a:cs typeface="Maven Pro"/>
              <a:sym typeface="Maven Pro"/>
            </a:endParaRPr>
          </a:p>
          <a:p>
            <a:pPr indent="0" lvl="0" marL="0" rtl="0" algn="l">
              <a:lnSpc>
                <a:spcPct val="115000"/>
              </a:lnSpc>
              <a:spcBef>
                <a:spcPts val="1800"/>
              </a:spcBef>
              <a:spcAft>
                <a:spcPts val="2100"/>
              </a:spcAft>
              <a:buNone/>
            </a:pPr>
            <a:r>
              <a:rPr lang="en" sz="1800">
                <a:solidFill>
                  <a:srgbClr val="FFFFFF"/>
                </a:solidFill>
              </a:rPr>
              <a:t>NoSQL databases demand these days because of the flexibility they offer in addition to SQL databases. These are not bound by traditional schema models allowing them to collect unstructured datasets. E.g. MongoDB, Cassandra, and HBase </a:t>
            </a:r>
            <a:endParaRPr sz="3700">
              <a:solidFill>
                <a:srgbClr val="FFFFFF"/>
              </a:solidFill>
              <a:latin typeface="Helvetica Neue"/>
              <a:ea typeface="Helvetica Neue"/>
              <a:cs typeface="Helvetica Neue"/>
              <a:sym typeface="Helvetica Neue"/>
            </a:endParaRPr>
          </a:p>
        </p:txBody>
      </p:sp>
      <p:pic>
        <p:nvPicPr>
          <p:cNvPr id="325" name="Google Shape;325;p18"/>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26" name="Google Shape;326;p18"/>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FEFEF"/>
        </a:solidFill>
      </p:bgPr>
    </p:bg>
    <p:spTree>
      <p:nvGrpSpPr>
        <p:cNvPr id="330" name="Shape 330"/>
        <p:cNvGrpSpPr/>
        <p:nvPr/>
      </p:nvGrpSpPr>
      <p:grpSpPr>
        <a:xfrm>
          <a:off x="0" y="0"/>
          <a:ext cx="0" cy="0"/>
          <a:chOff x="0" y="0"/>
          <a:chExt cx="0" cy="0"/>
        </a:xfrm>
      </p:grpSpPr>
      <p:pic>
        <p:nvPicPr>
          <p:cNvPr id="331" name="Google Shape;331;p19"/>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32" name="Google Shape;332;p19"/>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33" name="Google Shape;333;p19"/>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Roles</a:t>
            </a:r>
            <a:endParaRPr b="1" sz="3600">
              <a:solidFill>
                <a:srgbClr val="FFFFFF"/>
              </a:solidFill>
              <a:latin typeface="Maven Pro"/>
              <a:ea typeface="Maven Pro"/>
              <a:cs typeface="Maven Pro"/>
              <a:sym typeface="Maven Pro"/>
            </a:endParaRPr>
          </a:p>
          <a:p>
            <a:pPr indent="0" lvl="0" marL="0" rtl="0" algn="l">
              <a:lnSpc>
                <a:spcPct val="115000"/>
              </a:lnSpc>
              <a:spcBef>
                <a:spcPts val="1800"/>
              </a:spcBef>
              <a:spcAft>
                <a:spcPts val="2100"/>
              </a:spcAft>
              <a:buNone/>
            </a:pPr>
            <a:r>
              <a:t/>
            </a:r>
            <a:endParaRPr sz="3700">
              <a:solidFill>
                <a:srgbClr val="FFFFFF"/>
              </a:solidFill>
              <a:latin typeface="Helvetica Neue"/>
              <a:ea typeface="Helvetica Neue"/>
              <a:cs typeface="Helvetica Neue"/>
              <a:sym typeface="Helvetica Neue"/>
            </a:endParaRPr>
          </a:p>
        </p:txBody>
      </p:sp>
      <p:pic>
        <p:nvPicPr>
          <p:cNvPr id="334" name="Google Shape;334;p19"/>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35" name="Google Shape;335;p19"/>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Big Data</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39" name="Shape 339"/>
        <p:cNvGrpSpPr/>
        <p:nvPr/>
      </p:nvGrpSpPr>
      <p:grpSpPr>
        <a:xfrm>
          <a:off x="0" y="0"/>
          <a:ext cx="0" cy="0"/>
          <a:chOff x="0" y="0"/>
          <a:chExt cx="0" cy="0"/>
        </a:xfrm>
      </p:grpSpPr>
      <p:pic>
        <p:nvPicPr>
          <p:cNvPr id="340" name="Google Shape;340;p20"/>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41" name="Google Shape;341;p20"/>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42" name="Google Shape;342;p20"/>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Data Engineer</a:t>
            </a:r>
            <a:endParaRPr sz="185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rPr lang="en" sz="1850">
                <a:solidFill>
                  <a:srgbClr val="FFFFFF"/>
                </a:solidFill>
                <a:latin typeface="Montserrat"/>
                <a:ea typeface="Montserrat"/>
                <a:cs typeface="Montserrat"/>
                <a:sym typeface="Montserrat"/>
              </a:rPr>
              <a:t>A data engineer is a professional who prepares and manages big data that is then analyzed by data analysts and scientists. They are responsible for designing, building, integrating, and maintaining data from several sources.</a:t>
            </a:r>
            <a:endParaRPr sz="3300">
              <a:solidFill>
                <a:srgbClr val="FFFFFF"/>
              </a:solidFill>
              <a:latin typeface="Helvetica Neue"/>
              <a:ea typeface="Helvetica Neue"/>
              <a:cs typeface="Helvetica Neue"/>
              <a:sym typeface="Helvetica Neue"/>
            </a:endParaRPr>
          </a:p>
        </p:txBody>
      </p:sp>
      <p:pic>
        <p:nvPicPr>
          <p:cNvPr id="343" name="Google Shape;343;p20"/>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44" name="Google Shape;344;p20"/>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Data Engineer</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48" name="Shape 348"/>
        <p:cNvGrpSpPr/>
        <p:nvPr/>
      </p:nvGrpSpPr>
      <p:grpSpPr>
        <a:xfrm>
          <a:off x="0" y="0"/>
          <a:ext cx="0" cy="0"/>
          <a:chOff x="0" y="0"/>
          <a:chExt cx="0" cy="0"/>
        </a:xfrm>
      </p:grpSpPr>
      <p:pic>
        <p:nvPicPr>
          <p:cNvPr id="349" name="Google Shape;349;p21"/>
          <p:cNvPicPr preferRelativeResize="0"/>
          <p:nvPr/>
        </p:nvPicPr>
        <p:blipFill rotWithShape="1">
          <a:blip r:embed="rId3">
            <a:alphaModFix amt="94000"/>
          </a:blip>
          <a:srcRect b="0" l="0" r="0" t="0"/>
          <a:stretch/>
        </p:blipFill>
        <p:spPr>
          <a:xfrm>
            <a:off x="0" y="0"/>
            <a:ext cx="10325102" cy="5143500"/>
          </a:xfrm>
          <a:prstGeom prst="rect">
            <a:avLst/>
          </a:prstGeom>
          <a:noFill/>
          <a:ln>
            <a:noFill/>
          </a:ln>
        </p:spPr>
      </p:pic>
      <p:pic>
        <p:nvPicPr>
          <p:cNvPr id="350" name="Google Shape;350;p21"/>
          <p:cNvPicPr preferRelativeResize="0"/>
          <p:nvPr/>
        </p:nvPicPr>
        <p:blipFill rotWithShape="1">
          <a:blip r:embed="rId4">
            <a:alphaModFix/>
          </a:blip>
          <a:srcRect b="0" l="0" r="0" t="0"/>
          <a:stretch/>
        </p:blipFill>
        <p:spPr>
          <a:xfrm>
            <a:off x="0" y="6"/>
            <a:ext cx="9144000" cy="604838"/>
          </a:xfrm>
          <a:prstGeom prst="rect">
            <a:avLst/>
          </a:prstGeom>
          <a:noFill/>
          <a:ln>
            <a:noFill/>
          </a:ln>
        </p:spPr>
      </p:pic>
      <p:sp>
        <p:nvSpPr>
          <p:cNvPr id="351" name="Google Shape;351;p21"/>
          <p:cNvSpPr txBox="1"/>
          <p:nvPr/>
        </p:nvSpPr>
        <p:spPr>
          <a:xfrm>
            <a:off x="2050600" y="816425"/>
            <a:ext cx="7093500" cy="37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rPr>
              <a:t>Data Analyst</a:t>
            </a:r>
            <a:endParaRPr sz="1850">
              <a:solidFill>
                <a:srgbClr val="FFFFFF"/>
              </a:solidFill>
              <a:latin typeface="Montserrat"/>
              <a:ea typeface="Montserrat"/>
              <a:cs typeface="Montserrat"/>
              <a:sym typeface="Montserrat"/>
            </a:endParaRPr>
          </a:p>
          <a:p>
            <a:pPr indent="0" lvl="0" marL="0" marR="0" rtl="0" algn="l">
              <a:lnSpc>
                <a:spcPct val="115000"/>
              </a:lnSpc>
              <a:spcBef>
                <a:spcPts val="1600"/>
              </a:spcBef>
              <a:spcAft>
                <a:spcPts val="0"/>
              </a:spcAft>
              <a:buNone/>
            </a:pPr>
            <a:r>
              <a:rPr lang="en" sz="1850">
                <a:solidFill>
                  <a:srgbClr val="FFFFFF"/>
                </a:solidFill>
                <a:latin typeface="Montserrat"/>
                <a:ea typeface="Montserrat"/>
                <a:cs typeface="Montserrat"/>
                <a:sym typeface="Montserrat"/>
              </a:rPr>
              <a:t>A data analyst gathers, organizes and interprets statistical data using data analysis tools to come up with meaningful results. The client then uses these interpretations to make important business decisions.</a:t>
            </a:r>
            <a:endParaRPr sz="1850">
              <a:solidFill>
                <a:srgbClr val="FFFFFF"/>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rPr lang="en" sz="1850">
                <a:solidFill>
                  <a:srgbClr val="FFFFFF"/>
                </a:solidFill>
                <a:latin typeface="Montserrat"/>
                <a:ea typeface="Montserrat"/>
                <a:cs typeface="Montserrat"/>
                <a:sym typeface="Montserrat"/>
              </a:rPr>
              <a:t>Data analysts are usually generalists, which means that they can fit in different teams or roles to help make data-driven decisions</a:t>
            </a:r>
            <a:endParaRPr sz="1850">
              <a:solidFill>
                <a:srgbClr val="FFFFFF"/>
              </a:solidFill>
              <a:latin typeface="Montserrat"/>
              <a:ea typeface="Montserrat"/>
              <a:cs typeface="Montserrat"/>
              <a:sym typeface="Montserrat"/>
            </a:endParaRPr>
          </a:p>
        </p:txBody>
      </p:sp>
      <p:pic>
        <p:nvPicPr>
          <p:cNvPr id="352" name="Google Shape;352;p21"/>
          <p:cNvPicPr preferRelativeResize="0"/>
          <p:nvPr/>
        </p:nvPicPr>
        <p:blipFill rotWithShape="1">
          <a:blip r:embed="rId5">
            <a:alphaModFix/>
          </a:blip>
          <a:srcRect b="0" l="0" r="0" t="0"/>
          <a:stretch/>
        </p:blipFill>
        <p:spPr>
          <a:xfrm>
            <a:off x="654875" y="133100"/>
            <a:ext cx="1939226" cy="293925"/>
          </a:xfrm>
          <a:prstGeom prst="rect">
            <a:avLst/>
          </a:prstGeom>
          <a:noFill/>
          <a:ln>
            <a:noFill/>
          </a:ln>
        </p:spPr>
      </p:pic>
      <p:sp>
        <p:nvSpPr>
          <p:cNvPr id="353" name="Google Shape;353;p21"/>
          <p:cNvSpPr txBox="1"/>
          <p:nvPr>
            <p:ph type="title"/>
          </p:nvPr>
        </p:nvSpPr>
        <p:spPr>
          <a:xfrm>
            <a:off x="2813725" y="27175"/>
            <a:ext cx="63303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600">
                <a:solidFill>
                  <a:srgbClr val="FFFFFF"/>
                </a:solidFill>
              </a:rPr>
              <a:t>Data </a:t>
            </a:r>
            <a:r>
              <a:rPr lang="en" sz="2600">
                <a:solidFill>
                  <a:srgbClr val="FFFFFF"/>
                </a:solidFill>
              </a:rPr>
              <a:t>Analyst</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