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56"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30644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81845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09884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494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574521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BD712EA-71F7-4F86-B900-3FA678A1111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322957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BD712EA-71F7-4F86-B900-3FA678A1111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47938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692247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249618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255526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21685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5016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69257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80608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712EA-71F7-4F86-B900-3FA678A1111D}"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314767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D712EA-71F7-4F86-B900-3FA678A1111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699526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712EA-71F7-4F86-B900-3FA678A1111D}"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069998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362818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090226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968608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A6A3973-66D1-4B2E-AEF5-9E971BE820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60098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4121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10345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A3973-66D1-4B2E-AEF5-9E971BE820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6721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923737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57889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712EA-71F7-4F86-B900-3FA678A1111D}"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25484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1536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712EA-71F7-4F86-B900-3FA678A1111D}"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427397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D712EA-71F7-4F86-B900-3FA678A1111D}"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425924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712EA-71F7-4F86-B900-3FA678A1111D}"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120245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332121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D712EA-71F7-4F86-B900-3FA678A1111D}"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A3973-66D1-4B2E-AEF5-9E971BE8203E}" type="slidenum">
              <a:rPr lang="en-IN" smtClean="0"/>
              <a:t>‹#›</a:t>
            </a:fld>
            <a:endParaRPr lang="en-IN"/>
          </a:p>
        </p:txBody>
      </p:sp>
    </p:spTree>
    <p:extLst>
      <p:ext uri="{BB962C8B-B14F-4D97-AF65-F5344CB8AC3E}">
        <p14:creationId xmlns:p14="http://schemas.microsoft.com/office/powerpoint/2010/main" val="400389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D712EA-71F7-4F86-B900-3FA678A1111D}" type="datetimeFigureOut">
              <a:rPr lang="en-IN" smtClean="0"/>
              <a:t>07-05-2022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6A3973-66D1-4B2E-AEF5-9E971BE8203E}" type="slidenum">
              <a:rPr lang="en-IN" smtClean="0"/>
              <a:t>‹#›</a:t>
            </a:fld>
            <a:endParaRPr lang="en-IN"/>
          </a:p>
        </p:txBody>
      </p:sp>
    </p:spTree>
    <p:extLst>
      <p:ext uri="{BB962C8B-B14F-4D97-AF65-F5344CB8AC3E}">
        <p14:creationId xmlns:p14="http://schemas.microsoft.com/office/powerpoint/2010/main" val="11983179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D712EA-71F7-4F86-B900-3FA678A1111D}" type="datetimeFigureOut">
              <a:rPr lang="en-IN" smtClean="0"/>
              <a:t>07-05-2022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A6A3973-66D1-4B2E-AEF5-9E971BE8203E}" type="slidenum">
              <a:rPr lang="en-IN" smtClean="0"/>
              <a:t>‹#›</a:t>
            </a:fld>
            <a:endParaRPr lang="en-IN"/>
          </a:p>
        </p:txBody>
      </p:sp>
    </p:spTree>
    <p:extLst>
      <p:ext uri="{BB962C8B-B14F-4D97-AF65-F5344CB8AC3E}">
        <p14:creationId xmlns:p14="http://schemas.microsoft.com/office/powerpoint/2010/main" val="18680497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64939" y="1034270"/>
            <a:ext cx="8686993" cy="1569660"/>
          </a:xfrm>
          <a:prstGeom prst="rect">
            <a:avLst/>
          </a:prstGeom>
          <a:noFill/>
        </p:spPr>
        <p:txBody>
          <a:bodyPr wrap="none" lIns="91440" tIns="45720" rIns="91440" bIns="45720">
            <a:spAutoFit/>
          </a:bodyPr>
          <a:lstStyle/>
          <a:p>
            <a:pPr algn="ctr"/>
            <a:r>
              <a:rPr lang="en-US" sz="4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Stock Market Prediction Using </a:t>
            </a:r>
          </a:p>
          <a:p>
            <a:pPr algn="ctr"/>
            <a:r>
              <a:rPr lang="en-US" sz="4800" b="1" dirty="0" smtClean="0">
                <a:ln w="9525">
                  <a:solidFill>
                    <a:schemeClr val="bg1"/>
                  </a:solidFill>
                  <a:prstDash val="solid"/>
                </a:ln>
                <a:effectLst>
                  <a:outerShdw blurRad="12700" dist="38100" dir="2700000" algn="tl" rotWithShape="0">
                    <a:schemeClr val="bg1">
                      <a:lumMod val="50000"/>
                    </a:schemeClr>
                  </a:outerShdw>
                </a:effectLst>
              </a:rPr>
              <a:t>LSTM</a:t>
            </a:r>
          </a:p>
        </p:txBody>
      </p:sp>
      <p:sp>
        <p:nvSpPr>
          <p:cNvPr id="6" name="TextBox 5"/>
          <p:cNvSpPr txBox="1"/>
          <p:nvPr/>
        </p:nvSpPr>
        <p:spPr>
          <a:xfrm>
            <a:off x="5987924" y="3839946"/>
            <a:ext cx="5329382" cy="1938992"/>
          </a:xfrm>
          <a:prstGeom prst="rect">
            <a:avLst/>
          </a:prstGeom>
          <a:noFill/>
        </p:spPr>
        <p:txBody>
          <a:bodyPr wrap="square" rtlCol="0">
            <a:spAutoFit/>
          </a:bodyPr>
          <a:lstStyle/>
          <a:p>
            <a:pPr algn="ctr"/>
            <a:r>
              <a:rPr lang="en-IN" sz="2400" dirty="0" smtClean="0">
                <a:latin typeface="Times New Roman" panose="02020603050405020304" pitchFamily="18" charset="0"/>
                <a:cs typeface="Times New Roman" panose="02020603050405020304" pitchFamily="18" charset="0"/>
              </a:rPr>
              <a:t>Presented by-</a:t>
            </a:r>
          </a:p>
          <a:p>
            <a:pPr algn="ctr"/>
            <a:r>
              <a:rPr lang="en-IN" sz="2400" dirty="0" smtClean="0">
                <a:latin typeface="Times New Roman" panose="02020603050405020304" pitchFamily="18" charset="0"/>
                <a:cs typeface="Times New Roman" panose="02020603050405020304" pitchFamily="18" charset="0"/>
              </a:rPr>
              <a:t>Harshit Garg </a:t>
            </a:r>
            <a:r>
              <a:rPr lang="en-IN" sz="2400" dirty="0">
                <a:latin typeface="Times New Roman" panose="02020603050405020304" pitchFamily="18" charset="0"/>
                <a:cs typeface="Times New Roman" panose="02020603050405020304" pitchFamily="18" charset="0"/>
              </a:rPr>
              <a:t>(</a:t>
            </a:r>
            <a:r>
              <a:rPr lang="en-IN" sz="2400" dirty="0" smtClean="0">
                <a:latin typeface="Times New Roman" panose="02020603050405020304" pitchFamily="18" charset="0"/>
                <a:cs typeface="Times New Roman" panose="02020603050405020304" pitchFamily="18" charset="0"/>
              </a:rPr>
              <a:t>I-18/ </a:t>
            </a:r>
            <a:r>
              <a:rPr lang="en-IN" sz="2400" dirty="0">
                <a:latin typeface="Times New Roman" panose="02020603050405020304" pitchFamily="18" charset="0"/>
                <a:cs typeface="Times New Roman" panose="02020603050405020304" pitchFamily="18" charset="0"/>
              </a:rPr>
              <a:t>181500254)</a:t>
            </a:r>
          </a:p>
          <a:p>
            <a:pPr algn="ctr"/>
            <a:r>
              <a:rPr lang="en-IN" sz="2400" dirty="0" err="1" smtClean="0">
                <a:latin typeface="Times New Roman" panose="02020603050405020304" pitchFamily="18" charset="0"/>
                <a:cs typeface="Times New Roman" panose="02020603050405020304" pitchFamily="18" charset="0"/>
              </a:rPr>
              <a:t>Hardik</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Gupta (</a:t>
            </a:r>
            <a:r>
              <a:rPr lang="en-IN" sz="2400" dirty="0" smtClean="0">
                <a:latin typeface="Times New Roman" panose="02020603050405020304" pitchFamily="18" charset="0"/>
                <a:cs typeface="Times New Roman" panose="02020603050405020304" pitchFamily="18" charset="0"/>
              </a:rPr>
              <a:t>I-15/ </a:t>
            </a:r>
            <a:r>
              <a:rPr lang="en-IN" sz="2400" dirty="0">
                <a:latin typeface="Times New Roman" panose="02020603050405020304" pitchFamily="18" charset="0"/>
                <a:cs typeface="Times New Roman" panose="02020603050405020304" pitchFamily="18" charset="0"/>
              </a:rPr>
              <a:t>181500244)</a:t>
            </a:r>
          </a:p>
          <a:p>
            <a:pPr algn="ctr"/>
            <a:r>
              <a:rPr lang="en-IN" sz="2400" dirty="0" err="1" smtClean="0">
                <a:latin typeface="Times New Roman" panose="02020603050405020304" pitchFamily="18" charset="0"/>
                <a:cs typeface="Times New Roman" panose="02020603050405020304" pitchFamily="18" charset="0"/>
              </a:rPr>
              <a:t>Subhi</a:t>
            </a:r>
            <a:r>
              <a:rPr lang="en-IN" sz="2400" dirty="0" smtClean="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Varshney</a:t>
            </a:r>
            <a:r>
              <a:rPr lang="en-IN" sz="2400" dirty="0">
                <a:latin typeface="Times New Roman" panose="02020603050405020304" pitchFamily="18" charset="0"/>
                <a:cs typeface="Times New Roman" panose="02020603050405020304" pitchFamily="18" charset="0"/>
              </a:rPr>
              <a:t> (H-59/ 181500730)</a:t>
            </a:r>
          </a:p>
          <a:p>
            <a:pPr algn="ctr"/>
            <a:r>
              <a:rPr lang="en-IN" sz="2400" dirty="0" err="1" smtClean="0">
                <a:latin typeface="Times New Roman" panose="02020603050405020304" pitchFamily="18" charset="0"/>
                <a:cs typeface="Times New Roman" panose="02020603050405020304" pitchFamily="18" charset="0"/>
              </a:rPr>
              <a:t>Kashish</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Chaudhary (</a:t>
            </a:r>
            <a:r>
              <a:rPr lang="en-IN" sz="2400" dirty="0" smtClean="0">
                <a:latin typeface="Times New Roman" panose="02020603050405020304" pitchFamily="18" charset="0"/>
                <a:cs typeface="Times New Roman" panose="02020603050405020304" pitchFamily="18" charset="0"/>
              </a:rPr>
              <a:t>I-21/ </a:t>
            </a:r>
            <a:r>
              <a:rPr lang="en-IN" sz="2400" dirty="0">
                <a:latin typeface="Times New Roman" panose="02020603050405020304" pitchFamily="18" charset="0"/>
                <a:cs typeface="Times New Roman" panose="02020603050405020304" pitchFamily="18" charset="0"/>
              </a:rPr>
              <a:t>181500316</a:t>
            </a:r>
          </a:p>
        </p:txBody>
      </p:sp>
    </p:spTree>
    <p:extLst>
      <p:ext uri="{BB962C8B-B14F-4D97-AF65-F5344CB8AC3E}">
        <p14:creationId xmlns:p14="http://schemas.microsoft.com/office/powerpoint/2010/main" val="383955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sp>
        <p:nvSpPr>
          <p:cNvPr id="7" name="Rectangle 6"/>
          <p:cNvSpPr/>
          <p:nvPr/>
        </p:nvSpPr>
        <p:spPr>
          <a:xfrm>
            <a:off x="9231465" y="2717256"/>
            <a:ext cx="2223715"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a:t>
            </a:r>
            <a:r>
              <a:rPr lang="en-IN" dirty="0" smtClean="0">
                <a:latin typeface="Times New Roman" panose="02020603050405020304" pitchFamily="18" charset="0"/>
                <a:ea typeface="Calibri" panose="020F0502020204030204" pitchFamily="34" charset="0"/>
                <a:cs typeface="Times New Roman" panose="02020603050405020304" pitchFamily="18" charset="0"/>
              </a:rPr>
              <a:t>3795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a:t>
            </a:r>
            <a:r>
              <a:rPr lang="en-IN" dirty="0" smtClean="0">
                <a:latin typeface="Times New Roman" panose="02020603050405020304" pitchFamily="18" charset="0"/>
                <a:ea typeface="Calibri" panose="020F0502020204030204" pitchFamily="34" charset="0"/>
                <a:cs typeface="Times New Roman" panose="02020603050405020304" pitchFamily="18" charset="0"/>
              </a:rPr>
              <a:t>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842814" y="1522070"/>
            <a:ext cx="2037737" cy="507831"/>
          </a:xfrm>
          <a:prstGeom prst="rect">
            <a:avLst/>
          </a:prstGeom>
        </p:spPr>
        <p:txBody>
          <a:bodyPr wrap="non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Dataset Size - 3795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06677" y="2165073"/>
            <a:ext cx="6724788" cy="3989235"/>
          </a:xfrm>
          <a:prstGeom prst="rect">
            <a:avLst/>
          </a:prstGeom>
        </p:spPr>
      </p:pic>
    </p:spTree>
    <p:extLst>
      <p:ext uri="{BB962C8B-B14F-4D97-AF65-F5344CB8AC3E}">
        <p14:creationId xmlns:p14="http://schemas.microsoft.com/office/powerpoint/2010/main" val="249979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smtClean="0"/>
              <a:t>Result Analysis</a:t>
            </a:r>
            <a:endParaRPr lang="en-IN" sz="5400" b="1" dirty="0"/>
          </a:p>
        </p:txBody>
      </p:sp>
      <p:graphicFrame>
        <p:nvGraphicFramePr>
          <p:cNvPr id="4" name="Table 3"/>
          <p:cNvGraphicFramePr>
            <a:graphicFrameLocks noGrp="1"/>
          </p:cNvGraphicFramePr>
          <p:nvPr>
            <p:extLst>
              <p:ext uri="{D42A27DB-BD31-4B8C-83A1-F6EECF244321}">
                <p14:modId xmlns:p14="http://schemas.microsoft.com/office/powerpoint/2010/main" val="2830250600"/>
              </p:ext>
            </p:extLst>
          </p:nvPr>
        </p:nvGraphicFramePr>
        <p:xfrm>
          <a:off x="3551540" y="2114052"/>
          <a:ext cx="7365600" cy="4191331"/>
        </p:xfrm>
        <a:graphic>
          <a:graphicData uri="http://schemas.openxmlformats.org/drawingml/2006/table">
            <a:tbl>
              <a:tblPr firstRow="1" firstCol="1" bandRow="1">
                <a:tableStyleId>{5C22544A-7EE6-4342-B048-85BDC9FD1C3A}</a:tableStyleId>
              </a:tblPr>
              <a:tblGrid>
                <a:gridCol w="1841400">
                  <a:extLst>
                    <a:ext uri="{9D8B030D-6E8A-4147-A177-3AD203B41FA5}">
                      <a16:colId xmlns:a16="http://schemas.microsoft.com/office/drawing/2014/main" val="3757545079"/>
                    </a:ext>
                  </a:extLst>
                </a:gridCol>
                <a:gridCol w="1841400">
                  <a:extLst>
                    <a:ext uri="{9D8B030D-6E8A-4147-A177-3AD203B41FA5}">
                      <a16:colId xmlns:a16="http://schemas.microsoft.com/office/drawing/2014/main" val="3544371294"/>
                    </a:ext>
                  </a:extLst>
                </a:gridCol>
                <a:gridCol w="1841400">
                  <a:extLst>
                    <a:ext uri="{9D8B030D-6E8A-4147-A177-3AD203B41FA5}">
                      <a16:colId xmlns:a16="http://schemas.microsoft.com/office/drawing/2014/main" val="2377663010"/>
                    </a:ext>
                  </a:extLst>
                </a:gridCol>
                <a:gridCol w="1841400">
                  <a:extLst>
                    <a:ext uri="{9D8B030D-6E8A-4147-A177-3AD203B41FA5}">
                      <a16:colId xmlns:a16="http://schemas.microsoft.com/office/drawing/2014/main" val="1870461490"/>
                    </a:ext>
                  </a:extLst>
                </a:gridCol>
              </a:tblGrid>
              <a:tr h="850967">
                <a:tc>
                  <a:txBody>
                    <a:bodyPr/>
                    <a:lstStyle/>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25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50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100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752255"/>
                  </a:ext>
                </a:extLst>
              </a:tr>
              <a:tr h="850967">
                <a:tc>
                  <a:txBody>
                    <a:bodyPr/>
                    <a:lstStyle/>
                    <a:p>
                      <a:pPr algn="just">
                        <a:lnSpc>
                          <a:spcPct val="150000"/>
                        </a:lnSpc>
                        <a:spcAft>
                          <a:spcPts val="0"/>
                        </a:spcAft>
                      </a:pPr>
                      <a:r>
                        <a:rPr lang="en-IN" sz="12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8.5813</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7.655</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13.186</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111181"/>
                  </a:ext>
                </a:extLst>
              </a:tr>
              <a:tr h="850967">
                <a:tc>
                  <a:txBody>
                    <a:bodyPr/>
                    <a:lstStyle/>
                    <a:p>
                      <a:pPr algn="just">
                        <a:lnSpc>
                          <a:spcPct val="150000"/>
                        </a:lnSpc>
                        <a:spcAft>
                          <a:spcPts val="0"/>
                        </a:spcAft>
                      </a:pPr>
                      <a:r>
                        <a:rPr lang="en-IN" sz="1200">
                          <a:effectLst/>
                        </a:rPr>
                        <a:t>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112.680</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102.796</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245.170</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182318"/>
                  </a:ext>
                </a:extLst>
              </a:tr>
              <a:tr h="819215">
                <a:tc>
                  <a:txBody>
                    <a:bodyPr/>
                    <a:lstStyle/>
                    <a:p>
                      <a:pPr algn="just">
                        <a:lnSpc>
                          <a:spcPct val="150000"/>
                        </a:lnSpc>
                        <a:spcAft>
                          <a:spcPts val="0"/>
                        </a:spcAft>
                      </a:pPr>
                      <a:r>
                        <a:rPr lang="en-IN" sz="1200">
                          <a:effectLst/>
                        </a:rPr>
                        <a:t>Root Mean Square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10.615</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10.138</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15.657</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735213"/>
                  </a:ext>
                </a:extLst>
              </a:tr>
              <a:tr h="819215">
                <a:tc>
                  <a:txBody>
                    <a:bodyPr/>
                    <a:lstStyle/>
                    <a:p>
                      <a:pPr algn="just">
                        <a:lnSpc>
                          <a:spcPct val="150000"/>
                        </a:lnSpc>
                        <a:spcAft>
                          <a:spcPts val="0"/>
                        </a:spcAft>
                      </a:pPr>
                      <a:r>
                        <a:rPr lang="en-IN" sz="1200">
                          <a:effectLst/>
                        </a:rPr>
                        <a:t>R2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0.916</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0.923</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dirty="0">
                          <a:effectLst/>
                        </a:rPr>
                        <a:t>0.818</a:t>
                      </a:r>
                      <a:endParaRPr lang="en-IN" sz="1100" dirty="0">
                        <a:effectLst/>
                      </a:endParaRPr>
                    </a:p>
                    <a:p>
                      <a:pPr algn="just">
                        <a:lnSpc>
                          <a:spcPct val="150000"/>
                        </a:lnSpc>
                        <a:spcAft>
                          <a:spcPts val="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462082"/>
                  </a:ext>
                </a:extLst>
              </a:tr>
            </a:tbl>
          </a:graphicData>
        </a:graphic>
      </p:graphicFrame>
      <p:sp>
        <p:nvSpPr>
          <p:cNvPr id="5" name="Rectangle 4"/>
          <p:cNvSpPr/>
          <p:nvPr/>
        </p:nvSpPr>
        <p:spPr>
          <a:xfrm>
            <a:off x="3466349" y="1664337"/>
            <a:ext cx="1999265" cy="507831"/>
          </a:xfrm>
          <a:prstGeom prst="rect">
            <a:avLst/>
          </a:prstGeom>
        </p:spPr>
        <p:txBody>
          <a:bodyPr wrap="non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Dataset size - 1025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701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11622126"/>
              </p:ext>
            </p:extLst>
          </p:nvPr>
        </p:nvGraphicFramePr>
        <p:xfrm>
          <a:off x="3142269" y="1867742"/>
          <a:ext cx="7019496" cy="4079834"/>
        </p:xfrm>
        <a:graphic>
          <a:graphicData uri="http://schemas.openxmlformats.org/drawingml/2006/table">
            <a:tbl>
              <a:tblPr firstRow="1" firstCol="1" bandRow="1">
                <a:tableStyleId>{5C22544A-7EE6-4342-B048-85BDC9FD1C3A}</a:tableStyleId>
              </a:tblPr>
              <a:tblGrid>
                <a:gridCol w="1754874">
                  <a:extLst>
                    <a:ext uri="{9D8B030D-6E8A-4147-A177-3AD203B41FA5}">
                      <a16:colId xmlns:a16="http://schemas.microsoft.com/office/drawing/2014/main" val="2307178463"/>
                    </a:ext>
                  </a:extLst>
                </a:gridCol>
                <a:gridCol w="1754874">
                  <a:extLst>
                    <a:ext uri="{9D8B030D-6E8A-4147-A177-3AD203B41FA5}">
                      <a16:colId xmlns:a16="http://schemas.microsoft.com/office/drawing/2014/main" val="1459099518"/>
                    </a:ext>
                  </a:extLst>
                </a:gridCol>
                <a:gridCol w="1754874">
                  <a:extLst>
                    <a:ext uri="{9D8B030D-6E8A-4147-A177-3AD203B41FA5}">
                      <a16:colId xmlns:a16="http://schemas.microsoft.com/office/drawing/2014/main" val="3400203242"/>
                    </a:ext>
                  </a:extLst>
                </a:gridCol>
                <a:gridCol w="1754874">
                  <a:extLst>
                    <a:ext uri="{9D8B030D-6E8A-4147-A177-3AD203B41FA5}">
                      <a16:colId xmlns:a16="http://schemas.microsoft.com/office/drawing/2014/main" val="4235613892"/>
                    </a:ext>
                  </a:extLst>
                </a:gridCol>
              </a:tblGrid>
              <a:tr h="828298">
                <a:tc>
                  <a:txBody>
                    <a:bodyPr/>
                    <a:lstStyle/>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25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50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100 Epochs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527918"/>
                  </a:ext>
                </a:extLst>
              </a:tr>
              <a:tr h="828298">
                <a:tc>
                  <a:txBody>
                    <a:bodyPr/>
                    <a:lstStyle/>
                    <a:p>
                      <a:pPr algn="just">
                        <a:lnSpc>
                          <a:spcPct val="150000"/>
                        </a:lnSpc>
                        <a:spcAft>
                          <a:spcPts val="0"/>
                        </a:spcAft>
                      </a:pPr>
                      <a:r>
                        <a:rPr lang="en-IN" sz="1200">
                          <a:effectLst/>
                        </a:rPr>
                        <a:t>Mean Absolute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7.261</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5.213</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7.42</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0115431"/>
                  </a:ext>
                </a:extLst>
              </a:tr>
              <a:tr h="828298">
                <a:tc>
                  <a:txBody>
                    <a:bodyPr/>
                    <a:lstStyle/>
                    <a:p>
                      <a:pPr algn="just">
                        <a:lnSpc>
                          <a:spcPct val="150000"/>
                        </a:lnSpc>
                        <a:spcAft>
                          <a:spcPts val="0"/>
                        </a:spcAft>
                      </a:pPr>
                      <a:r>
                        <a:rPr lang="en-IN" sz="1200">
                          <a:effectLst/>
                        </a:rPr>
                        <a:t>Mean Squared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66.310</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40.160</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70.10</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0469406"/>
                  </a:ext>
                </a:extLst>
              </a:tr>
              <a:tr h="797470">
                <a:tc>
                  <a:txBody>
                    <a:bodyPr/>
                    <a:lstStyle/>
                    <a:p>
                      <a:pPr algn="just">
                        <a:lnSpc>
                          <a:spcPct val="150000"/>
                        </a:lnSpc>
                        <a:spcAft>
                          <a:spcPts val="0"/>
                        </a:spcAft>
                      </a:pPr>
                      <a:r>
                        <a:rPr lang="en-IN" sz="1200">
                          <a:effectLst/>
                        </a:rPr>
                        <a:t>Root Mean Square 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8.143</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6.33</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8.37</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9551433"/>
                  </a:ext>
                </a:extLst>
              </a:tr>
              <a:tr h="797470">
                <a:tc>
                  <a:txBody>
                    <a:bodyPr/>
                    <a:lstStyle/>
                    <a:p>
                      <a:pPr algn="just">
                        <a:lnSpc>
                          <a:spcPct val="150000"/>
                        </a:lnSpc>
                        <a:spcAft>
                          <a:spcPts val="0"/>
                        </a:spcAft>
                      </a:pPr>
                      <a:r>
                        <a:rPr lang="en-IN" sz="1200">
                          <a:effectLst/>
                        </a:rPr>
                        <a:t>R2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0.96</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a:effectLst/>
                        </a:rPr>
                        <a:t>0.976</a:t>
                      </a:r>
                      <a:endParaRPr lang="en-IN" sz="1100">
                        <a:effectLst/>
                      </a:endParaRPr>
                    </a:p>
                    <a:p>
                      <a:pPr algn="just">
                        <a:lnSpc>
                          <a:spcPct val="150000"/>
                        </a:lnSpc>
                        <a:spcAft>
                          <a:spcPts val="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IN" sz="1200" dirty="0">
                          <a:effectLst/>
                        </a:rPr>
                        <a:t>0.95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9808"/>
                  </a:ext>
                </a:extLst>
              </a:tr>
            </a:tbl>
          </a:graphicData>
        </a:graphic>
      </p:graphicFrame>
      <p:sp>
        <p:nvSpPr>
          <p:cNvPr id="3" name="Rectangle 2"/>
          <p:cNvSpPr/>
          <p:nvPr/>
        </p:nvSpPr>
        <p:spPr>
          <a:xfrm>
            <a:off x="3088114" y="777139"/>
            <a:ext cx="6096000" cy="979755"/>
          </a:xfrm>
          <a:prstGeom prst="rect">
            <a:avLst/>
          </a:prstGeom>
        </p:spPr>
        <p:txBody>
          <a:bodyPr>
            <a:spAutoFit/>
          </a:bodyPr>
          <a:lstStyle/>
          <a:p>
            <a:pPr algn="just">
              <a:lnSpc>
                <a:spcPct val="150000"/>
              </a:lnSpc>
              <a:spcAft>
                <a:spcPts val="8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Dataset size - 3795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965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1837" y="238741"/>
            <a:ext cx="2686954" cy="646331"/>
          </a:xfrm>
          <a:prstGeom prst="rect">
            <a:avLst/>
          </a:prstGeom>
        </p:spPr>
        <p:txBody>
          <a:bodyPr wrap="none">
            <a:spAutoFit/>
          </a:bodyPr>
          <a:lstStyle/>
          <a:p>
            <a:pPr algn="ctr"/>
            <a:r>
              <a:rPr lang="en-US" sz="3600" b="1" dirty="0" smtClean="0"/>
              <a:t>Conclusion</a:t>
            </a:r>
            <a:endParaRPr lang="en-IN" sz="3600" b="1" dirty="0"/>
          </a:p>
        </p:txBody>
      </p:sp>
      <p:sp>
        <p:nvSpPr>
          <p:cNvPr id="3" name="Rectangle 2"/>
          <p:cNvSpPr/>
          <p:nvPr/>
        </p:nvSpPr>
        <p:spPr>
          <a:xfrm>
            <a:off x="2035243" y="1546756"/>
            <a:ext cx="9727096" cy="3970318"/>
          </a:xfrm>
          <a:prstGeom prst="rect">
            <a:avLst/>
          </a:prstGeom>
        </p:spPr>
        <p:txBody>
          <a:bodyPr wrap="square">
            <a:spAutoFit/>
          </a:bodyPr>
          <a:lstStyle/>
          <a:p>
            <a:pPr algn="just">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Many investors all over the world are interested in stock investing. Making a decision, on the other hand, is a difficult task due to the numerous factors involved. Investors are eager to forecast the stock market's future after making successful investments. Even a small improvement in performance can have a huge impact. By providing supporting information such as future stock price guidance, a good forecasting system can assist investors in making more accurate and profitable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investments.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27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4877" y="240642"/>
            <a:ext cx="8473440" cy="5283498"/>
          </a:xfrm>
          <a:prstGeom prst="rect">
            <a:avLst/>
          </a:prstGeom>
        </p:spPr>
        <p:txBody>
          <a:bodyPr wrap="square">
            <a:spAutoFit/>
          </a:bodyPr>
          <a:lstStyle/>
          <a:p>
            <a:pPr algn="just">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This paper proposes the LSTM model for forecasting stock values. We can now say that if we take a large data set and train the LSTM model for 50 epochs, we will get highly accurate predicted data.</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Our model's output has yielded some promising results. The results of the tests show that our model can track the evolution of closing prices.</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We will try to find a method to forecast future data with the same accuracy in our future work, as well as develop a mobile application that shows all of the forecasting.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93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896" y="1193659"/>
            <a:ext cx="10818830" cy="5386090"/>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Predicting how the stock market will performs is one of the most difficult things to do</a:t>
            </a:r>
            <a:r>
              <a:rPr lang="en-IN" sz="2400" dirty="0" smtClean="0">
                <a:latin typeface="Calibri" panose="020F0502020204030204" pitchFamily="34" charset="0"/>
                <a:ea typeface="Calibri" panose="020F0502020204030204" pitchFamily="34" charset="0"/>
                <a:cs typeface="Times New Roman" panose="02020603050405020304" pitchFamily="18" charset="0"/>
              </a:rPr>
              <a:t>.</a:t>
            </a:r>
            <a:endParaRPr lang="en-IN" sz="2400" dirty="0" smtClean="0"/>
          </a:p>
          <a:p>
            <a:pPr marL="342900" indent="-342900" algn="just">
              <a:lnSpc>
                <a:spcPct val="150000"/>
              </a:lnSpc>
              <a:spcAft>
                <a:spcPts val="800"/>
              </a:spcAft>
              <a:buFont typeface="Arial" panose="020B0604020202020204" pitchFamily="34" charset="0"/>
              <a:buChar char="•"/>
            </a:pPr>
            <a:r>
              <a:rPr lang="en-IN" sz="2400" dirty="0" smtClean="0"/>
              <a:t>There </a:t>
            </a:r>
            <a:r>
              <a:rPr lang="en-IN" sz="2400" dirty="0"/>
              <a:t>are numerous causes for this, including market volatility and a variety of other dependent and independent variables that influence the value of a certain stock in the market. </a:t>
            </a:r>
            <a:endParaRPr lang="en-IN" sz="2400" dirty="0" smtClean="0"/>
          </a:p>
          <a:p>
            <a:pPr marL="342900" indent="-342900" algn="just">
              <a:lnSpc>
                <a:spcPct val="150000"/>
              </a:lnSpc>
              <a:spcAft>
                <a:spcPts val="800"/>
              </a:spcAft>
              <a:buFont typeface="Arial" panose="020B0604020202020204" pitchFamily="34" charset="0"/>
              <a:buChar char="•"/>
            </a:pPr>
            <a:r>
              <a:rPr lang="en-IN" sz="2400" dirty="0" smtClean="0"/>
              <a:t>These </a:t>
            </a:r>
            <a:r>
              <a:rPr lang="en-IN" sz="2400" dirty="0"/>
              <a:t>variables make it extremely difficult for any stock market expert to anticipate the rise and fall of the market with great precision</a:t>
            </a:r>
            <a:r>
              <a:rPr lang="en-IN" sz="2400" dirty="0" smtClean="0"/>
              <a:t>.</a:t>
            </a:r>
          </a:p>
          <a:p>
            <a:pPr marL="342900" indent="-342900" algn="just">
              <a:lnSpc>
                <a:spcPct val="150000"/>
              </a:lnSpc>
              <a:spcAft>
                <a:spcPts val="800"/>
              </a:spcAft>
              <a:buFont typeface="Arial" panose="020B0604020202020204" pitchFamily="34" charset="0"/>
              <a:buChar char="•"/>
            </a:pPr>
            <a:r>
              <a:rPr lang="en-IN" sz="2400" dirty="0"/>
              <a:t>All </a:t>
            </a:r>
            <a:r>
              <a:rPr lang="en-IN" sz="2400" dirty="0" smtClean="0"/>
              <a:t>these aspects combine to make share prices volatile and very difficult to predict with high degree of accuracy.</a:t>
            </a:r>
          </a:p>
        </p:txBody>
      </p:sp>
      <p:sp>
        <p:nvSpPr>
          <p:cNvPr id="3" name="Rectangle 2"/>
          <p:cNvSpPr/>
          <p:nvPr/>
        </p:nvSpPr>
        <p:spPr>
          <a:xfrm>
            <a:off x="3198829" y="145863"/>
            <a:ext cx="4950691" cy="923330"/>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5310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62680"/>
            <a:ext cx="5737781" cy="923330"/>
          </a:xfrm>
          <a:prstGeom prst="rect">
            <a:avLst/>
          </a:prstGeom>
          <a:noFill/>
        </p:spPr>
        <p:txBody>
          <a:bodyPr wrap="squar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bg1">
                      <a:lumMod val="50000"/>
                    </a:schemeClr>
                  </a:outerShdw>
                </a:effectLst>
              </a:rPr>
              <a:t>Literature Survey</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angle 2"/>
          <p:cNvSpPr/>
          <p:nvPr/>
        </p:nvSpPr>
        <p:spPr>
          <a:xfrm>
            <a:off x="490193" y="1691841"/>
            <a:ext cx="11274457" cy="4624151"/>
          </a:xfrm>
          <a:prstGeom prst="rect">
            <a:avLst/>
          </a:prstGeom>
        </p:spPr>
        <p:txBody>
          <a:bodyPr wrap="square">
            <a:spAutoFit/>
          </a:bodyPr>
          <a:lstStyle/>
          <a:p>
            <a:pPr marL="342900" indent="-342900" algn="just">
              <a:lnSpc>
                <a:spcPct val="200000"/>
              </a:lnSpc>
              <a:spcAft>
                <a:spcPts val="800"/>
              </a:spcAft>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The primary goal of our literature analysis was to assess various algorithms and models to see if stock price forecasts could be made based on actual stock prices.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spcAft>
                <a:spcPts val="800"/>
              </a:spcAft>
              <a:buFont typeface="Arial" panose="020B0604020202020204" pitchFamily="34" charset="0"/>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We </a:t>
            </a:r>
            <a:r>
              <a:rPr lang="en-IN" sz="2400" dirty="0">
                <a:latin typeface="Times New Roman" panose="02020603050405020304" pitchFamily="18" charset="0"/>
                <a:ea typeface="Calibri" panose="020F0502020204030204" pitchFamily="34" charset="0"/>
                <a:cs typeface="Times New Roman" panose="02020603050405020304" pitchFamily="18" charset="0"/>
              </a:rPr>
              <a:t>proceeded to review existing plans, analyse major difficulties, and better ourselves because we were unable to detect a possible change in this stock price estimate. </a:t>
            </a:r>
            <a:endParaRPr lang="en-IN"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200000"/>
              </a:lnSpc>
              <a:spcAft>
                <a:spcPts val="800"/>
              </a:spcAft>
              <a:buFont typeface="Arial" panose="020B0604020202020204" pitchFamily="34" charset="0"/>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We </a:t>
            </a:r>
            <a:r>
              <a:rPr lang="en-IN" sz="2400" dirty="0">
                <a:latin typeface="Times New Roman" panose="02020603050405020304" pitchFamily="18" charset="0"/>
                <a:ea typeface="Calibri" panose="020F0502020204030204" pitchFamily="34" charset="0"/>
                <a:cs typeface="Times New Roman" panose="02020603050405020304" pitchFamily="18" charset="0"/>
              </a:rPr>
              <a:t>identified LSTM after conducting a quick search for popular solutions to these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problems.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416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3414" y="466374"/>
            <a:ext cx="5737781" cy="923330"/>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Proposed Model</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Rectangle 2"/>
          <p:cNvSpPr/>
          <p:nvPr/>
        </p:nvSpPr>
        <p:spPr>
          <a:xfrm>
            <a:off x="782424" y="2052215"/>
            <a:ext cx="10614582" cy="2907655"/>
          </a:xfrm>
          <a:prstGeom prst="rect">
            <a:avLst/>
          </a:prstGeom>
        </p:spPr>
        <p:txBody>
          <a:bodyPr wrap="square">
            <a:spAutoFit/>
          </a:bodyPr>
          <a:lstStyle/>
          <a:p>
            <a:pPr algn="just">
              <a:lnSpc>
                <a:spcPct val="20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We propose to use the LSTM (Long Short Term Memory) technique to give effective stock price prediction and to evaluate how well our model has been trained by considering various aspects such as epochs and data size</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48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sp>
        <p:nvSpPr>
          <p:cNvPr id="3" name="Rectangle 2"/>
          <p:cNvSpPr/>
          <p:nvPr/>
        </p:nvSpPr>
        <p:spPr>
          <a:xfrm>
            <a:off x="606950" y="1421700"/>
            <a:ext cx="2305439" cy="504625"/>
          </a:xfrm>
          <a:prstGeom prst="rect">
            <a:avLst/>
          </a:prstGeom>
        </p:spPr>
        <p:txBody>
          <a:bodyPr wrap="none">
            <a:spAutoFit/>
          </a:bodyPr>
          <a:lstStyle/>
          <a:p>
            <a:pPr algn="just">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Dataset size – 1025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21811" y="1987275"/>
            <a:ext cx="7233508" cy="3933413"/>
          </a:xfrm>
          <a:prstGeom prst="rect">
            <a:avLst/>
          </a:prstGeom>
        </p:spPr>
      </p:pic>
      <p:sp>
        <p:nvSpPr>
          <p:cNvPr id="5" name="Rectangle 4"/>
          <p:cNvSpPr/>
          <p:nvPr/>
        </p:nvSpPr>
        <p:spPr>
          <a:xfrm>
            <a:off x="9255319" y="3377215"/>
            <a:ext cx="2239617"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- 1025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111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64771" y="1319088"/>
            <a:ext cx="7066694" cy="4219824"/>
          </a:xfrm>
          <a:prstGeom prst="rect">
            <a:avLst/>
          </a:prstGeom>
        </p:spPr>
      </p:pic>
      <p:sp>
        <p:nvSpPr>
          <p:cNvPr id="7" name="Rectangle 6"/>
          <p:cNvSpPr/>
          <p:nvPr/>
        </p:nvSpPr>
        <p:spPr>
          <a:xfrm>
            <a:off x="9231465" y="2717256"/>
            <a:ext cx="2223715"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- 1025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50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538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sp>
        <p:nvSpPr>
          <p:cNvPr id="7" name="Rectangle 6"/>
          <p:cNvSpPr/>
          <p:nvPr/>
        </p:nvSpPr>
        <p:spPr>
          <a:xfrm>
            <a:off x="9231465" y="2717256"/>
            <a:ext cx="2223715"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- 1025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a:t>
            </a:r>
            <a:r>
              <a:rPr lang="en-IN" dirty="0" smtClean="0">
                <a:latin typeface="Times New Roman" panose="02020603050405020304" pitchFamily="18" charset="0"/>
                <a:ea typeface="Calibri" panose="020F0502020204030204" pitchFamily="34" charset="0"/>
                <a:cs typeface="Times New Roman" panose="02020603050405020304" pitchFamily="18" charset="0"/>
              </a:rPr>
              <a:t>100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339700" y="1545801"/>
            <a:ext cx="6891765" cy="4394753"/>
          </a:xfrm>
          <a:prstGeom prst="rect">
            <a:avLst/>
          </a:prstGeom>
        </p:spPr>
      </p:pic>
    </p:spTree>
    <p:extLst>
      <p:ext uri="{BB962C8B-B14F-4D97-AF65-F5344CB8AC3E}">
        <p14:creationId xmlns:p14="http://schemas.microsoft.com/office/powerpoint/2010/main" val="165310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sp>
        <p:nvSpPr>
          <p:cNvPr id="7" name="Rectangle 6"/>
          <p:cNvSpPr/>
          <p:nvPr/>
        </p:nvSpPr>
        <p:spPr>
          <a:xfrm>
            <a:off x="9231465" y="2717256"/>
            <a:ext cx="2223715"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a:t>
            </a:r>
            <a:r>
              <a:rPr lang="en-IN" dirty="0" smtClean="0">
                <a:latin typeface="Times New Roman" panose="02020603050405020304" pitchFamily="18" charset="0"/>
                <a:ea typeface="Calibri" panose="020F0502020204030204" pitchFamily="34" charset="0"/>
                <a:cs typeface="Times New Roman" panose="02020603050405020304" pitchFamily="18" charset="0"/>
              </a:rPr>
              <a:t>3795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a:t>
            </a:r>
            <a:r>
              <a:rPr lang="en-IN" dirty="0" smtClean="0">
                <a:latin typeface="Times New Roman" panose="02020603050405020304" pitchFamily="18" charset="0"/>
                <a:ea typeface="Calibri" panose="020F0502020204030204" pitchFamily="34" charset="0"/>
                <a:cs typeface="Times New Roman" panose="02020603050405020304" pitchFamily="18" charset="0"/>
              </a:rPr>
              <a:t>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842814" y="1522070"/>
            <a:ext cx="2037737" cy="507831"/>
          </a:xfrm>
          <a:prstGeom prst="rect">
            <a:avLst/>
          </a:prstGeom>
        </p:spPr>
        <p:txBody>
          <a:bodyPr wrap="non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Dataset Size - 3795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375555" y="2228684"/>
            <a:ext cx="6855910" cy="3734794"/>
          </a:xfrm>
          <a:prstGeom prst="rect">
            <a:avLst/>
          </a:prstGeom>
        </p:spPr>
      </p:pic>
    </p:spTree>
    <p:extLst>
      <p:ext uri="{BB962C8B-B14F-4D97-AF65-F5344CB8AC3E}">
        <p14:creationId xmlns:p14="http://schemas.microsoft.com/office/powerpoint/2010/main" val="379972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555" y="324973"/>
            <a:ext cx="7041821" cy="923330"/>
          </a:xfrm>
          <a:prstGeom prst="rect">
            <a:avLst/>
          </a:prstGeom>
          <a:noFill/>
        </p:spPr>
        <p:txBody>
          <a:bodyPr wrap="square" lIns="91440" tIns="45720" rIns="91440" bIns="45720">
            <a:spAutoFit/>
          </a:bodyPr>
          <a:lstStyle/>
          <a:p>
            <a:pPr algn="ctr"/>
            <a:r>
              <a:rPr lang="en-US" sz="5400" b="1" dirty="0"/>
              <a:t>GUIs of </a:t>
            </a:r>
            <a:r>
              <a:rPr lang="en-US" sz="5400" b="1" dirty="0" smtClean="0"/>
              <a:t>Project</a:t>
            </a:r>
            <a:endParaRPr lang="en-IN" sz="5400" dirty="0"/>
          </a:p>
        </p:txBody>
      </p:sp>
      <p:sp>
        <p:nvSpPr>
          <p:cNvPr id="7" name="Rectangle 6"/>
          <p:cNvSpPr/>
          <p:nvPr/>
        </p:nvSpPr>
        <p:spPr>
          <a:xfrm>
            <a:off x="9231465" y="2717256"/>
            <a:ext cx="2223715" cy="1025922"/>
          </a:xfrm>
          <a:prstGeom prst="rect">
            <a:avLst/>
          </a:prstGeom>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Dataset size - </a:t>
            </a:r>
            <a:r>
              <a:rPr lang="en-IN" dirty="0" smtClean="0">
                <a:latin typeface="Times New Roman" panose="02020603050405020304" pitchFamily="18" charset="0"/>
                <a:ea typeface="Calibri" panose="020F0502020204030204" pitchFamily="34" charset="0"/>
                <a:cs typeface="Times New Roman" panose="02020603050405020304" pitchFamily="18" charset="0"/>
              </a:rPr>
              <a:t>3795</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Epochs – </a:t>
            </a:r>
            <a:r>
              <a:rPr lang="en-IN" dirty="0" smtClean="0">
                <a:latin typeface="Times New Roman" panose="02020603050405020304" pitchFamily="18" charset="0"/>
                <a:ea typeface="Calibri" panose="020F0502020204030204" pitchFamily="34" charset="0"/>
                <a:cs typeface="Times New Roman" panose="02020603050405020304" pitchFamily="18" charset="0"/>
              </a:rPr>
              <a:t>50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842814" y="1522070"/>
            <a:ext cx="2037737" cy="507831"/>
          </a:xfrm>
          <a:prstGeom prst="rect">
            <a:avLst/>
          </a:prstGeom>
        </p:spPr>
        <p:txBody>
          <a:bodyPr wrap="none">
            <a:spAutoFit/>
          </a:bodyPr>
          <a:lstStyle/>
          <a:p>
            <a:pPr algn="just">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Dataset Size - 3795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43065" y="2109413"/>
            <a:ext cx="6605519" cy="3750697"/>
          </a:xfrm>
          <a:prstGeom prst="rect">
            <a:avLst/>
          </a:prstGeom>
        </p:spPr>
      </p:pic>
    </p:spTree>
    <p:extLst>
      <p:ext uri="{BB962C8B-B14F-4D97-AF65-F5344CB8AC3E}">
        <p14:creationId xmlns:p14="http://schemas.microsoft.com/office/powerpoint/2010/main" val="407340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Facet</Template>
  <TotalTime>46</TotalTime>
  <Words>600</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Calisto MT</vt:lpstr>
      <vt:lpstr>Century Gothic</vt:lpstr>
      <vt:lpstr>Times New Roman</vt:lpstr>
      <vt:lpstr>Trebuchet MS</vt:lpstr>
      <vt:lpstr>Wingdings 2</vt:lpstr>
      <vt:lpstr>Wingdings 3</vt:lpstr>
      <vt:lpstr>Slate</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Garg</dc:creator>
  <cp:lastModifiedBy>Harshit Garg</cp:lastModifiedBy>
  <cp:revision>8</cp:revision>
  <dcterms:created xsi:type="dcterms:W3CDTF">2022-04-02T06:46:56Z</dcterms:created>
  <dcterms:modified xsi:type="dcterms:W3CDTF">2022-05-07T04:22:55Z</dcterms:modified>
</cp:coreProperties>
</file>