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 id="2147483759" r:id="rId2"/>
  </p:sldMasterIdLst>
  <p:sldIdLst>
    <p:sldId id="257" r:id="rId3"/>
    <p:sldId id="256" r:id="rId4"/>
    <p:sldId id="261" r:id="rId5"/>
    <p:sldId id="274" r:id="rId6"/>
    <p:sldId id="260" r:id="rId7"/>
    <p:sldId id="267" r:id="rId8"/>
    <p:sldId id="262" r:id="rId9"/>
    <p:sldId id="271" r:id="rId10"/>
    <p:sldId id="259" r:id="rId11"/>
    <p:sldId id="270" r:id="rId12"/>
    <p:sldId id="275" r:id="rId13"/>
    <p:sldId id="265"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6" autoAdjust="0"/>
    <p:restoredTop sz="94660"/>
  </p:normalViewPr>
  <p:slideViewPr>
    <p:cSldViewPr snapToGrid="0">
      <p:cViewPr varScale="1">
        <p:scale>
          <a:sx n="99" d="100"/>
          <a:sy n="99" d="100"/>
        </p:scale>
        <p:origin x="28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5032C8-DBD4-45A4-94E8-EC6AABE33D04}" type="datetimeFigureOut">
              <a:rPr lang="en-GB" smtClean="0"/>
              <a:t>10-Jul-19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309844223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032C8-DBD4-45A4-94E8-EC6AABE33D04}" type="datetimeFigureOut">
              <a:rPr lang="en-GB" smtClean="0"/>
              <a:t>10-Jul-19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1101083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032C8-DBD4-45A4-94E8-EC6AABE33D04}" type="datetimeFigureOut">
              <a:rPr lang="en-GB" smtClean="0"/>
              <a:t>10-Jul-19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92E91-A90C-44B0-BF41-FC8AB08E193A}"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2643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032C8-DBD4-45A4-94E8-EC6AABE33D04}" type="datetimeFigureOut">
              <a:rPr lang="en-GB" smtClean="0"/>
              <a:t>10-Jul-19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1245274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032C8-DBD4-45A4-94E8-EC6AABE33D04}" type="datetimeFigureOut">
              <a:rPr lang="en-GB" smtClean="0"/>
              <a:t>10-Jul-19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92E91-A90C-44B0-BF41-FC8AB08E193A}"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22381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032C8-DBD4-45A4-94E8-EC6AABE33D04}" type="datetimeFigureOut">
              <a:rPr lang="en-GB" smtClean="0"/>
              <a:t>10-Jul-19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430301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032C8-DBD4-45A4-94E8-EC6AABE33D04}" type="datetimeFigureOut">
              <a:rPr lang="en-GB" smtClean="0"/>
              <a:t>10-Jul-19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4102342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032C8-DBD4-45A4-94E8-EC6AABE33D04}" type="datetimeFigureOut">
              <a:rPr lang="en-GB" smtClean="0"/>
              <a:t>10-Jul-19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3126929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5032C8-DBD4-45A4-94E8-EC6AABE33D04}" type="datetimeFigureOut">
              <a:rPr lang="en-GB" smtClean="0"/>
              <a:t>10-Jul-19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77040298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032C8-DBD4-45A4-94E8-EC6AABE33D04}" type="datetimeFigureOut">
              <a:rPr lang="en-GB" smtClean="0"/>
              <a:t>10-Jul-19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9974270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032C8-DBD4-45A4-94E8-EC6AABE33D04}" type="datetimeFigureOut">
              <a:rPr lang="en-GB" smtClean="0"/>
              <a:t>10-Jul-19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3886829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032C8-DBD4-45A4-94E8-EC6AABE33D04}" type="datetimeFigureOut">
              <a:rPr lang="en-GB" smtClean="0"/>
              <a:t>10-Jul-19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3529422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5032C8-DBD4-45A4-94E8-EC6AABE33D04}" type="datetimeFigureOut">
              <a:rPr lang="en-GB" smtClean="0"/>
              <a:t>10-Jul-19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1206802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5032C8-DBD4-45A4-94E8-EC6AABE33D04}" type="datetimeFigureOut">
              <a:rPr lang="en-GB" smtClean="0"/>
              <a:t>10-Jul-19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39661555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5032C8-DBD4-45A4-94E8-EC6AABE33D04}" type="datetimeFigureOut">
              <a:rPr lang="en-GB" smtClean="0"/>
              <a:t>10-Jul-19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2298277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032C8-DBD4-45A4-94E8-EC6AABE33D04}" type="datetimeFigureOut">
              <a:rPr lang="en-GB" smtClean="0"/>
              <a:t>10-Jul-19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2592778795"/>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5032C8-DBD4-45A4-94E8-EC6AABE33D04}" type="datetimeFigureOut">
              <a:rPr lang="en-GB" smtClean="0"/>
              <a:t>10-Jul-19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39246099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5032C8-DBD4-45A4-94E8-EC6AABE33D04}" type="datetimeFigureOut">
              <a:rPr lang="en-GB" smtClean="0"/>
              <a:t>10-Jul-19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13151605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032C8-DBD4-45A4-94E8-EC6AABE33D04}" type="datetimeFigureOut">
              <a:rPr lang="en-GB" smtClean="0"/>
              <a:t>10-Jul-19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1392368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032C8-DBD4-45A4-94E8-EC6AABE33D04}" type="datetimeFigureOut">
              <a:rPr lang="en-GB" smtClean="0"/>
              <a:t>10-Jul-19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92E91-A90C-44B0-BF41-FC8AB08E193A}"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82822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032C8-DBD4-45A4-94E8-EC6AABE33D04}" type="datetimeFigureOut">
              <a:rPr lang="en-GB" smtClean="0"/>
              <a:t>10-Jul-19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42635056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032C8-DBD4-45A4-94E8-EC6AABE33D04}" type="datetimeFigureOut">
              <a:rPr lang="en-GB" smtClean="0"/>
              <a:t>10-Jul-19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92E91-A90C-44B0-BF41-FC8AB08E193A}"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0146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032C8-DBD4-45A4-94E8-EC6AABE33D04}" type="datetimeFigureOut">
              <a:rPr lang="en-GB" smtClean="0"/>
              <a:t>10-Jul-19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7178432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032C8-DBD4-45A4-94E8-EC6AABE33D04}" type="datetimeFigureOut">
              <a:rPr lang="en-GB" smtClean="0"/>
              <a:t>10-Jul-19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14992428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032C8-DBD4-45A4-94E8-EC6AABE33D04}" type="datetimeFigureOut">
              <a:rPr lang="en-GB" smtClean="0"/>
              <a:t>10-Jul-19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12235980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032C8-DBD4-45A4-94E8-EC6AABE33D04}" type="datetimeFigureOut">
              <a:rPr lang="en-GB" smtClean="0"/>
              <a:t>10-Jul-19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269090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5032C8-DBD4-45A4-94E8-EC6AABE33D04}" type="datetimeFigureOut">
              <a:rPr lang="en-GB" smtClean="0"/>
              <a:t>10-Jul-19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332288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5032C8-DBD4-45A4-94E8-EC6AABE33D04}" type="datetimeFigureOut">
              <a:rPr lang="en-GB" smtClean="0"/>
              <a:t>10-Jul-19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266772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5032C8-DBD4-45A4-94E8-EC6AABE33D04}" type="datetimeFigureOut">
              <a:rPr lang="en-GB" smtClean="0"/>
              <a:t>10-Jul-19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393423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032C8-DBD4-45A4-94E8-EC6AABE33D04}" type="datetimeFigureOut">
              <a:rPr lang="en-GB" smtClean="0"/>
              <a:t>10-Jul-19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112115625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5032C8-DBD4-45A4-94E8-EC6AABE33D04}" type="datetimeFigureOut">
              <a:rPr lang="en-GB" smtClean="0"/>
              <a:t>10-Jul-19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1150914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5032C8-DBD4-45A4-94E8-EC6AABE33D04}" type="datetimeFigureOut">
              <a:rPr lang="en-GB" smtClean="0"/>
              <a:t>10-Jul-19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F92E91-A90C-44B0-BF41-FC8AB08E193A}" type="slidenum">
              <a:rPr lang="en-GB" smtClean="0"/>
              <a:t>‹#›</a:t>
            </a:fld>
            <a:endParaRPr lang="en-GB"/>
          </a:p>
        </p:txBody>
      </p:sp>
    </p:spTree>
    <p:extLst>
      <p:ext uri="{BB962C8B-B14F-4D97-AF65-F5344CB8AC3E}">
        <p14:creationId xmlns:p14="http://schemas.microsoft.com/office/powerpoint/2010/main" val="4227863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5032C8-DBD4-45A4-94E8-EC6AABE33D04}" type="datetimeFigureOut">
              <a:rPr lang="en-GB" smtClean="0"/>
              <a:t>10-Jul-19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F92E91-A90C-44B0-BF41-FC8AB08E193A}" type="slidenum">
              <a:rPr lang="en-GB" smtClean="0"/>
              <a:t>‹#›</a:t>
            </a:fld>
            <a:endParaRPr lang="en-GB"/>
          </a:p>
        </p:txBody>
      </p:sp>
    </p:spTree>
    <p:extLst>
      <p:ext uri="{BB962C8B-B14F-4D97-AF65-F5344CB8AC3E}">
        <p14:creationId xmlns:p14="http://schemas.microsoft.com/office/powerpoint/2010/main" val="261427627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5032C8-DBD4-45A4-94E8-EC6AABE33D04}" type="datetimeFigureOut">
              <a:rPr lang="en-GB" smtClean="0"/>
              <a:t>10-Jul-19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F92E91-A90C-44B0-BF41-FC8AB08E193A}" type="slidenum">
              <a:rPr lang="en-GB" smtClean="0"/>
              <a:t>‹#›</a:t>
            </a:fld>
            <a:endParaRPr lang="en-GB"/>
          </a:p>
        </p:txBody>
      </p:sp>
    </p:spTree>
    <p:extLst>
      <p:ext uri="{BB962C8B-B14F-4D97-AF65-F5344CB8AC3E}">
        <p14:creationId xmlns:p14="http://schemas.microsoft.com/office/powerpoint/2010/main" val="188225137"/>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news.heart.org/guidelines-urge-new-approach-to-treating-worst-strokes/" TargetMode="External"/><Relationship Id="rId2" Type="http://schemas.openxmlformats.org/officeDocument/2006/relationships/hyperlink" Target="https://www.medicalnewstoday.com/articles/7624.php" TargetMode="External"/><Relationship Id="rId1" Type="http://schemas.openxmlformats.org/officeDocument/2006/relationships/slideLayout" Target="../slideLayouts/slideLayout1.xml"/><Relationship Id="rId4" Type="http://schemas.openxmlformats.org/officeDocument/2006/relationships/hyperlink" Target="http://www.strokeassociation.org/STROKEORG/AboutStroke/TypesofStroke/IschemicClots/Ischemic-Strokes-Clots_UCM_310939_Article.jsp#.WUKKjHXyuR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mayoclinic.org/-/media/kcms/gbs/patient-consumer/images/2013/11/15/17/44/ds00150_ds01030_my00077_im00074_r7_ischemicstrokethu_jpg.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133DBB-4D00-4802-AAD5-1E2488AB8D62}"/>
              </a:ext>
            </a:extLst>
          </p:cNvPr>
          <p:cNvSpPr/>
          <p:nvPr/>
        </p:nvSpPr>
        <p:spPr>
          <a:xfrm>
            <a:off x="1270861" y="1720139"/>
            <a:ext cx="8371842" cy="2185214"/>
          </a:xfrm>
          <a:prstGeom prst="rect">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a:spAutoFit/>
          </a:bodyPr>
          <a:lstStyle/>
          <a:p>
            <a:endParaRPr lang="en-US" sz="4800" dirty="0"/>
          </a:p>
          <a:p>
            <a:r>
              <a:rPr lang="en-US" sz="8800" dirty="0">
                <a:ln w="0"/>
                <a:gradFill>
                  <a:gsLst>
                    <a:gs pos="0">
                      <a:schemeClr val="accent5">
                        <a:lumMod val="50000"/>
                      </a:schemeClr>
                    </a:gs>
                    <a:gs pos="50000">
                      <a:schemeClr val="accent5"/>
                    </a:gs>
                    <a:gs pos="100000">
                      <a:schemeClr val="accent5">
                        <a:lumMod val="60000"/>
                        <a:lumOff val="40000"/>
                      </a:schemeClr>
                    </a:gs>
                  </a:gsLst>
                  <a:lin ang="5400000"/>
                </a:gradFill>
                <a:effectLst>
                  <a:glow rad="139700">
                    <a:schemeClr val="accent5">
                      <a:satMod val="175000"/>
                      <a:alpha val="40000"/>
                    </a:schemeClr>
                  </a:glow>
                  <a:reflection blurRad="6350" stA="53000" endA="300" endPos="35500" dir="5400000" sy="-90000" algn="bl" rotWithShape="0"/>
                </a:effectLst>
                <a:latin typeface="Times New Roman" panose="02020603050405020304" pitchFamily="18" charset="0"/>
                <a:cs typeface="Times New Roman" panose="02020603050405020304" pitchFamily="18" charset="0"/>
              </a:rPr>
              <a:t>ISCHEMILYZER</a:t>
            </a:r>
            <a:endParaRPr lang="en-GB" sz="2800" dirty="0">
              <a:effectLst>
                <a:glow rad="139700">
                  <a:schemeClr val="accent5">
                    <a:satMod val="175000"/>
                    <a:alpha val="40000"/>
                  </a:schemeClr>
                </a:glow>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35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Use the Acronym FAST to identify the signs of stroke: F - is the face drooping? A - is one arm weak? S - is speech slurred T - time is important--call 911 right away">
            <a:extLst>
              <a:ext uri="{FF2B5EF4-FFF2-40B4-BE49-F238E27FC236}">
                <a16:creationId xmlns:a16="http://schemas.microsoft.com/office/drawing/2014/main" id="{C7CBAFBC-1FE1-4085-804C-43E1EF2B3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28" y="-15631"/>
            <a:ext cx="8673483" cy="682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76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A6123D-FB7E-43E6-BFA9-14928AEB2F88}"/>
              </a:ext>
            </a:extLst>
          </p:cNvPr>
          <p:cNvSpPr/>
          <p:nvPr/>
        </p:nvSpPr>
        <p:spPr>
          <a:xfrm>
            <a:off x="2079857" y="1276049"/>
            <a:ext cx="6561416" cy="1200329"/>
          </a:xfrm>
          <a:prstGeom prst="rect">
            <a:avLst/>
          </a:prstGeom>
        </p:spPr>
        <p:txBody>
          <a:bodyPr wrap="square">
            <a:spAutoFit/>
          </a:bodyPr>
          <a:lstStyle/>
          <a:p>
            <a:r>
              <a:rPr lang="en-US" dirty="0"/>
              <a:t>Our project is based on the prediction of paralysis.</a:t>
            </a:r>
          </a:p>
          <a:p>
            <a:r>
              <a:rPr lang="en-US" dirty="0"/>
              <a:t>We will create a dataset of CT scans images and provide to our machine platform so that it can be used to predict strokes.</a:t>
            </a:r>
            <a:endParaRPr lang="en-GB" dirty="0"/>
          </a:p>
        </p:txBody>
      </p:sp>
      <p:pic>
        <p:nvPicPr>
          <p:cNvPr id="5" name="Picture 2" descr="Image result for ischemic stroke ct scans">
            <a:extLst>
              <a:ext uri="{FF2B5EF4-FFF2-40B4-BE49-F238E27FC236}">
                <a16:creationId xmlns:a16="http://schemas.microsoft.com/office/drawing/2014/main" id="{7B8077E3-D4A8-4EB6-B2EE-A56CBFAC4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9973" y="3518964"/>
            <a:ext cx="278130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ischemic stroke ct scans">
            <a:extLst>
              <a:ext uri="{FF2B5EF4-FFF2-40B4-BE49-F238E27FC236}">
                <a16:creationId xmlns:a16="http://schemas.microsoft.com/office/drawing/2014/main" id="{22EC9498-E8DA-48BA-8FA0-5B920AB71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105" y="3488750"/>
            <a:ext cx="1592773" cy="1665891"/>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14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99D0387F-53BA-40E1-9EEB-7986E9C99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988" y="1347787"/>
            <a:ext cx="740092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04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231C7B2-D17A-41C6-AA80-745B7C8D16CF}"/>
              </a:ext>
            </a:extLst>
          </p:cNvPr>
          <p:cNvPicPr>
            <a:picLocks noChangeAspect="1"/>
          </p:cNvPicPr>
          <p:nvPr/>
        </p:nvPicPr>
        <p:blipFill>
          <a:blip r:embed="rId2"/>
          <a:stretch>
            <a:fillRect/>
          </a:stretch>
        </p:blipFill>
        <p:spPr>
          <a:xfrm>
            <a:off x="1503336" y="548442"/>
            <a:ext cx="6388398" cy="5761116"/>
          </a:xfrm>
          <a:prstGeom prst="rect">
            <a:avLst/>
          </a:prstGeom>
        </p:spPr>
      </p:pic>
    </p:spTree>
    <p:extLst>
      <p:ext uri="{BB962C8B-B14F-4D97-AF65-F5344CB8AC3E}">
        <p14:creationId xmlns:p14="http://schemas.microsoft.com/office/powerpoint/2010/main" val="357532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FB21E-230D-4389-A72F-DB16B827F9A4}"/>
              </a:ext>
            </a:extLst>
          </p:cNvPr>
          <p:cNvSpPr>
            <a:spLocks noGrp="1"/>
          </p:cNvSpPr>
          <p:nvPr>
            <p:ph type="ctrTitle"/>
          </p:nvPr>
        </p:nvSpPr>
        <p:spPr>
          <a:xfrm>
            <a:off x="396536" y="264689"/>
            <a:ext cx="8445623" cy="970949"/>
          </a:xfrm>
        </p:spPr>
        <p:txBody>
          <a:bodyPr/>
          <a:lstStyle/>
          <a:p>
            <a:r>
              <a:rPr lang="en-US" dirty="0"/>
              <a:t>				</a:t>
            </a:r>
            <a:br>
              <a:rPr lang="en-US" dirty="0"/>
            </a:br>
            <a:br>
              <a:rPr lang="en-US" dirty="0"/>
            </a:br>
            <a:br>
              <a:rPr lang="en-US" dirty="0"/>
            </a:br>
            <a:r>
              <a:rPr lang="en-US" dirty="0"/>
              <a:t>    Overview</a:t>
            </a:r>
            <a:endParaRPr lang="en-GB" dirty="0"/>
          </a:p>
        </p:txBody>
      </p:sp>
      <p:sp>
        <p:nvSpPr>
          <p:cNvPr id="3" name="Subtitle 2">
            <a:extLst>
              <a:ext uri="{FF2B5EF4-FFF2-40B4-BE49-F238E27FC236}">
                <a16:creationId xmlns:a16="http://schemas.microsoft.com/office/drawing/2014/main" id="{6BCD6B17-9FB6-4662-841D-251D7221310E}"/>
              </a:ext>
            </a:extLst>
          </p:cNvPr>
          <p:cNvSpPr>
            <a:spLocks noGrp="1"/>
          </p:cNvSpPr>
          <p:nvPr>
            <p:ph type="subTitle" idx="1"/>
          </p:nvPr>
        </p:nvSpPr>
        <p:spPr>
          <a:xfrm>
            <a:off x="1075978" y="1628862"/>
            <a:ext cx="8687953" cy="4068269"/>
          </a:xfrm>
        </p:spPr>
        <p:txBody>
          <a:bodyPr>
            <a:normAutofit/>
          </a:bodyPr>
          <a:lstStyle/>
          <a:p>
            <a:pPr algn="l"/>
            <a:r>
              <a:rPr lang="en-US" sz="2400" dirty="0"/>
              <a:t>A stroke, or "brain attack," happens when blood flow to the brain is cut off . </a:t>
            </a:r>
            <a:r>
              <a:rPr lang="en-US" sz="2400" dirty="0">
                <a:hlinkClick r:id="rId2" tooltip="Everything you need to know about stroke"/>
              </a:rPr>
              <a:t>Strokes</a:t>
            </a:r>
            <a:r>
              <a:rPr lang="en-US" sz="2400" dirty="0"/>
              <a:t> are the </a:t>
            </a:r>
            <a:r>
              <a:rPr lang="en-US" sz="2400" dirty="0">
                <a:hlinkClick r:id="rId3"/>
              </a:rPr>
              <a:t>second leading cause</a:t>
            </a:r>
            <a:r>
              <a:rPr lang="en-US" sz="2400" dirty="0"/>
              <a:t> of death in the world, according to the American Stroke Association. Most strokes are caused by a blood clot, plaque buildup, or a combination of these two things and are known as ischemic strokes.</a:t>
            </a:r>
          </a:p>
          <a:p>
            <a:pPr algn="l"/>
            <a:r>
              <a:rPr lang="en-US" sz="2400" dirty="0"/>
              <a:t>Around </a:t>
            </a:r>
            <a:r>
              <a:rPr lang="en-US" sz="2400" dirty="0">
                <a:hlinkClick r:id="rId4"/>
              </a:rPr>
              <a:t>87 percent</a:t>
            </a:r>
            <a:r>
              <a:rPr lang="en-US" sz="2400" dirty="0"/>
              <a:t> of all strokes are ischemic strokes. The other type of stroke, known as a hemorrhagic stroke, happens when a blood vessel in or around the brain becomes weak and ruptures.</a:t>
            </a:r>
            <a:endParaRPr lang="en-GB" sz="2400" dirty="0"/>
          </a:p>
        </p:txBody>
      </p:sp>
    </p:spTree>
    <p:extLst>
      <p:ext uri="{BB962C8B-B14F-4D97-AF65-F5344CB8AC3E}">
        <p14:creationId xmlns:p14="http://schemas.microsoft.com/office/powerpoint/2010/main" val="405641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schemic stroke">
            <a:hlinkClick r:id="rId2"/>
            <a:extLst>
              <a:ext uri="{FF2B5EF4-FFF2-40B4-BE49-F238E27FC236}">
                <a16:creationId xmlns:a16="http://schemas.microsoft.com/office/drawing/2014/main" id="{32799248-AEEF-4BAD-B57C-FA173A0236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5311" y="1677537"/>
            <a:ext cx="4893639" cy="35029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E009675-98B1-4A7E-A536-8F9B3D3BD320}"/>
              </a:ext>
            </a:extLst>
          </p:cNvPr>
          <p:cNvSpPr/>
          <p:nvPr/>
        </p:nvSpPr>
        <p:spPr>
          <a:xfrm>
            <a:off x="1215097" y="655350"/>
            <a:ext cx="6096000" cy="677108"/>
          </a:xfrm>
          <a:prstGeom prst="rect">
            <a:avLst/>
          </a:prstGeom>
        </p:spPr>
        <p:txBody>
          <a:bodyPr>
            <a:spAutoFit/>
          </a:bodyPr>
          <a:lstStyle/>
          <a:p>
            <a:pPr lvl="0" defTabSz="914400" eaLnBrk="0" fontAlgn="base" hangingPunct="0">
              <a:spcBef>
                <a:spcPct val="0"/>
              </a:spcBef>
              <a:spcAft>
                <a:spcPct val="0"/>
              </a:spcAft>
            </a:pPr>
            <a:r>
              <a:rPr lang="en-US" altLang="en-US" sz="2000" b="1" dirty="0">
                <a:solidFill>
                  <a:srgbClr val="111111"/>
                </a:solidFill>
                <a:latin typeface="Helvetica" panose="020B0604020202020204" pitchFamily="34" charset="0"/>
              </a:rPr>
              <a:t>Ischemic stroke</a:t>
            </a:r>
          </a:p>
          <a:p>
            <a:pPr lvl="0" defTabSz="914400" eaLnBrk="0" fontAlgn="base" hangingPunct="0">
              <a:spcBef>
                <a:spcPct val="0"/>
              </a:spcBef>
              <a:spcAft>
                <a:spcPct val="0"/>
              </a:spcAft>
            </a:pPr>
            <a:endParaRPr lang="en-GB" dirty="0"/>
          </a:p>
        </p:txBody>
      </p:sp>
      <p:sp>
        <p:nvSpPr>
          <p:cNvPr id="3" name="Rectangle 2">
            <a:extLst>
              <a:ext uri="{FF2B5EF4-FFF2-40B4-BE49-F238E27FC236}">
                <a16:creationId xmlns:a16="http://schemas.microsoft.com/office/drawing/2014/main" id="{B7097D84-C891-4DB5-B226-4509DD51150D}"/>
              </a:ext>
            </a:extLst>
          </p:cNvPr>
          <p:cNvSpPr/>
          <p:nvPr/>
        </p:nvSpPr>
        <p:spPr>
          <a:xfrm>
            <a:off x="1464131" y="5606270"/>
            <a:ext cx="6096000" cy="646331"/>
          </a:xfrm>
          <a:prstGeom prst="rect">
            <a:avLst/>
          </a:prstGeom>
        </p:spPr>
        <p:txBody>
          <a:bodyPr>
            <a:spAutoFit/>
          </a:bodyPr>
          <a:lstStyle/>
          <a:p>
            <a:r>
              <a:rPr lang="en-US" dirty="0">
                <a:solidFill>
                  <a:srgbClr val="231F20"/>
                </a:solidFill>
                <a:latin typeface="ProximaNova"/>
              </a:rPr>
              <a:t>When enough plaque collects in one spot, it can prevent blood from getting through to vital organs</a:t>
            </a:r>
            <a:endParaRPr lang="en-GB" dirty="0"/>
          </a:p>
        </p:txBody>
      </p:sp>
    </p:spTree>
    <p:extLst>
      <p:ext uri="{BB962C8B-B14F-4D97-AF65-F5344CB8AC3E}">
        <p14:creationId xmlns:p14="http://schemas.microsoft.com/office/powerpoint/2010/main" val="93008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D4F846-4A74-49FF-8858-481009A94526}"/>
              </a:ext>
            </a:extLst>
          </p:cNvPr>
          <p:cNvSpPr/>
          <p:nvPr/>
        </p:nvSpPr>
        <p:spPr>
          <a:xfrm>
            <a:off x="960895" y="1053885"/>
            <a:ext cx="8237349" cy="4247317"/>
          </a:xfrm>
          <a:prstGeom prst="rect">
            <a:avLst/>
          </a:prstGeom>
        </p:spPr>
        <p:txBody>
          <a:bodyPr wrap="square">
            <a:spAutoFit/>
          </a:bodyPr>
          <a:lstStyle/>
          <a:p>
            <a:pPr fontAlgn="base"/>
            <a:r>
              <a:rPr lang="en-US" sz="2400" b="1" dirty="0">
                <a:solidFill>
                  <a:srgbClr val="000000"/>
                </a:solidFill>
                <a:latin typeface="myriad-pro"/>
              </a:rPr>
              <a:t>Worldwide Statistics</a:t>
            </a:r>
          </a:p>
          <a:p>
            <a:pPr fontAlgn="base"/>
            <a:endParaRPr lang="en-US" sz="2400" b="1" dirty="0">
              <a:solidFill>
                <a:srgbClr val="000000"/>
              </a:solidFill>
              <a:latin typeface="myriad-pro"/>
            </a:endParaRPr>
          </a:p>
          <a:p>
            <a:pPr fontAlgn="base"/>
            <a:endParaRPr lang="en-US" sz="2400" b="1" dirty="0">
              <a:solidFill>
                <a:srgbClr val="000000"/>
              </a:solidFill>
              <a:latin typeface="myriad-pro"/>
            </a:endParaRPr>
          </a:p>
          <a:p>
            <a:pPr fontAlgn="base">
              <a:buFont typeface="Arial" panose="020B0604020202020204" pitchFamily="34" charset="0"/>
              <a:buChar char="•"/>
            </a:pPr>
            <a:r>
              <a:rPr lang="en-US" dirty="0">
                <a:solidFill>
                  <a:srgbClr val="333333"/>
                </a:solidFill>
                <a:latin typeface="inherit"/>
              </a:rPr>
              <a:t>According to the World Health Organization, 15 million people suffer stroke worldwide each year. Of these, 5 million die and another 5 million are permanently disabled.</a:t>
            </a:r>
          </a:p>
          <a:p>
            <a:pPr fontAlgn="base">
              <a:buFont typeface="Arial" panose="020B0604020202020204" pitchFamily="34" charset="0"/>
              <a:buChar char="•"/>
            </a:pPr>
            <a:endParaRPr lang="en-US" dirty="0">
              <a:solidFill>
                <a:srgbClr val="333333"/>
              </a:solidFill>
              <a:latin typeface="inherit"/>
            </a:endParaRPr>
          </a:p>
          <a:p>
            <a:pPr fontAlgn="base">
              <a:buFont typeface="Arial" panose="020B0604020202020204" pitchFamily="34" charset="0"/>
              <a:buChar char="•"/>
            </a:pPr>
            <a:r>
              <a:rPr lang="en-US" dirty="0">
                <a:solidFill>
                  <a:srgbClr val="333333"/>
                </a:solidFill>
                <a:latin typeface="inherit"/>
              </a:rPr>
              <a:t>High blood pressure contributes to more than 12.7 million strokes worldwide.</a:t>
            </a:r>
          </a:p>
          <a:p>
            <a:pPr fontAlgn="base">
              <a:buFont typeface="Arial" panose="020B0604020202020204" pitchFamily="34" charset="0"/>
              <a:buChar char="•"/>
            </a:pPr>
            <a:endParaRPr lang="en-US" dirty="0">
              <a:solidFill>
                <a:srgbClr val="333333"/>
              </a:solidFill>
              <a:latin typeface="inherit"/>
            </a:endParaRPr>
          </a:p>
          <a:p>
            <a:pPr fontAlgn="base">
              <a:buFont typeface="Arial" panose="020B0604020202020204" pitchFamily="34" charset="0"/>
              <a:buChar char="•"/>
            </a:pPr>
            <a:r>
              <a:rPr lang="en-US" dirty="0">
                <a:solidFill>
                  <a:srgbClr val="333333"/>
                </a:solidFill>
                <a:latin typeface="inherit"/>
              </a:rPr>
              <a:t>Europe averages approximately 650,000 stroke deaths each year.</a:t>
            </a:r>
          </a:p>
          <a:p>
            <a:pPr fontAlgn="base">
              <a:buFont typeface="Arial" panose="020B0604020202020204" pitchFamily="34" charset="0"/>
              <a:buChar char="•"/>
            </a:pPr>
            <a:endParaRPr lang="en-US" dirty="0">
              <a:solidFill>
                <a:srgbClr val="333333"/>
              </a:solidFill>
              <a:latin typeface="inherit"/>
            </a:endParaRPr>
          </a:p>
          <a:p>
            <a:pPr fontAlgn="base">
              <a:buFont typeface="Arial" panose="020B0604020202020204" pitchFamily="34" charset="0"/>
              <a:buChar char="•"/>
            </a:pPr>
            <a:r>
              <a:rPr lang="en-US" dirty="0">
                <a:solidFill>
                  <a:srgbClr val="333333"/>
                </a:solidFill>
                <a:latin typeface="inherit"/>
              </a:rPr>
              <a:t>In developed countries, the incidence of stroke is declining, largely due to efforts to lower blood pressure and reduce smoking. However, the overall rate of stroke remains high due to the aging of the population.</a:t>
            </a:r>
            <a:endParaRPr lang="en-US" b="0" i="0" dirty="0">
              <a:solidFill>
                <a:srgbClr val="333333"/>
              </a:solidFill>
              <a:effectLst/>
              <a:latin typeface="inherit"/>
            </a:endParaRPr>
          </a:p>
        </p:txBody>
      </p:sp>
    </p:spTree>
    <p:extLst>
      <p:ext uri="{BB962C8B-B14F-4D97-AF65-F5344CB8AC3E}">
        <p14:creationId xmlns:p14="http://schemas.microsoft.com/office/powerpoint/2010/main" val="1788525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A30F92-D9F7-4465-95E6-C95A5D469D56}"/>
              </a:ext>
            </a:extLst>
          </p:cNvPr>
          <p:cNvSpPr/>
          <p:nvPr/>
        </p:nvSpPr>
        <p:spPr>
          <a:xfrm>
            <a:off x="1406770" y="1265876"/>
            <a:ext cx="6096000" cy="3754874"/>
          </a:xfrm>
          <a:prstGeom prst="rect">
            <a:avLst/>
          </a:prstGeom>
        </p:spPr>
        <p:txBody>
          <a:bodyPr>
            <a:spAutoFit/>
          </a:bodyPr>
          <a:lstStyle/>
          <a:p>
            <a:r>
              <a:rPr lang="en-US" sz="2400" dirty="0">
                <a:solidFill>
                  <a:srgbClr val="111111"/>
                </a:solidFill>
                <a:latin typeface="Helvetica" panose="020B0604020202020204" pitchFamily="34" charset="0"/>
              </a:rPr>
              <a:t>Symptoms </a:t>
            </a:r>
          </a:p>
          <a:p>
            <a:endParaRPr lang="en-US" dirty="0">
              <a:solidFill>
                <a:srgbClr val="111111"/>
              </a:solidFill>
              <a:latin typeface="Helvetica" panose="020B0604020202020204" pitchFamily="34" charset="0"/>
            </a:endParaRPr>
          </a:p>
          <a:p>
            <a:pPr marL="285750" indent="-285750">
              <a:buFontTx/>
              <a:buChar char="-"/>
            </a:pPr>
            <a:r>
              <a:rPr lang="en-US" sz="2000" dirty="0">
                <a:solidFill>
                  <a:srgbClr val="111111"/>
                </a:solidFill>
                <a:latin typeface="Helvetica" panose="020B0604020202020204" pitchFamily="34" charset="0"/>
              </a:rPr>
              <a:t>Trouble with speaking and understanding</a:t>
            </a:r>
          </a:p>
          <a:p>
            <a:pPr marL="285750" indent="-285750">
              <a:buFontTx/>
              <a:buChar char="-"/>
            </a:pPr>
            <a:endParaRPr lang="en-US" sz="2000" dirty="0">
              <a:solidFill>
                <a:srgbClr val="111111"/>
              </a:solidFill>
              <a:latin typeface="Helvetica" panose="020B0604020202020204" pitchFamily="34" charset="0"/>
            </a:endParaRPr>
          </a:p>
          <a:p>
            <a:pPr marL="285750" indent="-285750">
              <a:buFontTx/>
              <a:buChar char="-"/>
            </a:pPr>
            <a:r>
              <a:rPr lang="en-US" sz="2000" dirty="0">
                <a:solidFill>
                  <a:srgbClr val="111111"/>
                </a:solidFill>
                <a:latin typeface="Helvetica" panose="020B0604020202020204" pitchFamily="34" charset="0"/>
              </a:rPr>
              <a:t>Paralysis or numbness of the face, arm or leg</a:t>
            </a:r>
          </a:p>
          <a:p>
            <a:pPr marL="285750" indent="-285750">
              <a:buFontTx/>
              <a:buChar char="-"/>
            </a:pPr>
            <a:endParaRPr lang="en-US" sz="2000" dirty="0">
              <a:solidFill>
                <a:srgbClr val="111111"/>
              </a:solidFill>
              <a:latin typeface="Helvetica" panose="020B0604020202020204" pitchFamily="34" charset="0"/>
            </a:endParaRPr>
          </a:p>
          <a:p>
            <a:pPr marL="285750" indent="-285750">
              <a:buFontTx/>
              <a:buChar char="-"/>
            </a:pPr>
            <a:r>
              <a:rPr lang="en-US" sz="2000" dirty="0">
                <a:solidFill>
                  <a:srgbClr val="111111"/>
                </a:solidFill>
                <a:latin typeface="Helvetica" panose="020B0604020202020204" pitchFamily="34" charset="0"/>
              </a:rPr>
              <a:t>Trouble with seeing in one or both eyes</a:t>
            </a:r>
          </a:p>
          <a:p>
            <a:pPr marL="285750" indent="-285750">
              <a:buFontTx/>
              <a:buChar char="-"/>
            </a:pPr>
            <a:endParaRPr lang="en-US" sz="2000" dirty="0">
              <a:solidFill>
                <a:srgbClr val="111111"/>
              </a:solidFill>
              <a:latin typeface="Helvetica" panose="020B0604020202020204" pitchFamily="34" charset="0"/>
            </a:endParaRPr>
          </a:p>
          <a:p>
            <a:pPr marL="285750" indent="-285750">
              <a:buFontTx/>
              <a:buChar char="-"/>
            </a:pPr>
            <a:r>
              <a:rPr lang="en-US" sz="2000" dirty="0">
                <a:solidFill>
                  <a:srgbClr val="111111"/>
                </a:solidFill>
                <a:latin typeface="Helvetica" panose="020B0604020202020204" pitchFamily="34" charset="0"/>
              </a:rPr>
              <a:t>Headache</a:t>
            </a:r>
          </a:p>
          <a:p>
            <a:pPr marL="285750" indent="-285750">
              <a:buFontTx/>
              <a:buChar char="-"/>
            </a:pPr>
            <a:endParaRPr lang="en-US" sz="2000" dirty="0">
              <a:solidFill>
                <a:srgbClr val="111111"/>
              </a:solidFill>
              <a:latin typeface="Helvetica" panose="020B0604020202020204" pitchFamily="34" charset="0"/>
            </a:endParaRPr>
          </a:p>
          <a:p>
            <a:pPr marL="285750" indent="-285750">
              <a:buFontTx/>
              <a:buChar char="-"/>
            </a:pPr>
            <a:r>
              <a:rPr lang="en-US" sz="2000" dirty="0">
                <a:solidFill>
                  <a:srgbClr val="111111"/>
                </a:solidFill>
                <a:latin typeface="Helvetica" panose="020B0604020202020204" pitchFamily="34" charset="0"/>
              </a:rPr>
              <a:t>Trouble with walking</a:t>
            </a:r>
          </a:p>
          <a:p>
            <a:endParaRPr lang="en-US" dirty="0">
              <a:latin typeface="Helvetica" panose="020B0604020202020204" pitchFamily="34" charset="0"/>
            </a:endParaRPr>
          </a:p>
        </p:txBody>
      </p:sp>
    </p:spTree>
    <p:extLst>
      <p:ext uri="{BB962C8B-B14F-4D97-AF65-F5344CB8AC3E}">
        <p14:creationId xmlns:p14="http://schemas.microsoft.com/office/powerpoint/2010/main" val="182678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stroke">
            <a:extLst>
              <a:ext uri="{FF2B5EF4-FFF2-40B4-BE49-F238E27FC236}">
                <a16:creationId xmlns:a16="http://schemas.microsoft.com/office/drawing/2014/main" id="{BF53C93B-D221-49B7-A360-24FBAC2D1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890599"/>
            <a:ext cx="8488680" cy="56183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5319EB1-097B-466A-A2D8-D1D5EA5A9688}"/>
              </a:ext>
            </a:extLst>
          </p:cNvPr>
          <p:cNvSpPr/>
          <p:nvPr/>
        </p:nvSpPr>
        <p:spPr>
          <a:xfrm>
            <a:off x="952500" y="367379"/>
            <a:ext cx="6096000" cy="523220"/>
          </a:xfrm>
          <a:prstGeom prst="rect">
            <a:avLst/>
          </a:prstGeom>
        </p:spPr>
        <p:txBody>
          <a:bodyPr>
            <a:spAutoFit/>
          </a:bodyPr>
          <a:lstStyle/>
          <a:p>
            <a:pPr lvl="0" defTabSz="914400" eaLnBrk="0" fontAlgn="base" hangingPunct="0">
              <a:spcBef>
                <a:spcPct val="0"/>
              </a:spcBef>
              <a:spcAft>
                <a:spcPct val="0"/>
              </a:spcAft>
            </a:pPr>
            <a:r>
              <a:rPr lang="en-US" dirty="0"/>
              <a:t>- </a:t>
            </a:r>
            <a:r>
              <a:rPr lang="en-US" sz="2800" dirty="0"/>
              <a:t>Headache</a:t>
            </a:r>
            <a:endParaRPr lang="en-GB" dirty="0"/>
          </a:p>
        </p:txBody>
      </p:sp>
    </p:spTree>
    <p:extLst>
      <p:ext uri="{BB962C8B-B14F-4D97-AF65-F5344CB8AC3E}">
        <p14:creationId xmlns:p14="http://schemas.microsoft.com/office/powerpoint/2010/main" val="103998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7596A0-09C7-40C7-BC04-07587CDFD68F}"/>
              </a:ext>
            </a:extLst>
          </p:cNvPr>
          <p:cNvSpPr/>
          <p:nvPr/>
        </p:nvSpPr>
        <p:spPr>
          <a:xfrm>
            <a:off x="911274" y="835416"/>
            <a:ext cx="7950786" cy="4893647"/>
          </a:xfrm>
          <a:prstGeom prst="rect">
            <a:avLst/>
          </a:prstGeom>
        </p:spPr>
        <p:txBody>
          <a:bodyPr wrap="square">
            <a:spAutoFit/>
          </a:bodyPr>
          <a:lstStyle/>
          <a:p>
            <a:r>
              <a:rPr lang="en-US" sz="2000" b="1" dirty="0">
                <a:solidFill>
                  <a:srgbClr val="111111"/>
                </a:solidFill>
                <a:latin typeface="Helvetica" panose="020B0604020202020204" pitchFamily="34" charset="0"/>
              </a:rPr>
              <a:t>Risk factors</a:t>
            </a:r>
          </a:p>
          <a:p>
            <a:endParaRPr lang="en-US" sz="2000" b="1" dirty="0">
              <a:solidFill>
                <a:srgbClr val="111111"/>
              </a:solidFill>
              <a:latin typeface="Helvetica" panose="020B0604020202020204" pitchFamily="34" charset="0"/>
            </a:endParaRPr>
          </a:p>
          <a:p>
            <a:r>
              <a:rPr lang="en-US" dirty="0">
                <a:solidFill>
                  <a:srgbClr val="111111"/>
                </a:solidFill>
                <a:latin typeface="Helvetica" panose="020B0604020202020204" pitchFamily="34" charset="0"/>
              </a:rPr>
              <a:t>  Many factors can increase your stroke risk. Some factors can also increase    your chances of having a heart attack. Potentially treatable stroke risk     factors include:</a:t>
            </a:r>
          </a:p>
          <a:p>
            <a:endParaRPr lang="en-US" b="1" dirty="0">
              <a:solidFill>
                <a:srgbClr val="111111"/>
              </a:solidFill>
              <a:latin typeface="Helvetica" panose="020B0604020202020204" pitchFamily="34" charset="0"/>
            </a:endParaRPr>
          </a:p>
          <a:p>
            <a:endParaRPr lang="en-US" b="1" dirty="0">
              <a:solidFill>
                <a:srgbClr val="111111"/>
              </a:solidFill>
              <a:latin typeface="Helvetica" panose="020B0604020202020204" pitchFamily="34" charset="0"/>
            </a:endParaRPr>
          </a:p>
          <a:p>
            <a:endParaRPr lang="en-US" b="1" dirty="0">
              <a:solidFill>
                <a:srgbClr val="111111"/>
              </a:solidFill>
              <a:latin typeface="Helvetica" panose="020B0604020202020204" pitchFamily="34" charset="0"/>
            </a:endParaRPr>
          </a:p>
          <a:p>
            <a:r>
              <a:rPr lang="en-US" sz="2000" b="1" dirty="0">
                <a:solidFill>
                  <a:srgbClr val="111111"/>
                </a:solidFill>
                <a:latin typeface="Helvetica" panose="020B0604020202020204" pitchFamily="34" charset="0"/>
              </a:rPr>
              <a:t>Lifestyle risk factors</a:t>
            </a:r>
          </a:p>
          <a:p>
            <a:endParaRPr lang="en-US" b="1" dirty="0">
              <a:solidFill>
                <a:srgbClr val="111111"/>
              </a:solidFill>
              <a:latin typeface="Helvetica" panose="020B0604020202020204" pitchFamily="34" charset="0"/>
            </a:endParaRPr>
          </a:p>
          <a:p>
            <a:pPr>
              <a:buFont typeface="Arial" panose="020B0604020202020204" pitchFamily="34" charset="0"/>
              <a:buChar char="•"/>
            </a:pPr>
            <a:r>
              <a:rPr lang="en-US" dirty="0">
                <a:solidFill>
                  <a:srgbClr val="111111"/>
                </a:solidFill>
                <a:latin typeface="Helvetica" panose="020B0604020202020204" pitchFamily="34" charset="0"/>
              </a:rPr>
              <a:t>Being overweight or obese</a:t>
            </a:r>
          </a:p>
          <a:p>
            <a:pPr>
              <a:buFont typeface="Arial" panose="020B0604020202020204" pitchFamily="34" charset="0"/>
              <a:buChar char="•"/>
            </a:pPr>
            <a:endParaRPr lang="en-US" dirty="0">
              <a:solidFill>
                <a:srgbClr val="111111"/>
              </a:solidFill>
              <a:latin typeface="Helvetica" panose="020B0604020202020204" pitchFamily="34" charset="0"/>
            </a:endParaRPr>
          </a:p>
          <a:p>
            <a:pPr>
              <a:buFont typeface="Arial" panose="020B0604020202020204" pitchFamily="34" charset="0"/>
              <a:buChar char="•"/>
            </a:pPr>
            <a:r>
              <a:rPr lang="en-US" dirty="0">
                <a:solidFill>
                  <a:srgbClr val="111111"/>
                </a:solidFill>
                <a:latin typeface="Helvetica" panose="020B0604020202020204" pitchFamily="34" charset="0"/>
              </a:rPr>
              <a:t>Physical inactivity</a:t>
            </a:r>
          </a:p>
          <a:p>
            <a:pPr>
              <a:buFont typeface="Arial" panose="020B0604020202020204" pitchFamily="34" charset="0"/>
              <a:buChar char="•"/>
            </a:pPr>
            <a:endParaRPr lang="en-US" dirty="0">
              <a:solidFill>
                <a:srgbClr val="111111"/>
              </a:solidFill>
              <a:latin typeface="Helvetica" panose="020B0604020202020204" pitchFamily="34" charset="0"/>
            </a:endParaRPr>
          </a:p>
          <a:p>
            <a:pPr>
              <a:buFont typeface="Arial" panose="020B0604020202020204" pitchFamily="34" charset="0"/>
              <a:buChar char="•"/>
            </a:pPr>
            <a:r>
              <a:rPr lang="en-US" dirty="0">
                <a:solidFill>
                  <a:srgbClr val="111111"/>
                </a:solidFill>
                <a:latin typeface="Helvetica" panose="020B0604020202020204" pitchFamily="34" charset="0"/>
              </a:rPr>
              <a:t>Heavy or binge drinking</a:t>
            </a:r>
          </a:p>
          <a:p>
            <a:pPr>
              <a:buFont typeface="Arial" panose="020B0604020202020204" pitchFamily="34" charset="0"/>
              <a:buChar char="•"/>
            </a:pPr>
            <a:endParaRPr lang="en-US" dirty="0">
              <a:solidFill>
                <a:srgbClr val="111111"/>
              </a:solidFill>
              <a:latin typeface="Helvetica" panose="020B0604020202020204" pitchFamily="34" charset="0"/>
            </a:endParaRPr>
          </a:p>
          <a:p>
            <a:pPr>
              <a:buFont typeface="Arial" panose="020B0604020202020204" pitchFamily="34" charset="0"/>
              <a:buChar char="•"/>
            </a:pPr>
            <a:r>
              <a:rPr lang="en-US" dirty="0">
                <a:solidFill>
                  <a:srgbClr val="111111"/>
                </a:solidFill>
                <a:latin typeface="Helvetica" panose="020B0604020202020204" pitchFamily="34" charset="0"/>
              </a:rPr>
              <a:t>Use of illicit drugs such as cocaine and methamphetamines</a:t>
            </a:r>
          </a:p>
        </p:txBody>
      </p:sp>
    </p:spTree>
    <p:extLst>
      <p:ext uri="{BB962C8B-B14F-4D97-AF65-F5344CB8AC3E}">
        <p14:creationId xmlns:p14="http://schemas.microsoft.com/office/powerpoint/2010/main" val="3684838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D7B94C-754F-452D-9BBD-A690E16B3D80}"/>
              </a:ext>
            </a:extLst>
          </p:cNvPr>
          <p:cNvSpPr/>
          <p:nvPr/>
        </p:nvSpPr>
        <p:spPr>
          <a:xfrm>
            <a:off x="853440" y="1013460"/>
            <a:ext cx="8260080" cy="4308872"/>
          </a:xfrm>
          <a:prstGeom prst="rect">
            <a:avLst/>
          </a:prstGeom>
        </p:spPr>
        <p:txBody>
          <a:bodyPr wrap="square">
            <a:spAutoFit/>
          </a:bodyPr>
          <a:lstStyle/>
          <a:p>
            <a:r>
              <a:rPr lang="en-US" sz="2000" b="1" dirty="0">
                <a:solidFill>
                  <a:srgbClr val="111111"/>
                </a:solidFill>
                <a:latin typeface="Helvetica" panose="020B0604020202020204" pitchFamily="34" charset="0"/>
              </a:rPr>
              <a:t>Medical risk factors</a:t>
            </a:r>
          </a:p>
          <a:p>
            <a:endParaRPr lang="en-US" sz="2000" b="1" dirty="0">
              <a:solidFill>
                <a:srgbClr val="111111"/>
              </a:solidFill>
              <a:latin typeface="Helvetica" panose="020B0604020202020204" pitchFamily="34" charset="0"/>
            </a:endParaRPr>
          </a:p>
          <a:p>
            <a:pPr>
              <a:buFont typeface="Arial" panose="020B0604020202020204" pitchFamily="34" charset="0"/>
              <a:buChar char="•"/>
            </a:pPr>
            <a:r>
              <a:rPr lang="en-US" dirty="0">
                <a:solidFill>
                  <a:srgbClr val="111111"/>
                </a:solidFill>
                <a:latin typeface="Helvetica" panose="020B0604020202020204" pitchFamily="34" charset="0"/>
              </a:rPr>
              <a:t>Blood pressure readings higher than 120/80 millimeters of mercury (mm Hg)</a:t>
            </a:r>
          </a:p>
          <a:p>
            <a:pPr>
              <a:buFont typeface="Arial" panose="020B0604020202020204" pitchFamily="34" charset="0"/>
              <a:buChar char="•"/>
            </a:pPr>
            <a:endParaRPr lang="en-US" dirty="0">
              <a:solidFill>
                <a:srgbClr val="111111"/>
              </a:solidFill>
              <a:latin typeface="Helvetica" panose="020B0604020202020204" pitchFamily="34" charset="0"/>
            </a:endParaRPr>
          </a:p>
          <a:p>
            <a:pPr>
              <a:buFont typeface="Arial" panose="020B0604020202020204" pitchFamily="34" charset="0"/>
              <a:buChar char="•"/>
            </a:pPr>
            <a:r>
              <a:rPr lang="en-US" dirty="0">
                <a:solidFill>
                  <a:srgbClr val="111111"/>
                </a:solidFill>
                <a:latin typeface="Helvetica" panose="020B0604020202020204" pitchFamily="34" charset="0"/>
              </a:rPr>
              <a:t>Cigarette smoking or exposure to secondhand smoke</a:t>
            </a:r>
          </a:p>
          <a:p>
            <a:pPr>
              <a:buFont typeface="Arial" panose="020B0604020202020204" pitchFamily="34" charset="0"/>
              <a:buChar char="•"/>
            </a:pPr>
            <a:endParaRPr lang="en-US" dirty="0">
              <a:solidFill>
                <a:srgbClr val="111111"/>
              </a:solidFill>
              <a:latin typeface="Helvetica" panose="020B0604020202020204" pitchFamily="34" charset="0"/>
            </a:endParaRPr>
          </a:p>
          <a:p>
            <a:pPr>
              <a:buFont typeface="Arial" panose="020B0604020202020204" pitchFamily="34" charset="0"/>
              <a:buChar char="•"/>
            </a:pPr>
            <a:r>
              <a:rPr lang="en-US" dirty="0">
                <a:solidFill>
                  <a:srgbClr val="111111"/>
                </a:solidFill>
                <a:latin typeface="Helvetica" panose="020B0604020202020204" pitchFamily="34" charset="0"/>
              </a:rPr>
              <a:t>High cholesterol</a:t>
            </a:r>
          </a:p>
          <a:p>
            <a:pPr>
              <a:buFont typeface="Arial" panose="020B0604020202020204" pitchFamily="34" charset="0"/>
              <a:buChar char="•"/>
            </a:pPr>
            <a:endParaRPr lang="en-US" dirty="0">
              <a:solidFill>
                <a:srgbClr val="111111"/>
              </a:solidFill>
              <a:latin typeface="Helvetica" panose="020B0604020202020204" pitchFamily="34" charset="0"/>
            </a:endParaRPr>
          </a:p>
          <a:p>
            <a:pPr>
              <a:buFont typeface="Arial" panose="020B0604020202020204" pitchFamily="34" charset="0"/>
              <a:buChar char="•"/>
            </a:pPr>
            <a:r>
              <a:rPr lang="en-US" dirty="0">
                <a:solidFill>
                  <a:srgbClr val="111111"/>
                </a:solidFill>
                <a:latin typeface="Helvetica" panose="020B0604020202020204" pitchFamily="34" charset="0"/>
              </a:rPr>
              <a:t>Diabetes</a:t>
            </a:r>
          </a:p>
          <a:p>
            <a:pPr>
              <a:buFont typeface="Arial" panose="020B0604020202020204" pitchFamily="34" charset="0"/>
              <a:buChar char="•"/>
            </a:pPr>
            <a:r>
              <a:rPr lang="en-US" dirty="0">
                <a:solidFill>
                  <a:srgbClr val="111111"/>
                </a:solidFill>
                <a:latin typeface="Helvetica" panose="020B0604020202020204" pitchFamily="34" charset="0"/>
              </a:rPr>
              <a:t>Obstructive sleep apnea</a:t>
            </a:r>
          </a:p>
          <a:p>
            <a:pPr>
              <a:buFont typeface="Arial" panose="020B0604020202020204" pitchFamily="34" charset="0"/>
              <a:buChar char="•"/>
            </a:pPr>
            <a:endParaRPr lang="en-US" dirty="0">
              <a:solidFill>
                <a:srgbClr val="111111"/>
              </a:solidFill>
              <a:latin typeface="Helvetica" panose="020B0604020202020204" pitchFamily="34" charset="0"/>
            </a:endParaRPr>
          </a:p>
          <a:p>
            <a:pPr>
              <a:buFont typeface="Arial" panose="020B0604020202020204" pitchFamily="34" charset="0"/>
              <a:buChar char="•"/>
            </a:pPr>
            <a:r>
              <a:rPr lang="en-US" dirty="0">
                <a:solidFill>
                  <a:srgbClr val="111111"/>
                </a:solidFill>
                <a:latin typeface="Helvetica" panose="020B0604020202020204" pitchFamily="34" charset="0"/>
              </a:rPr>
              <a:t>Cardiovascular disease, including heart failure, heart defects, heart infection or abnormal heart rhythm</a:t>
            </a:r>
          </a:p>
          <a:p>
            <a:pPr>
              <a:buFont typeface="Arial" panose="020B0604020202020204" pitchFamily="34" charset="0"/>
              <a:buChar char="•"/>
            </a:pPr>
            <a:endParaRPr lang="en-US" dirty="0">
              <a:solidFill>
                <a:srgbClr val="111111"/>
              </a:solidFill>
              <a:latin typeface="Helvetica" panose="020B0604020202020204" pitchFamily="34" charset="0"/>
            </a:endParaRPr>
          </a:p>
          <a:p>
            <a:pPr>
              <a:buFont typeface="Arial" panose="020B0604020202020204" pitchFamily="34" charset="0"/>
              <a:buChar char="•"/>
            </a:pPr>
            <a:r>
              <a:rPr lang="en-US" dirty="0">
                <a:solidFill>
                  <a:srgbClr val="111111"/>
                </a:solidFill>
                <a:latin typeface="Helvetica" panose="020B0604020202020204" pitchFamily="34" charset="0"/>
              </a:rPr>
              <a:t>Personal or family history of stroke, heart attack or transient ischemic attack.</a:t>
            </a:r>
          </a:p>
        </p:txBody>
      </p:sp>
    </p:spTree>
    <p:extLst>
      <p:ext uri="{BB962C8B-B14F-4D97-AF65-F5344CB8AC3E}">
        <p14:creationId xmlns:p14="http://schemas.microsoft.com/office/powerpoint/2010/main" val="363193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ECC36A-844F-4590-BFC2-A43A699530DE}"/>
              </a:ext>
            </a:extLst>
          </p:cNvPr>
          <p:cNvSpPr/>
          <p:nvPr/>
        </p:nvSpPr>
        <p:spPr>
          <a:xfrm>
            <a:off x="1605957" y="554781"/>
            <a:ext cx="4709944" cy="461665"/>
          </a:xfrm>
          <a:prstGeom prst="rect">
            <a:avLst/>
          </a:prstGeom>
        </p:spPr>
        <p:txBody>
          <a:bodyPr wrap="none">
            <a:spAutoFit/>
          </a:bodyPr>
          <a:lstStyle/>
          <a:p>
            <a:r>
              <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Helvetica" panose="020B0604020202020204" pitchFamily="34" charset="0"/>
              </a:rPr>
              <a:t>What if strokes can be </a:t>
            </a:r>
            <a:r>
              <a:rPr lang="en-US" sz="2400" dirty="0">
                <a:ln w="0"/>
                <a:effectLst>
                  <a:outerShdw blurRad="38100" dist="19050" dir="2700000" algn="tl" rotWithShape="0">
                    <a:schemeClr val="dk1">
                      <a:alpha val="40000"/>
                    </a:schemeClr>
                  </a:outerShdw>
                </a:effectLst>
                <a:latin typeface="Helvetica" panose="020B0604020202020204" pitchFamily="34" charset="0"/>
              </a:rPr>
              <a:t>predicted</a:t>
            </a: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Helvetica" panose="020B0604020202020204" pitchFamily="34" charset="0"/>
              </a:rPr>
              <a:t>?</a:t>
            </a:r>
            <a:endParaRPr lang="en-GB"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Picture 2" descr="Image result for stroke">
            <a:extLst>
              <a:ext uri="{FF2B5EF4-FFF2-40B4-BE49-F238E27FC236}">
                <a16:creationId xmlns:a16="http://schemas.microsoft.com/office/drawing/2014/main" id="{A2A6E1CB-2BD7-4855-BEE2-B82B60F7A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138" y="1629752"/>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793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262</TotalTime>
  <Words>318</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Helvetica</vt:lpstr>
      <vt:lpstr>inherit</vt:lpstr>
      <vt:lpstr>myriad-pro</vt:lpstr>
      <vt:lpstr>ProximaNova</vt:lpstr>
      <vt:lpstr>Times New Roman</vt:lpstr>
      <vt:lpstr>Trebuchet MS</vt:lpstr>
      <vt:lpstr>Wingdings 3</vt:lpstr>
      <vt:lpstr>Facet</vt:lpstr>
      <vt:lpstr>1_Facet</vt:lpstr>
      <vt:lpstr>PowerPoint Presentation</vt:lpstr>
      <vt:lpstr>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Gamer Bro</dc:creator>
  <cp:lastModifiedBy>Gamer Bro</cp:lastModifiedBy>
  <cp:revision>20</cp:revision>
  <dcterms:created xsi:type="dcterms:W3CDTF">2019-07-09T19:45:07Z</dcterms:created>
  <dcterms:modified xsi:type="dcterms:W3CDTF">2019-07-10T14:24:35Z</dcterms:modified>
</cp:coreProperties>
</file>