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301" r:id="rId4"/>
    <p:sldId id="302" r:id="rId5"/>
    <p:sldId id="303" r:id="rId6"/>
    <p:sldId id="259" r:id="rId7"/>
    <p:sldId id="261" r:id="rId8"/>
    <p:sldId id="269" r:id="rId9"/>
  </p:sldIdLst>
  <p:sldSz cx="9144000" cy="5143500" type="screen16x9"/>
  <p:notesSz cx="6858000" cy="9144000"/>
  <p:embeddedFontLst>
    <p:embeddedFont>
      <p:font typeface="Anaheim" panose="020B0604020202020204" charset="0"/>
      <p:regular r:id="rId11"/>
      <p:bold r:id="rId12"/>
    </p:embeddedFont>
    <p:embeddedFont>
      <p:font typeface="Nunito Light" pitchFamily="2" charset="0"/>
      <p:regular r:id="rId13"/>
      <p:italic r:id="rId14"/>
    </p:embeddedFont>
    <p:embeddedFont>
      <p:font typeface="Overpass Mono" panose="020B0604020202020204" charset="0"/>
      <p:regular r:id="rId15"/>
      <p:bold r:id="rId16"/>
    </p:embeddedFont>
    <p:embeddedFont>
      <p:font typeface="Raleway SemiBold" pitchFamily="2" charset="0"/>
      <p:bold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Roboto Condensed Light" panose="02000000000000000000" pitchFamily="2" charset="0"/>
      <p:regular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720F6B-5826-4A3C-807F-07BB51D36437}">
  <a:tblStyle styleId="{AA720F6B-5826-4A3C-807F-07BB51D364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2358A4E-F2A7-4F8F-8107-7F5848FCB01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66" autoAdjust="0"/>
  </p:normalViewPr>
  <p:slideViewPr>
    <p:cSldViewPr snapToGrid="0">
      <p:cViewPr varScale="1">
        <p:scale>
          <a:sx n="193" d="100"/>
          <a:sy n="193" d="100"/>
        </p:scale>
        <p:origin x="78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0A73B75F-6607-5A82-F871-1DE5AA393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>
            <a:extLst>
              <a:ext uri="{FF2B5EF4-FFF2-40B4-BE49-F238E27FC236}">
                <a16:creationId xmlns:a16="http://schemas.microsoft.com/office/drawing/2014/main" id="{438628C6-87A1-C4F9-FFA9-EA558FBECD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>
            <a:extLst>
              <a:ext uri="{FF2B5EF4-FFF2-40B4-BE49-F238E27FC236}">
                <a16:creationId xmlns:a16="http://schemas.microsoft.com/office/drawing/2014/main" id="{C1429678-EB88-23C0-B43C-FFB581AADE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846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C967F286-DE35-C14C-7B3E-26B1DE545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>
            <a:extLst>
              <a:ext uri="{FF2B5EF4-FFF2-40B4-BE49-F238E27FC236}">
                <a16:creationId xmlns:a16="http://schemas.microsoft.com/office/drawing/2014/main" id="{F06036BC-15DB-55D2-7962-154517600E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>
            <a:extLst>
              <a:ext uri="{FF2B5EF4-FFF2-40B4-BE49-F238E27FC236}">
                <a16:creationId xmlns:a16="http://schemas.microsoft.com/office/drawing/2014/main" id="{7CE45FC3-D565-6B06-C685-89D4C90259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3434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17641ADE-944C-518C-D959-C41FB060D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>
            <a:extLst>
              <a:ext uri="{FF2B5EF4-FFF2-40B4-BE49-F238E27FC236}">
                <a16:creationId xmlns:a16="http://schemas.microsoft.com/office/drawing/2014/main" id="{8788133B-24F0-CF9C-BC9E-012575E3E6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>
            <a:extLst>
              <a:ext uri="{FF2B5EF4-FFF2-40B4-BE49-F238E27FC236}">
                <a16:creationId xmlns:a16="http://schemas.microsoft.com/office/drawing/2014/main" id="{17657E3E-F28C-FA8B-C733-DA81224EED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6576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CUSTOM_1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title" idx="2" hasCustomPrompt="1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 idx="3" hasCustomPrompt="1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9" r:id="rId4"/>
    <p:sldLayoutId id="2147483667" r:id="rId5"/>
    <p:sldLayoutId id="214748366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480765" y="1667724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5700" dirty="0"/>
              <a:t>PROYECTO DE ESTRUCTURA DE DATOS</a:t>
            </a:r>
            <a:endParaRPr sz="57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5776196" y="3331433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Grupo 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Jordan Godínez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Andy Hidalgo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Santiago Orozco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2"/>
                </a:solidFill>
              </a:rPr>
              <a:t>Sebastián Vasquez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00" y="852298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TEMA SELECCIONADO:</a:t>
            </a:r>
            <a:endParaRPr sz="4400"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39760" y="1861521"/>
            <a:ext cx="7664480" cy="1494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5400" dirty="0"/>
              <a:t>Simulación de un Gestor de torneos de videojuegos</a:t>
            </a:r>
            <a:endParaRPr sz="5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2" name="Google Shape;342;p28"/>
          <p:cNvSpPr txBox="1"/>
          <p:nvPr/>
        </p:nvSpPr>
        <p:spPr>
          <a:xfrm>
            <a:off x="720000" y="4121575"/>
            <a:ext cx="6734400" cy="2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b="1" dirty="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71817858-6796-2A76-4B77-555856EFC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>
            <a:extLst>
              <a:ext uri="{FF2B5EF4-FFF2-40B4-BE49-F238E27FC236}">
                <a16:creationId xmlns:a16="http://schemas.microsoft.com/office/drawing/2014/main" id="{20AC000F-6800-FA78-B194-3B20E3E8BB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/>
              <a:t>Pilas: En la pila, el primero en entrar es el último en salir, por lo que utilizamos las colas como método de simular una gestión de inscripciones a un torneo o actividad. </a:t>
            </a:r>
            <a:endParaRPr dirty="0"/>
          </a:p>
        </p:txBody>
      </p:sp>
      <p:sp>
        <p:nvSpPr>
          <p:cNvPr id="362" name="Google Shape;362;p30">
            <a:extLst>
              <a:ext uri="{FF2B5EF4-FFF2-40B4-BE49-F238E27FC236}">
                <a16:creationId xmlns:a16="http://schemas.microsoft.com/office/drawing/2014/main" id="{54BF1568-A214-E923-FD66-090B4B949E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44485" y="1209948"/>
            <a:ext cx="4737752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</a:rPr>
              <a:t>Ejemplos de código: 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363" name="Google Shape;363;p30">
            <a:extLst>
              <a:ext uri="{FF2B5EF4-FFF2-40B4-BE49-F238E27FC236}">
                <a16:creationId xmlns:a16="http://schemas.microsoft.com/office/drawing/2014/main" id="{D9F4F20E-9D74-08F7-AC98-0D53828A4EE5}"/>
              </a:ext>
            </a:extLst>
          </p:cNvPr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714D3AA-83BF-DAF3-3B75-2E82605EC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599893"/>
            <a:ext cx="4213901" cy="394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4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386C96F6-0142-7C6F-CD8B-AA14F2940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>
            <a:extLst>
              <a:ext uri="{FF2B5EF4-FFF2-40B4-BE49-F238E27FC236}">
                <a16:creationId xmlns:a16="http://schemas.microsoft.com/office/drawing/2014/main" id="{FA0CFFD4-495B-BAC7-7C96-5976EAF731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/>
              <a:t>Colas: La cola, como lo vimos en clases, cuenta con un frente, el cuál siempre será el primero en salir, y un final, el cuál siempre es el último. Con esto en mente creamos los métodos para encolar partidas y para imprimirlas.</a:t>
            </a:r>
            <a:endParaRPr dirty="0"/>
          </a:p>
        </p:txBody>
      </p:sp>
      <p:sp>
        <p:nvSpPr>
          <p:cNvPr id="362" name="Google Shape;362;p30">
            <a:extLst>
              <a:ext uri="{FF2B5EF4-FFF2-40B4-BE49-F238E27FC236}">
                <a16:creationId xmlns:a16="http://schemas.microsoft.com/office/drawing/2014/main" id="{B41B3020-0E58-453A-BE51-C7B2CCF001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44485" y="1209948"/>
            <a:ext cx="4737752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</a:rPr>
              <a:t>Ejemplos de código: 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363" name="Google Shape;363;p30">
            <a:extLst>
              <a:ext uri="{FF2B5EF4-FFF2-40B4-BE49-F238E27FC236}">
                <a16:creationId xmlns:a16="http://schemas.microsoft.com/office/drawing/2014/main" id="{0FAEE852-CD59-0B0A-7BB7-3622601DE43F}"/>
              </a:ext>
            </a:extLst>
          </p:cNvPr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BDA7B3-C71D-9D1F-3C65-48DD990D5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763" y="476971"/>
            <a:ext cx="2266056" cy="418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8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EF4BBFFF-25B9-65AC-877D-52134E5D3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>
            <a:extLst>
              <a:ext uri="{FF2B5EF4-FFF2-40B4-BE49-F238E27FC236}">
                <a16:creationId xmlns:a16="http://schemas.microsoft.com/office/drawing/2014/main" id="{54330626-7614-CAB8-F150-8DE3A3E82B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/>
              <a:t>Lista Enlazada Circular: Utilizamos la lista enlazada circular como método para almacenar las puntuaciones obtenidas por los distintos jugadores del torneo.</a:t>
            </a:r>
            <a:endParaRPr dirty="0"/>
          </a:p>
        </p:txBody>
      </p:sp>
      <p:sp>
        <p:nvSpPr>
          <p:cNvPr id="362" name="Google Shape;362;p30">
            <a:extLst>
              <a:ext uri="{FF2B5EF4-FFF2-40B4-BE49-F238E27FC236}">
                <a16:creationId xmlns:a16="http://schemas.microsoft.com/office/drawing/2014/main" id="{339325A9-3134-0E0F-8D36-2E44DB0482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44485" y="1209948"/>
            <a:ext cx="4737752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</a:rPr>
              <a:t>Ejemplos de código: 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363" name="Google Shape;363;p30">
            <a:extLst>
              <a:ext uri="{FF2B5EF4-FFF2-40B4-BE49-F238E27FC236}">
                <a16:creationId xmlns:a16="http://schemas.microsoft.com/office/drawing/2014/main" id="{2735B9C7-F0FE-6F2E-A0FC-86C1F5933566}"/>
              </a:ext>
            </a:extLst>
          </p:cNvPr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2919C58-B533-62BE-1BDF-01E5650E0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741" y="701867"/>
            <a:ext cx="3749530" cy="359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8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/>
              <a:t>Árboles binarios: Para los árboles binarios siempre se requiere declarar la variable raíz, pues es de la cuál salen las distintas vertientes. Utilizamos métodos recursivos para facilitarnos la tarea de comprobar y recorrer el árbol.</a:t>
            </a:r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-44485" y="1209948"/>
            <a:ext cx="4737752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</a:rPr>
              <a:t>Ejemplos de código: 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4F3323F-E593-AE84-3AAA-6A487C225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806" y="561867"/>
            <a:ext cx="3158387" cy="40197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2693771" y="2269782"/>
            <a:ext cx="3584877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DEMOSTRACIÓN</a:t>
            </a:r>
            <a:br>
              <a:rPr lang="en" dirty="0"/>
            </a:br>
            <a:r>
              <a:rPr lang="en" dirty="0"/>
              <a:t>DEL CÓDIGO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1109998" y="1776584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¡MUCHAS GRACIAS POR SU ATENCIÓN!</a:t>
            </a:r>
            <a:endParaRPr sz="4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Presentación en pantalla (16:9)</PresentationFormat>
  <Paragraphs>18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Raleway SemiBold</vt:lpstr>
      <vt:lpstr>Nunito Light</vt:lpstr>
      <vt:lpstr>Anaheim</vt:lpstr>
      <vt:lpstr>Overpass Mono</vt:lpstr>
      <vt:lpstr>Arial</vt:lpstr>
      <vt:lpstr>Roboto</vt:lpstr>
      <vt:lpstr>Roboto Condensed Light</vt:lpstr>
      <vt:lpstr>Programming Lesson by Slidesgo</vt:lpstr>
      <vt:lpstr>PROYECTO DE ESTRUCTURA DE DATOS</vt:lpstr>
      <vt:lpstr>TEMA SELECCIONADO:</vt:lpstr>
      <vt:lpstr>Ejemplos de código: </vt:lpstr>
      <vt:lpstr>Ejemplos de código: </vt:lpstr>
      <vt:lpstr>Ejemplos de código: </vt:lpstr>
      <vt:lpstr>Ejemplos de código: </vt:lpstr>
      <vt:lpstr>DEMOSTRACIÓN DEL CÓDIGO</vt:lpstr>
      <vt:lpstr>¡MUCHAS 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HIDALGO RODRIGUEZ ANDY JOSAFAT</cp:lastModifiedBy>
  <cp:revision>1</cp:revision>
  <dcterms:modified xsi:type="dcterms:W3CDTF">2024-12-17T23:35:27Z</dcterms:modified>
</cp:coreProperties>
</file>