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59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84" r:id="rId16"/>
    <p:sldId id="285" r:id="rId17"/>
  </p:sldIdLst>
  <p:sldSz cx="18288000" cy="10287000"/>
  <p:notesSz cx="6858000" cy="9144000"/>
  <p:embeddedFontLst>
    <p:embeddedFont>
      <p:font typeface="Inter" panose="020B0604020202020204" charset="0"/>
      <p:regular r:id="rId18"/>
    </p:embeddedFont>
    <p:embeddedFont>
      <p:font typeface="Inter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99526">
            <a:off x="-1005568" y="1619159"/>
            <a:ext cx="20666348" cy="5885343"/>
          </a:xfrm>
          <a:custGeom>
            <a:avLst/>
            <a:gdLst/>
            <a:ahLst/>
            <a:cxnLst/>
            <a:rect l="l" t="t" r="r" b="b"/>
            <a:pathLst>
              <a:path w="20666348" h="5885343">
                <a:moveTo>
                  <a:pt x="0" y="0"/>
                </a:moveTo>
                <a:lnTo>
                  <a:pt x="20666348" y="0"/>
                </a:lnTo>
                <a:lnTo>
                  <a:pt x="20666348" y="5885343"/>
                </a:lnTo>
                <a:lnTo>
                  <a:pt x="0" y="5885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73842" y="1894484"/>
            <a:ext cx="12940316" cy="400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23"/>
              </a:lnSpc>
            </a:pPr>
            <a:r>
              <a:rPr lang="en-US" sz="8686" dirty="0">
                <a:solidFill>
                  <a:srgbClr val="FFFFFF"/>
                </a:solidFill>
                <a:latin typeface="Inter"/>
                <a:ea typeface="Inter"/>
              </a:rPr>
              <a:t>Transforming Financial Planning and Analysis with </a:t>
            </a:r>
            <a:r>
              <a:rPr lang="en-US" sz="8686" dirty="0">
                <a:solidFill>
                  <a:srgbClr val="9988FF"/>
                </a:solidFill>
                <a:latin typeface="Inter"/>
                <a:ea typeface="Inter"/>
              </a:rPr>
              <a:t>Generative AI</a:t>
            </a:r>
            <a:r>
              <a:rPr lang="en-US" sz="8686" dirty="0">
                <a:solidFill>
                  <a:srgbClr val="9988FF"/>
                </a:solidFill>
                <a:latin typeface="Inter"/>
                <a:ea typeface="Inter"/>
                <a:sym typeface="Inter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19014" y="7451250"/>
            <a:ext cx="15049972" cy="1459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Shardul Patki</a:t>
            </a:r>
          </a:p>
          <a:p>
            <a:pPr algn="ctr"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Soham </a:t>
            </a:r>
            <a:r>
              <a:rPr lang="en-US" sz="28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Vasudeo</a:t>
            </a:r>
            <a:endParaRPr lang="en-US" sz="2800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algn="ctr"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Kavit </a:t>
            </a:r>
            <a:r>
              <a:rPr lang="en-US" sz="28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Navadia</a:t>
            </a:r>
            <a:endParaRPr lang="en-US" sz="2800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97732-576E-B1EC-A45F-1995E2189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CEDC5FA-F274-7FE9-4898-8B65F2A9776A}"/>
              </a:ext>
            </a:extLst>
          </p:cNvPr>
          <p:cNvSpPr txBox="1"/>
          <p:nvPr/>
        </p:nvSpPr>
        <p:spPr>
          <a:xfrm>
            <a:off x="1143000" y="3849115"/>
            <a:ext cx="5600551" cy="255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60"/>
              </a:lnSpc>
            </a:pPr>
            <a:r>
              <a:rPr lang="en-US" sz="7400" dirty="0">
                <a:solidFill>
                  <a:srgbClr val="9988FF"/>
                </a:solidFill>
                <a:latin typeface="Inter"/>
                <a:ea typeface="Inter"/>
              </a:rPr>
              <a:t>Feature</a:t>
            </a:r>
            <a:r>
              <a:rPr lang="en-US" sz="7400" dirty="0">
                <a:solidFill>
                  <a:srgbClr val="292828"/>
                </a:solidFill>
                <a:latin typeface="Inter"/>
                <a:ea typeface="Inter"/>
              </a:rPr>
              <a:t> Engineering</a:t>
            </a:r>
            <a:endParaRPr lang="en-US" sz="7400" dirty="0">
              <a:solidFill>
                <a:srgbClr val="292828"/>
              </a:solidFill>
              <a:latin typeface="Inter"/>
              <a:ea typeface="Inter"/>
              <a:sym typeface="Inter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BF903200-6066-EFBA-92BE-C47C941D2C5B}"/>
              </a:ext>
            </a:extLst>
          </p:cNvPr>
          <p:cNvGrpSpPr/>
          <p:nvPr/>
        </p:nvGrpSpPr>
        <p:grpSpPr>
          <a:xfrm>
            <a:off x="8233439" y="1222692"/>
            <a:ext cx="8476648" cy="7841615"/>
            <a:chOff x="-49971" y="12699"/>
            <a:chExt cx="11302196" cy="10455488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EC25F9B-59E8-3F3E-3EFF-C8D39723F417}"/>
                </a:ext>
              </a:extLst>
            </p:cNvPr>
            <p:cNvSpPr txBox="1"/>
            <p:nvPr/>
          </p:nvSpPr>
          <p:spPr>
            <a:xfrm>
              <a:off x="-3" y="12699"/>
              <a:ext cx="11252224" cy="1279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 dirty="0">
                  <a:solidFill>
                    <a:srgbClr val="292828"/>
                  </a:solidFill>
                  <a:latin typeface="Inter"/>
                  <a:ea typeface="Inter"/>
                </a:rPr>
                <a:t>Year-over-Year Growth (%): </a:t>
              </a:r>
              <a:r>
                <a:rPr lang="en-US" sz="2799" dirty="0">
                  <a:solidFill>
                    <a:srgbClr val="292828"/>
                  </a:solidFill>
                  <a:latin typeface="Inter"/>
                  <a:ea typeface="Inter"/>
                </a:rPr>
                <a:t>Measures annual revenue growth for trend analysis.</a:t>
              </a:r>
              <a:endParaRPr lang="en-US" sz="2799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1F4B6485-2587-7961-1A8B-413B98618A56}"/>
                </a:ext>
              </a:extLst>
            </p:cNvPr>
            <p:cNvSpPr/>
            <p:nvPr/>
          </p:nvSpPr>
          <p:spPr>
            <a:xfrm>
              <a:off x="-4" y="1786043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6947DA7A-B6EB-B09D-0B1C-DB9ED14A1A9F}"/>
                </a:ext>
              </a:extLst>
            </p:cNvPr>
            <p:cNvSpPr txBox="1"/>
            <p:nvPr/>
          </p:nvSpPr>
          <p:spPr>
            <a:xfrm>
              <a:off x="-49971" y="2169261"/>
              <a:ext cx="11252225" cy="1279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 dirty="0">
                  <a:solidFill>
                    <a:srgbClr val="292828"/>
                  </a:solidFill>
                  <a:latin typeface="Inter"/>
                  <a:ea typeface="Inter"/>
                </a:rPr>
                <a:t>Cost-to-Revenue Ratios:</a:t>
              </a:r>
              <a:r>
                <a:rPr lang="en-US" sz="2799" dirty="0">
                  <a:solidFill>
                    <a:srgbClr val="292828"/>
                  </a:solidFill>
                  <a:latin typeface="Inter"/>
                  <a:ea typeface="Inter"/>
                </a:rPr>
                <a:t> Tracks profitability by comparing expenses to revenue.</a:t>
              </a:r>
              <a:endParaRPr lang="en-US" sz="2799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2BC48E86-E12D-0187-90A7-7483719C474B}"/>
                </a:ext>
              </a:extLst>
            </p:cNvPr>
            <p:cNvSpPr/>
            <p:nvPr/>
          </p:nvSpPr>
          <p:spPr>
            <a:xfrm>
              <a:off x="-49971" y="3919643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B319FD49-BA41-D06D-98CD-65BC064D67B6}"/>
                </a:ext>
              </a:extLst>
            </p:cNvPr>
            <p:cNvSpPr txBox="1"/>
            <p:nvPr/>
          </p:nvSpPr>
          <p:spPr>
            <a:xfrm>
              <a:off x="-49971" y="4406401"/>
              <a:ext cx="11252225" cy="1279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 dirty="0">
                  <a:solidFill>
                    <a:srgbClr val="292828"/>
                  </a:solidFill>
                  <a:latin typeface="Inter"/>
                  <a:ea typeface="Inter"/>
                </a:rPr>
                <a:t>Quarterly Profit Averages: </a:t>
              </a:r>
              <a:r>
                <a:rPr lang="en-US" sz="2799" dirty="0">
                  <a:solidFill>
                    <a:srgbClr val="292828"/>
                  </a:solidFill>
                  <a:latin typeface="Inter"/>
                  <a:ea typeface="Inter"/>
                </a:rPr>
                <a:t>Summarizes profit trends by quarter for better financial planning.</a:t>
              </a:r>
              <a:endParaRPr lang="en-US" sz="2799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5AAACD32-C08C-9E21-CD15-6E7762E9D662}"/>
                </a:ext>
              </a:extLst>
            </p:cNvPr>
            <p:cNvSpPr/>
            <p:nvPr/>
          </p:nvSpPr>
          <p:spPr>
            <a:xfrm>
              <a:off x="0" y="6158653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9B52DA63-BAB8-B1EA-A562-0973467F8E64}"/>
                </a:ext>
              </a:extLst>
            </p:cNvPr>
            <p:cNvSpPr txBox="1"/>
            <p:nvPr/>
          </p:nvSpPr>
          <p:spPr>
            <a:xfrm>
              <a:off x="-1" y="6451728"/>
              <a:ext cx="11252225" cy="1279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 dirty="0">
                  <a:solidFill>
                    <a:srgbClr val="292828"/>
                  </a:solidFill>
                  <a:latin typeface="Inter"/>
                  <a:ea typeface="Inter"/>
                </a:rPr>
                <a:t>Seasonality Indicators: </a:t>
              </a:r>
              <a:r>
                <a:rPr lang="en-US" sz="2799" dirty="0">
                  <a:solidFill>
                    <a:srgbClr val="292828"/>
                  </a:solidFill>
                  <a:latin typeface="Inter"/>
                  <a:ea typeface="Inter"/>
                </a:rPr>
                <a:t>Highlights recurring patterns like holiday sales peaks.</a:t>
              </a:r>
              <a:endParaRPr lang="en-US" sz="2799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15E526B2-E6F3-F630-7A38-410D73C2BE68}"/>
                </a:ext>
              </a:extLst>
            </p:cNvPr>
            <p:cNvSpPr/>
            <p:nvPr/>
          </p:nvSpPr>
          <p:spPr>
            <a:xfrm>
              <a:off x="0" y="7983220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991501BD-677C-8DD7-D59D-174C31326559}"/>
                </a:ext>
              </a:extLst>
            </p:cNvPr>
            <p:cNvSpPr txBox="1"/>
            <p:nvPr/>
          </p:nvSpPr>
          <p:spPr>
            <a:xfrm>
              <a:off x="-1" y="8363846"/>
              <a:ext cx="11252225" cy="19464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 dirty="0">
                  <a:solidFill>
                    <a:srgbClr val="292828"/>
                  </a:solidFill>
                  <a:latin typeface="Inter"/>
                  <a:ea typeface="Inter"/>
                </a:rPr>
                <a:t>Profit Margin Trends: </a:t>
              </a:r>
              <a:r>
                <a:rPr lang="en-US" sz="2799" dirty="0">
                  <a:solidFill>
                    <a:srgbClr val="292828"/>
                  </a:solidFill>
                  <a:latin typeface="Inter"/>
                  <a:ea typeface="Inter"/>
                </a:rPr>
                <a:t>Tracks changes in profit margins over time to detect operational inefficiencies.</a:t>
              </a:r>
              <a:endParaRPr lang="en-US" sz="2799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9304FC89-6DA2-F118-090D-F02506A7A320}"/>
                </a:ext>
              </a:extLst>
            </p:cNvPr>
            <p:cNvSpPr/>
            <p:nvPr/>
          </p:nvSpPr>
          <p:spPr>
            <a:xfrm>
              <a:off x="0" y="10468187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</p:sp>
      </p:grpSp>
    </p:spTree>
    <p:extLst>
      <p:ext uri="{BB962C8B-B14F-4D97-AF65-F5344CB8AC3E}">
        <p14:creationId xmlns:p14="http://schemas.microsoft.com/office/powerpoint/2010/main" val="121554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EFDF5-FBBB-B331-1E23-04F54B606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2E0AA0F-1DE4-5912-8F58-6A39E7DB6D06}"/>
              </a:ext>
            </a:extLst>
          </p:cNvPr>
          <p:cNvSpPr txBox="1"/>
          <p:nvPr/>
        </p:nvSpPr>
        <p:spPr>
          <a:xfrm>
            <a:off x="5219700" y="876300"/>
            <a:ext cx="7848600" cy="1223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360"/>
              </a:lnSpc>
            </a:pPr>
            <a:r>
              <a:rPr lang="en-US" sz="7400" dirty="0">
                <a:solidFill>
                  <a:srgbClr val="9988FF"/>
                </a:solidFill>
                <a:latin typeface="Inter"/>
                <a:ea typeface="Inter"/>
              </a:rPr>
              <a:t>AI </a:t>
            </a:r>
            <a:r>
              <a:rPr lang="en-US" sz="7400" dirty="0">
                <a:solidFill>
                  <a:srgbClr val="292828"/>
                </a:solidFill>
                <a:latin typeface="Inter"/>
                <a:ea typeface="Inter"/>
              </a:rPr>
              <a:t>Models Used</a:t>
            </a:r>
            <a:endParaRPr lang="en-US" sz="7400" dirty="0">
              <a:solidFill>
                <a:srgbClr val="292828"/>
              </a:solidFill>
              <a:latin typeface="Inter"/>
              <a:ea typeface="Inter"/>
              <a:sym typeface="Inte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E7F39A-8320-1DA0-AFB4-45FAADFB74C9}"/>
              </a:ext>
            </a:extLst>
          </p:cNvPr>
          <p:cNvSpPr txBox="1"/>
          <p:nvPr/>
        </p:nvSpPr>
        <p:spPr>
          <a:xfrm>
            <a:off x="889146" y="3081193"/>
            <a:ext cx="4953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9988FF"/>
                </a:solidFill>
                <a:latin typeface="Inter Bold"/>
                <a:ea typeface="Inter Bold"/>
              </a:rPr>
              <a:t>Time-Series</a:t>
            </a:r>
            <a:r>
              <a:rPr lang="en-US" sz="2549" b="1" dirty="0">
                <a:solidFill>
                  <a:srgbClr val="292828"/>
                </a:solidFill>
                <a:latin typeface="Inter Bold"/>
                <a:ea typeface="Inter Bold"/>
              </a:rPr>
              <a:t> </a:t>
            </a:r>
            <a:r>
              <a:rPr lang="en-US" sz="3000" b="1" dirty="0">
                <a:solidFill>
                  <a:srgbClr val="9988FF"/>
                </a:solidFill>
                <a:latin typeface="Inter Bold"/>
                <a:ea typeface="Inter Bold"/>
              </a:rPr>
              <a:t>Forecasting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4F5029-CC8C-723F-6B07-EAADE6596BDD}"/>
              </a:ext>
            </a:extLst>
          </p:cNvPr>
          <p:cNvSpPr txBox="1"/>
          <p:nvPr/>
        </p:nvSpPr>
        <p:spPr>
          <a:xfrm>
            <a:off x="7086600" y="3081193"/>
            <a:ext cx="41148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9988FF"/>
                </a:solidFill>
                <a:latin typeface="Inter Bold"/>
                <a:ea typeface="Inter Bold"/>
              </a:rPr>
              <a:t>Anomaly</a:t>
            </a:r>
            <a:r>
              <a:rPr lang="en-US" dirty="0"/>
              <a:t> </a:t>
            </a:r>
            <a:r>
              <a:rPr lang="en-US" sz="3000" b="1" dirty="0">
                <a:solidFill>
                  <a:srgbClr val="9988FF"/>
                </a:solidFill>
                <a:latin typeface="Inter Bold"/>
                <a:ea typeface="Inter Bold"/>
              </a:rPr>
              <a:t>Detection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E79600-E379-99FD-9FBD-EEFCB3DD6276}"/>
              </a:ext>
            </a:extLst>
          </p:cNvPr>
          <p:cNvSpPr txBox="1"/>
          <p:nvPr/>
        </p:nvSpPr>
        <p:spPr>
          <a:xfrm>
            <a:off x="12877800" y="3081193"/>
            <a:ext cx="4038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9988FF"/>
                </a:solidFill>
                <a:latin typeface="Inter Bold"/>
                <a:ea typeface="Inter Bold"/>
              </a:rPr>
              <a:t>Scenario</a:t>
            </a:r>
            <a:r>
              <a:rPr lang="en-US" dirty="0"/>
              <a:t> </a:t>
            </a:r>
            <a:r>
              <a:rPr lang="en-US" sz="3000" b="1" dirty="0">
                <a:solidFill>
                  <a:srgbClr val="9988FF"/>
                </a:solidFill>
                <a:latin typeface="Inter Bold"/>
                <a:ea typeface="Inter Bold"/>
              </a:rPr>
              <a:t>Simulation</a:t>
            </a:r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2353001C-C245-AB90-273C-35668576113A}"/>
              </a:ext>
            </a:extLst>
          </p:cNvPr>
          <p:cNvGrpSpPr/>
          <p:nvPr/>
        </p:nvGrpSpPr>
        <p:grpSpPr>
          <a:xfrm>
            <a:off x="1092492" y="4305300"/>
            <a:ext cx="4546308" cy="1365633"/>
            <a:chOff x="0" y="-47625"/>
            <a:chExt cx="11005889" cy="1820844"/>
          </a:xfrm>
        </p:grpSpPr>
        <p:sp>
          <p:nvSpPr>
            <p:cNvPr id="27" name="TextBox 14">
              <a:extLst>
                <a:ext uri="{FF2B5EF4-FFF2-40B4-BE49-F238E27FC236}">
                  <a16:creationId xmlns:a16="http://schemas.microsoft.com/office/drawing/2014/main" id="{06255B83-ED58-D122-D223-FEEB48858D7F}"/>
                </a:ext>
              </a:extLst>
            </p:cNvPr>
            <p:cNvSpPr txBox="1"/>
            <p:nvPr/>
          </p:nvSpPr>
          <p:spPr>
            <a:xfrm>
              <a:off x="0" y="-47625"/>
              <a:ext cx="11005889" cy="549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1" dirty="0">
                  <a:solidFill>
                    <a:srgbClr val="292828"/>
                  </a:solidFill>
                  <a:latin typeface="Inter Bold"/>
                  <a:ea typeface="Inter Bold"/>
                </a:rPr>
                <a:t>LSTM, GRU</a:t>
              </a:r>
              <a:endParaRPr lang="en-US" sz="249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  <p:sp>
          <p:nvSpPr>
            <p:cNvPr id="28" name="TextBox 15">
              <a:extLst>
                <a:ext uri="{FF2B5EF4-FFF2-40B4-BE49-F238E27FC236}">
                  <a16:creationId xmlns:a16="http://schemas.microsoft.com/office/drawing/2014/main" id="{9A934863-79C7-6C5C-D028-DEEE12CDF6BE}"/>
                </a:ext>
              </a:extLst>
            </p:cNvPr>
            <p:cNvSpPr txBox="1"/>
            <p:nvPr/>
          </p:nvSpPr>
          <p:spPr>
            <a:xfrm>
              <a:off x="0" y="821078"/>
              <a:ext cx="11005889" cy="9521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dirty="0">
                  <a:solidFill>
                    <a:srgbClr val="292828"/>
                  </a:solidFill>
                  <a:latin typeface="Inter"/>
                  <a:ea typeface="Inter"/>
                </a:rPr>
                <a:t>Predict future financial trends by analyzing historical data with long-term dependencies.</a:t>
              </a:r>
              <a:endParaRPr lang="en-US" sz="2100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</p:grpSp>
      <p:grpSp>
        <p:nvGrpSpPr>
          <p:cNvPr id="31" name="Group 13">
            <a:extLst>
              <a:ext uri="{FF2B5EF4-FFF2-40B4-BE49-F238E27FC236}">
                <a16:creationId xmlns:a16="http://schemas.microsoft.com/office/drawing/2014/main" id="{3B774346-7606-E7A9-0771-8A482905D474}"/>
              </a:ext>
            </a:extLst>
          </p:cNvPr>
          <p:cNvGrpSpPr/>
          <p:nvPr/>
        </p:nvGrpSpPr>
        <p:grpSpPr>
          <a:xfrm>
            <a:off x="1060013" y="7031841"/>
            <a:ext cx="4546308" cy="1225350"/>
            <a:chOff x="0" y="139419"/>
            <a:chExt cx="11005889" cy="1633801"/>
          </a:xfrm>
        </p:grpSpPr>
        <p:sp>
          <p:nvSpPr>
            <p:cNvPr id="32" name="TextBox 14">
              <a:extLst>
                <a:ext uri="{FF2B5EF4-FFF2-40B4-BE49-F238E27FC236}">
                  <a16:creationId xmlns:a16="http://schemas.microsoft.com/office/drawing/2014/main" id="{554C5CF2-0CE2-F865-4BDD-F11A2C348B15}"/>
                </a:ext>
              </a:extLst>
            </p:cNvPr>
            <p:cNvSpPr txBox="1"/>
            <p:nvPr/>
          </p:nvSpPr>
          <p:spPr>
            <a:xfrm>
              <a:off x="0" y="139419"/>
              <a:ext cx="11005889" cy="549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1" dirty="0">
                  <a:solidFill>
                    <a:srgbClr val="292828"/>
                  </a:solidFill>
                  <a:latin typeface="Inter Bold"/>
                  <a:ea typeface="Inter Bold"/>
                </a:rPr>
                <a:t>ARIMA/SARIMA</a:t>
              </a:r>
              <a:endParaRPr lang="en-US" sz="249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B72AF173-2C5F-5C9F-B819-808918F61E49}"/>
                </a:ext>
              </a:extLst>
            </p:cNvPr>
            <p:cNvSpPr txBox="1"/>
            <p:nvPr/>
          </p:nvSpPr>
          <p:spPr>
            <a:xfrm>
              <a:off x="0" y="821078"/>
              <a:ext cx="11005889" cy="9521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dirty="0">
                  <a:solidFill>
                    <a:srgbClr val="292828"/>
                  </a:solidFill>
                  <a:latin typeface="Inter"/>
                  <a:ea typeface="Inter"/>
                </a:rPr>
                <a:t>Handle seasonal sales patterns and time-based forecasting.</a:t>
              </a:r>
              <a:endParaRPr lang="en-US" sz="2100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</p:grpSp>
      <p:grpSp>
        <p:nvGrpSpPr>
          <p:cNvPr id="35" name="Group 13">
            <a:extLst>
              <a:ext uri="{FF2B5EF4-FFF2-40B4-BE49-F238E27FC236}">
                <a16:creationId xmlns:a16="http://schemas.microsoft.com/office/drawing/2014/main" id="{4995ED82-009A-E059-BE32-864E7DDFD799}"/>
              </a:ext>
            </a:extLst>
          </p:cNvPr>
          <p:cNvGrpSpPr/>
          <p:nvPr/>
        </p:nvGrpSpPr>
        <p:grpSpPr>
          <a:xfrm>
            <a:off x="7376160" y="4305300"/>
            <a:ext cx="4546308" cy="1969144"/>
            <a:chOff x="0" y="139419"/>
            <a:chExt cx="11005889" cy="2625526"/>
          </a:xfrm>
        </p:grpSpPr>
        <p:sp>
          <p:nvSpPr>
            <p:cNvPr id="36" name="TextBox 14">
              <a:extLst>
                <a:ext uri="{FF2B5EF4-FFF2-40B4-BE49-F238E27FC236}">
                  <a16:creationId xmlns:a16="http://schemas.microsoft.com/office/drawing/2014/main" id="{192845AA-CF5E-3B55-82EA-949AA824485D}"/>
                </a:ext>
              </a:extLst>
            </p:cNvPr>
            <p:cNvSpPr txBox="1"/>
            <p:nvPr/>
          </p:nvSpPr>
          <p:spPr>
            <a:xfrm>
              <a:off x="0" y="139419"/>
              <a:ext cx="11005889" cy="549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altLang="en-US" sz="2499" b="1" dirty="0">
                  <a:solidFill>
                    <a:srgbClr val="292828"/>
                  </a:solidFill>
                  <a:latin typeface="Inter Bold"/>
                  <a:ea typeface="Inter Bold"/>
                </a:rPr>
                <a:t>ISOLATION FOREST</a:t>
              </a:r>
              <a:endParaRPr lang="en-US" sz="249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  <p:sp>
          <p:nvSpPr>
            <p:cNvPr id="37" name="TextBox 15">
              <a:extLst>
                <a:ext uri="{FF2B5EF4-FFF2-40B4-BE49-F238E27FC236}">
                  <a16:creationId xmlns:a16="http://schemas.microsoft.com/office/drawing/2014/main" id="{79CB121F-4DCD-9D07-720D-12AC2D8A3743}"/>
                </a:ext>
              </a:extLst>
            </p:cNvPr>
            <p:cNvSpPr txBox="1"/>
            <p:nvPr/>
          </p:nvSpPr>
          <p:spPr>
            <a:xfrm>
              <a:off x="0" y="821078"/>
              <a:ext cx="11005889" cy="1943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altLang="en-US" sz="2100" dirty="0">
                  <a:solidFill>
                    <a:srgbClr val="292828"/>
                  </a:solidFill>
                  <a:latin typeface="Inter"/>
                  <a:ea typeface="Inter"/>
                </a:rPr>
                <a:t>Detect unusual financial transactions and operational outliers.</a:t>
              </a:r>
            </a:p>
            <a:p>
              <a:pPr algn="l">
                <a:lnSpc>
                  <a:spcPts val="2940"/>
                </a:lnSpc>
              </a:pPr>
              <a:endParaRPr lang="en-US" sz="2100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</p:grpSp>
      <p:grpSp>
        <p:nvGrpSpPr>
          <p:cNvPr id="38" name="Group 13">
            <a:extLst>
              <a:ext uri="{FF2B5EF4-FFF2-40B4-BE49-F238E27FC236}">
                <a16:creationId xmlns:a16="http://schemas.microsoft.com/office/drawing/2014/main" id="{E43EDB16-5F7F-44D3-9ED4-6B1854BB680F}"/>
              </a:ext>
            </a:extLst>
          </p:cNvPr>
          <p:cNvGrpSpPr/>
          <p:nvPr/>
        </p:nvGrpSpPr>
        <p:grpSpPr>
          <a:xfrm>
            <a:off x="7376160" y="6928808"/>
            <a:ext cx="4546308" cy="1277461"/>
            <a:chOff x="0" y="139419"/>
            <a:chExt cx="11005889" cy="991522"/>
          </a:xfrm>
        </p:grpSpPr>
        <p:sp>
          <p:nvSpPr>
            <p:cNvPr id="39" name="TextBox 14">
              <a:extLst>
                <a:ext uri="{FF2B5EF4-FFF2-40B4-BE49-F238E27FC236}">
                  <a16:creationId xmlns:a16="http://schemas.microsoft.com/office/drawing/2014/main" id="{50AC93EA-4B77-AC42-88C7-B92222B13551}"/>
                </a:ext>
              </a:extLst>
            </p:cNvPr>
            <p:cNvSpPr txBox="1"/>
            <p:nvPr/>
          </p:nvSpPr>
          <p:spPr>
            <a:xfrm>
              <a:off x="0" y="139419"/>
              <a:ext cx="11005889" cy="3197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altLang="en-US" sz="2499" b="1" dirty="0">
                  <a:solidFill>
                    <a:srgbClr val="292828"/>
                  </a:solidFill>
                  <a:latin typeface="Inter Bold"/>
                  <a:ea typeface="Inter Bold"/>
                </a:rPr>
                <a:t>AUTOENCODERS</a:t>
              </a:r>
              <a:endParaRPr lang="en-US" sz="249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  <p:sp>
          <p:nvSpPr>
            <p:cNvPr id="40" name="TextBox 15">
              <a:extLst>
                <a:ext uri="{FF2B5EF4-FFF2-40B4-BE49-F238E27FC236}">
                  <a16:creationId xmlns:a16="http://schemas.microsoft.com/office/drawing/2014/main" id="{736D6334-0F6B-287F-6BB7-F845224D634B}"/>
                </a:ext>
              </a:extLst>
            </p:cNvPr>
            <p:cNvSpPr txBox="1"/>
            <p:nvPr/>
          </p:nvSpPr>
          <p:spPr>
            <a:xfrm>
              <a:off x="0" y="576676"/>
              <a:ext cx="11005889" cy="5542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altLang="en-US" sz="2100" dirty="0">
                  <a:solidFill>
                    <a:srgbClr val="292828"/>
                  </a:solidFill>
                  <a:latin typeface="Inter"/>
                  <a:ea typeface="Inter"/>
                </a:rPr>
                <a:t>Identify pattern changes and unexpected financial variations. </a:t>
              </a:r>
              <a:endParaRPr lang="en-US" sz="2100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</p:grpSp>
      <p:grpSp>
        <p:nvGrpSpPr>
          <p:cNvPr id="43" name="Group 13">
            <a:extLst>
              <a:ext uri="{FF2B5EF4-FFF2-40B4-BE49-F238E27FC236}">
                <a16:creationId xmlns:a16="http://schemas.microsoft.com/office/drawing/2014/main" id="{70FCBC4C-11CD-3BD8-0DB3-8C14579B338E}"/>
              </a:ext>
            </a:extLst>
          </p:cNvPr>
          <p:cNvGrpSpPr/>
          <p:nvPr/>
        </p:nvGrpSpPr>
        <p:grpSpPr>
          <a:xfrm>
            <a:off x="13068300" y="4158928"/>
            <a:ext cx="4546308" cy="1969144"/>
            <a:chOff x="0" y="139419"/>
            <a:chExt cx="11005889" cy="2625527"/>
          </a:xfrm>
        </p:grpSpPr>
        <p:sp>
          <p:nvSpPr>
            <p:cNvPr id="44" name="TextBox 14">
              <a:extLst>
                <a:ext uri="{FF2B5EF4-FFF2-40B4-BE49-F238E27FC236}">
                  <a16:creationId xmlns:a16="http://schemas.microsoft.com/office/drawing/2014/main" id="{7DC23B90-207B-2131-F40A-72265DBE6E37}"/>
                </a:ext>
              </a:extLst>
            </p:cNvPr>
            <p:cNvSpPr txBox="1"/>
            <p:nvPr/>
          </p:nvSpPr>
          <p:spPr>
            <a:xfrm>
              <a:off x="0" y="139419"/>
              <a:ext cx="11005889" cy="549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1" dirty="0">
                  <a:solidFill>
                    <a:srgbClr val="292828"/>
                  </a:solidFill>
                  <a:latin typeface="Inter Bold"/>
                  <a:ea typeface="Inter Bold"/>
                </a:rPr>
                <a:t>LLMs (OpenAI API): </a:t>
              </a:r>
              <a:endParaRPr lang="en-US" sz="249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  <p:sp>
          <p:nvSpPr>
            <p:cNvPr id="45" name="TextBox 15">
              <a:extLst>
                <a:ext uri="{FF2B5EF4-FFF2-40B4-BE49-F238E27FC236}">
                  <a16:creationId xmlns:a16="http://schemas.microsoft.com/office/drawing/2014/main" id="{6DECFCA0-FB60-3A87-15E4-DCC4CF158D45}"/>
                </a:ext>
              </a:extLst>
            </p:cNvPr>
            <p:cNvSpPr txBox="1"/>
            <p:nvPr/>
          </p:nvSpPr>
          <p:spPr>
            <a:xfrm>
              <a:off x="0" y="821078"/>
              <a:ext cx="11005889" cy="19438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dirty="0">
                  <a:solidFill>
                    <a:srgbClr val="292828"/>
                  </a:solidFill>
                  <a:latin typeface="Inter"/>
                  <a:ea typeface="Inter"/>
                </a:rPr>
                <a:t>Generate "What-if" scenarios for revenue, expenses, and profits based on hypothetical business conditions.</a:t>
              </a:r>
              <a:endParaRPr lang="en-US" sz="2100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</p:grpSp>
      <p:sp>
        <p:nvSpPr>
          <p:cNvPr id="46" name="AutoShape 12">
            <a:extLst>
              <a:ext uri="{FF2B5EF4-FFF2-40B4-BE49-F238E27FC236}">
                <a16:creationId xmlns:a16="http://schemas.microsoft.com/office/drawing/2014/main" id="{5D49163D-7070-8740-42CB-E92DEBF31AE2}"/>
              </a:ext>
            </a:extLst>
          </p:cNvPr>
          <p:cNvSpPr/>
          <p:nvPr/>
        </p:nvSpPr>
        <p:spPr>
          <a:xfrm flipV="1">
            <a:off x="6324600" y="2757033"/>
            <a:ext cx="0" cy="5998050"/>
          </a:xfrm>
          <a:prstGeom prst="line">
            <a:avLst/>
          </a:prstGeom>
          <a:ln w="12700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AutoShape 12">
            <a:extLst>
              <a:ext uri="{FF2B5EF4-FFF2-40B4-BE49-F238E27FC236}">
                <a16:creationId xmlns:a16="http://schemas.microsoft.com/office/drawing/2014/main" id="{CE0F8D22-A161-C7A5-BE7C-7C1538FE03B9}"/>
              </a:ext>
            </a:extLst>
          </p:cNvPr>
          <p:cNvSpPr/>
          <p:nvPr/>
        </p:nvSpPr>
        <p:spPr>
          <a:xfrm flipV="1">
            <a:off x="12039600" y="2757033"/>
            <a:ext cx="0" cy="5998050"/>
          </a:xfrm>
          <a:prstGeom prst="line">
            <a:avLst/>
          </a:prstGeom>
          <a:ln w="12700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2381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0724A-71E5-92F5-F337-48097AE43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E403D6E-EB3D-DEF6-1A74-5DFCA7C797A0}"/>
              </a:ext>
            </a:extLst>
          </p:cNvPr>
          <p:cNvSpPr/>
          <p:nvPr/>
        </p:nvSpPr>
        <p:spPr>
          <a:xfrm rot="-5400000">
            <a:off x="5225901" y="5016351"/>
            <a:ext cx="10531773" cy="0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5052328-EB9E-1ABF-278F-F130D49DE7F2}"/>
              </a:ext>
            </a:extLst>
          </p:cNvPr>
          <p:cNvSpPr/>
          <p:nvPr/>
        </p:nvSpPr>
        <p:spPr>
          <a:xfrm>
            <a:off x="896840" y="4226059"/>
            <a:ext cx="8660643" cy="5032241"/>
          </a:xfrm>
          <a:custGeom>
            <a:avLst/>
            <a:gdLst/>
            <a:ahLst/>
            <a:cxnLst/>
            <a:rect l="l" t="t" r="r" b="b"/>
            <a:pathLst>
              <a:path w="8660643" h="5032241">
                <a:moveTo>
                  <a:pt x="0" y="0"/>
                </a:moveTo>
                <a:lnTo>
                  <a:pt x="8660643" y="0"/>
                </a:lnTo>
                <a:lnTo>
                  <a:pt x="8660643" y="5032241"/>
                </a:lnTo>
                <a:lnTo>
                  <a:pt x="0" y="5032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72" t="-14272" b="-122600"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89B5DCA-0EC4-6970-4701-CDE90239E870}"/>
              </a:ext>
            </a:extLst>
          </p:cNvPr>
          <p:cNvSpPr txBox="1"/>
          <p:nvPr/>
        </p:nvSpPr>
        <p:spPr>
          <a:xfrm>
            <a:off x="1028700" y="1028700"/>
            <a:ext cx="8528783" cy="1820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0"/>
              </a:lnSpc>
            </a:pPr>
            <a:r>
              <a:rPr lang="en-US" sz="6058" dirty="0">
                <a:solidFill>
                  <a:srgbClr val="292828"/>
                </a:solidFill>
                <a:latin typeface="Inter"/>
                <a:ea typeface="Inter"/>
              </a:rPr>
              <a:t>Use Case Example – Revenue Forecasting</a:t>
            </a:r>
            <a:endParaRPr lang="en-US" sz="6058" dirty="0">
              <a:solidFill>
                <a:srgbClr val="292828"/>
              </a:solidFill>
              <a:latin typeface="Inter"/>
              <a:ea typeface="Inter"/>
              <a:sym typeface="Inter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BDD67BB-DEA0-AF27-01AD-9E237C5ACFAF}"/>
              </a:ext>
            </a:extLst>
          </p:cNvPr>
          <p:cNvSpPr txBox="1"/>
          <p:nvPr/>
        </p:nvSpPr>
        <p:spPr>
          <a:xfrm>
            <a:off x="11722659" y="2325466"/>
            <a:ext cx="5371142" cy="1048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9988FF"/>
                </a:solidFill>
                <a:latin typeface="Inter"/>
                <a:ea typeface="Inter"/>
              </a:rPr>
              <a:t>Scenario: </a:t>
            </a:r>
            <a:r>
              <a:rPr lang="en-US" sz="2499" dirty="0">
                <a:solidFill>
                  <a:srgbClr val="292828"/>
                </a:solidFill>
                <a:latin typeface="Inter"/>
                <a:ea typeface="Inter"/>
              </a:rPr>
              <a:t>Reduce marketing expenses by 10%</a:t>
            </a:r>
            <a:endParaRPr lang="en-US" sz="2499" dirty="0">
              <a:solidFill>
                <a:srgbClr val="292828"/>
              </a:solidFill>
              <a:latin typeface="Inter"/>
              <a:ea typeface="Inter"/>
              <a:sym typeface="Inter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29D41F1B-BDEF-5099-B7D7-5F9B41EA6164}"/>
              </a:ext>
            </a:extLst>
          </p:cNvPr>
          <p:cNvSpPr txBox="1"/>
          <p:nvPr/>
        </p:nvSpPr>
        <p:spPr>
          <a:xfrm>
            <a:off x="11722659" y="3980477"/>
            <a:ext cx="5371142" cy="5865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9988FF"/>
                </a:solidFill>
                <a:latin typeface="Inter"/>
                <a:ea typeface="Inter"/>
              </a:rPr>
              <a:t>Model Prediction: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9988FF"/>
              </a:solidFill>
              <a:latin typeface="Inter"/>
              <a:ea typeface="Inter"/>
            </a:endParaRPr>
          </a:p>
          <a:p>
            <a:pPr marL="342900" indent="-342900" algn="l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2499" b="1" dirty="0">
                <a:solidFill>
                  <a:srgbClr val="292828"/>
                </a:solidFill>
                <a:latin typeface="Inter"/>
                <a:ea typeface="Inter"/>
              </a:rPr>
              <a:t>Revenue Increase: </a:t>
            </a:r>
            <a:r>
              <a:rPr lang="en-US" sz="2499" dirty="0">
                <a:solidFill>
                  <a:srgbClr val="292828"/>
                </a:solidFill>
                <a:latin typeface="Inter"/>
                <a:ea typeface="Inter"/>
              </a:rPr>
              <a:t>Projected revenue grows from $10M to $12M due to efficient marketing allocation.</a:t>
            </a:r>
          </a:p>
          <a:p>
            <a:pPr marL="342900" indent="-3429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2499" b="1" dirty="0">
                <a:solidFill>
                  <a:srgbClr val="292828"/>
                </a:solidFill>
                <a:latin typeface="Inter"/>
                <a:ea typeface="Inter"/>
              </a:rPr>
              <a:t>Profit Margin Improvement: </a:t>
            </a:r>
            <a:r>
              <a:rPr lang="en-US" sz="2499" dirty="0">
                <a:solidFill>
                  <a:srgbClr val="292828"/>
                </a:solidFill>
                <a:latin typeface="Inter"/>
                <a:ea typeface="Inter"/>
              </a:rPr>
              <a:t>Expected profit margin rises by 15% because of reduced operational costs.</a:t>
            </a:r>
          </a:p>
          <a:p>
            <a:pPr algn="l">
              <a:lnSpc>
                <a:spcPts val="4200"/>
              </a:lnSpc>
            </a:pPr>
            <a:endParaRPr lang="en-US" sz="2499" dirty="0">
              <a:solidFill>
                <a:srgbClr val="292828"/>
              </a:solidFill>
              <a:latin typeface="Inter"/>
              <a:ea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17849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0106A-99CF-8F3C-94B4-E702707AB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E7E90B4-B643-F221-081E-2DC1D26EF690}"/>
              </a:ext>
            </a:extLst>
          </p:cNvPr>
          <p:cNvSpPr txBox="1"/>
          <p:nvPr/>
        </p:nvSpPr>
        <p:spPr>
          <a:xfrm>
            <a:off x="3559737" y="879193"/>
            <a:ext cx="12179154" cy="1223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360"/>
              </a:lnSpc>
            </a:pPr>
            <a:r>
              <a:rPr lang="en-US" sz="7400" dirty="0">
                <a:solidFill>
                  <a:srgbClr val="292828"/>
                </a:solidFill>
                <a:latin typeface="Inter"/>
                <a:ea typeface="Inter"/>
              </a:rPr>
              <a:t>Model </a:t>
            </a:r>
            <a:r>
              <a:rPr lang="en-US" sz="7400" dirty="0">
                <a:solidFill>
                  <a:srgbClr val="9988FF"/>
                </a:solidFill>
                <a:latin typeface="Inter"/>
                <a:ea typeface="Inter"/>
              </a:rPr>
              <a:t>Evaluation Metrics</a:t>
            </a:r>
            <a:endParaRPr lang="en-US" sz="7400" dirty="0">
              <a:solidFill>
                <a:srgbClr val="9988FF"/>
              </a:solidFill>
              <a:latin typeface="Inter"/>
              <a:ea typeface="Inter"/>
              <a:sym typeface="Inte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9CE91-4640-CCA5-8BA6-11E844E91EF8}"/>
              </a:ext>
            </a:extLst>
          </p:cNvPr>
          <p:cNvSpPr txBox="1"/>
          <p:nvPr/>
        </p:nvSpPr>
        <p:spPr>
          <a:xfrm>
            <a:off x="889146" y="3081193"/>
            <a:ext cx="33018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9988FF"/>
                </a:solidFill>
                <a:latin typeface="Inter Bold"/>
                <a:ea typeface="Inter Bold"/>
              </a:rPr>
              <a:t>Forecasting Metrics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7E8D31-4A88-CD40-E599-A82046CA4957}"/>
              </a:ext>
            </a:extLst>
          </p:cNvPr>
          <p:cNvSpPr txBox="1"/>
          <p:nvPr/>
        </p:nvSpPr>
        <p:spPr>
          <a:xfrm>
            <a:off x="7086600" y="3081193"/>
            <a:ext cx="4114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9988FF"/>
                </a:solidFill>
                <a:latin typeface="Inter Bold"/>
                <a:ea typeface="Inter Bold"/>
              </a:rPr>
              <a:t>Anomaly Detection Metrics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874DC9-EA69-A162-EB7B-6578E7974D82}"/>
              </a:ext>
            </a:extLst>
          </p:cNvPr>
          <p:cNvSpPr txBox="1"/>
          <p:nvPr/>
        </p:nvSpPr>
        <p:spPr>
          <a:xfrm>
            <a:off x="12877800" y="3081193"/>
            <a:ext cx="4038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9988FF"/>
                </a:solidFill>
                <a:latin typeface="Inter Bold"/>
                <a:ea typeface="Inter Bold"/>
              </a:rPr>
              <a:t>Generative AI Evaluation</a:t>
            </a:r>
          </a:p>
        </p:txBody>
      </p:sp>
      <p:sp>
        <p:nvSpPr>
          <p:cNvPr id="46" name="AutoShape 12">
            <a:extLst>
              <a:ext uri="{FF2B5EF4-FFF2-40B4-BE49-F238E27FC236}">
                <a16:creationId xmlns:a16="http://schemas.microsoft.com/office/drawing/2014/main" id="{2C357A3F-D206-8AE0-4886-484A8C0A428D}"/>
              </a:ext>
            </a:extLst>
          </p:cNvPr>
          <p:cNvSpPr/>
          <p:nvPr/>
        </p:nvSpPr>
        <p:spPr>
          <a:xfrm flipV="1">
            <a:off x="6324599" y="2757032"/>
            <a:ext cx="1" cy="6958467"/>
          </a:xfrm>
          <a:prstGeom prst="line">
            <a:avLst/>
          </a:prstGeom>
          <a:ln w="12700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AutoShape 12">
            <a:extLst>
              <a:ext uri="{FF2B5EF4-FFF2-40B4-BE49-F238E27FC236}">
                <a16:creationId xmlns:a16="http://schemas.microsoft.com/office/drawing/2014/main" id="{5EFED61C-6918-D5F4-CED2-356790F3F9CD}"/>
              </a:ext>
            </a:extLst>
          </p:cNvPr>
          <p:cNvSpPr/>
          <p:nvPr/>
        </p:nvSpPr>
        <p:spPr>
          <a:xfrm flipV="1">
            <a:off x="12039599" y="2757033"/>
            <a:ext cx="1" cy="6958466"/>
          </a:xfrm>
          <a:prstGeom prst="line">
            <a:avLst/>
          </a:prstGeom>
          <a:ln w="12700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11F12B30-162C-CE4F-718D-B4584D77A83D}"/>
              </a:ext>
            </a:extLst>
          </p:cNvPr>
          <p:cNvGrpSpPr/>
          <p:nvPr/>
        </p:nvGrpSpPr>
        <p:grpSpPr>
          <a:xfrm>
            <a:off x="879153" y="4462705"/>
            <a:ext cx="4556301" cy="1887777"/>
            <a:chOff x="0" y="139419"/>
            <a:chExt cx="11030080" cy="2204376"/>
          </a:xfrm>
        </p:grpSpPr>
        <p:sp>
          <p:nvSpPr>
            <p:cNvPr id="4" name="TextBox 14">
              <a:extLst>
                <a:ext uri="{FF2B5EF4-FFF2-40B4-BE49-F238E27FC236}">
                  <a16:creationId xmlns:a16="http://schemas.microsoft.com/office/drawing/2014/main" id="{B6DC1F44-0150-6553-7E2A-FB7481F8A00A}"/>
                </a:ext>
              </a:extLst>
            </p:cNvPr>
            <p:cNvSpPr txBox="1"/>
            <p:nvPr/>
          </p:nvSpPr>
          <p:spPr>
            <a:xfrm>
              <a:off x="0" y="139419"/>
              <a:ext cx="11005889" cy="549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 b="1" dirty="0">
                  <a:solidFill>
                    <a:srgbClr val="292828"/>
                  </a:solidFill>
                  <a:latin typeface="Inter Bold"/>
                  <a:ea typeface="Inter Bold"/>
                </a:rPr>
                <a:t>MAE (Mean Absolute Error)</a:t>
              </a:r>
              <a:endParaRPr lang="en-US" sz="249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  <p:sp>
          <p:nvSpPr>
            <p:cNvPr id="5" name="TextBox 15">
              <a:extLst>
                <a:ext uri="{FF2B5EF4-FFF2-40B4-BE49-F238E27FC236}">
                  <a16:creationId xmlns:a16="http://schemas.microsoft.com/office/drawing/2014/main" id="{E6237E3A-16C1-7537-22A2-A420FD3CAE1E}"/>
                </a:ext>
              </a:extLst>
            </p:cNvPr>
            <p:cNvSpPr txBox="1"/>
            <p:nvPr/>
          </p:nvSpPr>
          <p:spPr>
            <a:xfrm>
              <a:off x="24191" y="895790"/>
              <a:ext cx="11005889" cy="1448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dirty="0">
                  <a:solidFill>
                    <a:srgbClr val="292828"/>
                  </a:solidFill>
                  <a:latin typeface="Inter"/>
                  <a:ea typeface="Inter"/>
                </a:rPr>
                <a:t>Measures average prediction error — lower values indicate more accurate forecasts.</a:t>
              </a:r>
              <a:endParaRPr lang="en-US" sz="2100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</p:grpSp>
      <p:grpSp>
        <p:nvGrpSpPr>
          <p:cNvPr id="8" name="Group 13">
            <a:extLst>
              <a:ext uri="{FF2B5EF4-FFF2-40B4-BE49-F238E27FC236}">
                <a16:creationId xmlns:a16="http://schemas.microsoft.com/office/drawing/2014/main" id="{0DF67824-0BF0-CE4A-D570-0AD28F68FC80}"/>
              </a:ext>
            </a:extLst>
          </p:cNvPr>
          <p:cNvGrpSpPr/>
          <p:nvPr/>
        </p:nvGrpSpPr>
        <p:grpSpPr>
          <a:xfrm>
            <a:off x="840918" y="6943990"/>
            <a:ext cx="4546308" cy="2129144"/>
            <a:chOff x="0" y="139419"/>
            <a:chExt cx="11005889" cy="1598782"/>
          </a:xfrm>
        </p:grpSpPr>
        <p:sp>
          <p:nvSpPr>
            <p:cNvPr id="9" name="TextBox 14">
              <a:extLst>
                <a:ext uri="{FF2B5EF4-FFF2-40B4-BE49-F238E27FC236}">
                  <a16:creationId xmlns:a16="http://schemas.microsoft.com/office/drawing/2014/main" id="{5765F324-09B7-5CCE-4805-5BC423C927C4}"/>
                </a:ext>
              </a:extLst>
            </p:cNvPr>
            <p:cNvSpPr txBox="1"/>
            <p:nvPr/>
          </p:nvSpPr>
          <p:spPr>
            <a:xfrm>
              <a:off x="0" y="139419"/>
              <a:ext cx="11005889" cy="1170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1" dirty="0">
                  <a:solidFill>
                    <a:srgbClr val="292828"/>
                  </a:solidFill>
                  <a:latin typeface="Inter Bold"/>
                  <a:ea typeface="Inter Bold"/>
                </a:rPr>
                <a:t>RMSE (Root Mean Squared Error)</a:t>
              </a:r>
              <a:endParaRPr lang="en-US" sz="249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63AEB21F-9898-1E4E-D7A0-D7E452C3172B}"/>
                </a:ext>
              </a:extLst>
            </p:cNvPr>
            <p:cNvSpPr txBox="1"/>
            <p:nvPr/>
          </p:nvSpPr>
          <p:spPr>
            <a:xfrm>
              <a:off x="0" y="922717"/>
              <a:ext cx="11005889" cy="8154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dirty="0">
                  <a:solidFill>
                    <a:srgbClr val="292828"/>
                  </a:solidFill>
                  <a:latin typeface="Inter"/>
                  <a:ea typeface="Inter"/>
                </a:rPr>
                <a:t>Penalizes larger forecasting errors, emphasizing accuracy for critical metrics.</a:t>
              </a:r>
              <a:endParaRPr lang="en-US" sz="2100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B547DA6C-50EB-3DA0-2C46-07D7B4E47D1D}"/>
              </a:ext>
            </a:extLst>
          </p:cNvPr>
          <p:cNvGrpSpPr/>
          <p:nvPr/>
        </p:nvGrpSpPr>
        <p:grpSpPr>
          <a:xfrm>
            <a:off x="7074192" y="4442094"/>
            <a:ext cx="4546308" cy="1597247"/>
            <a:chOff x="0" y="139419"/>
            <a:chExt cx="11005889" cy="2129664"/>
          </a:xfrm>
        </p:grpSpPr>
        <p:sp>
          <p:nvSpPr>
            <p:cNvPr id="12" name="TextBox 14">
              <a:extLst>
                <a:ext uri="{FF2B5EF4-FFF2-40B4-BE49-F238E27FC236}">
                  <a16:creationId xmlns:a16="http://schemas.microsoft.com/office/drawing/2014/main" id="{AAB78B21-0E9A-314B-5FA9-73596959D41A}"/>
                </a:ext>
              </a:extLst>
            </p:cNvPr>
            <p:cNvSpPr txBox="1"/>
            <p:nvPr/>
          </p:nvSpPr>
          <p:spPr>
            <a:xfrm>
              <a:off x="0" y="139419"/>
              <a:ext cx="11005889" cy="549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1" dirty="0">
                  <a:solidFill>
                    <a:srgbClr val="292828"/>
                  </a:solidFill>
                  <a:latin typeface="Inter Bold"/>
                  <a:ea typeface="Inter Bold"/>
                </a:rPr>
                <a:t>PRECISION</a:t>
              </a:r>
              <a:endParaRPr lang="en-US" sz="249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  <p:sp>
          <p:nvSpPr>
            <p:cNvPr id="13" name="TextBox 15">
              <a:extLst>
                <a:ext uri="{FF2B5EF4-FFF2-40B4-BE49-F238E27FC236}">
                  <a16:creationId xmlns:a16="http://schemas.microsoft.com/office/drawing/2014/main" id="{43EF722C-01EB-66CA-0EEB-5DB7EDE039B6}"/>
                </a:ext>
              </a:extLst>
            </p:cNvPr>
            <p:cNvSpPr txBox="1"/>
            <p:nvPr/>
          </p:nvSpPr>
          <p:spPr>
            <a:xfrm>
              <a:off x="0" y="821078"/>
              <a:ext cx="11005889" cy="1448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dirty="0">
                  <a:solidFill>
                    <a:srgbClr val="292828"/>
                  </a:solidFill>
                  <a:latin typeface="Inter"/>
                  <a:ea typeface="Inter"/>
                </a:rPr>
                <a:t>Percentage of correctly identified anomalies among flagged instances.</a:t>
              </a:r>
              <a:endParaRPr lang="en-US" sz="2100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76DAFF-7236-A1FE-77E5-0A78AB53C89A}"/>
              </a:ext>
            </a:extLst>
          </p:cNvPr>
          <p:cNvGrpSpPr/>
          <p:nvPr/>
        </p:nvGrpSpPr>
        <p:grpSpPr>
          <a:xfrm>
            <a:off x="7074192" y="6334867"/>
            <a:ext cx="4546308" cy="1225350"/>
            <a:chOff x="0" y="139419"/>
            <a:chExt cx="11005889" cy="1633801"/>
          </a:xfrm>
        </p:grpSpPr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BC93940A-EB24-D800-315B-FE2ED3CD7C77}"/>
                </a:ext>
              </a:extLst>
            </p:cNvPr>
            <p:cNvSpPr txBox="1"/>
            <p:nvPr/>
          </p:nvSpPr>
          <p:spPr>
            <a:xfrm>
              <a:off x="0" y="139419"/>
              <a:ext cx="11005889" cy="549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1" dirty="0">
                  <a:solidFill>
                    <a:srgbClr val="292828"/>
                  </a:solidFill>
                  <a:latin typeface="Inter Bold"/>
                  <a:ea typeface="Inter Bold"/>
                </a:rPr>
                <a:t>RECALL</a:t>
              </a:r>
              <a:endParaRPr lang="en-US" sz="249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  <p:sp>
          <p:nvSpPr>
            <p:cNvPr id="18" name="TextBox 15">
              <a:extLst>
                <a:ext uri="{FF2B5EF4-FFF2-40B4-BE49-F238E27FC236}">
                  <a16:creationId xmlns:a16="http://schemas.microsoft.com/office/drawing/2014/main" id="{F118F048-E1DB-8205-E835-067B2FEBDE80}"/>
                </a:ext>
              </a:extLst>
            </p:cNvPr>
            <p:cNvSpPr txBox="1"/>
            <p:nvPr/>
          </p:nvSpPr>
          <p:spPr>
            <a:xfrm>
              <a:off x="0" y="821078"/>
              <a:ext cx="11005889" cy="9521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dirty="0">
                  <a:solidFill>
                    <a:srgbClr val="292828"/>
                  </a:solidFill>
                  <a:latin typeface="Inter"/>
                  <a:ea typeface="Inter"/>
                </a:rPr>
                <a:t>Percentage of actual anomalies detected by the model.</a:t>
              </a:r>
              <a:endParaRPr lang="en-US" sz="2100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</p:grpSp>
      <p:grpSp>
        <p:nvGrpSpPr>
          <p:cNvPr id="20" name="Group 13">
            <a:extLst>
              <a:ext uri="{FF2B5EF4-FFF2-40B4-BE49-F238E27FC236}">
                <a16:creationId xmlns:a16="http://schemas.microsoft.com/office/drawing/2014/main" id="{71F54D14-DD26-9644-A47D-E40380279B2E}"/>
              </a:ext>
            </a:extLst>
          </p:cNvPr>
          <p:cNvGrpSpPr/>
          <p:nvPr/>
        </p:nvGrpSpPr>
        <p:grpSpPr>
          <a:xfrm>
            <a:off x="7062949" y="7899062"/>
            <a:ext cx="4546308" cy="1597247"/>
            <a:chOff x="0" y="139419"/>
            <a:chExt cx="11005889" cy="2129664"/>
          </a:xfrm>
        </p:grpSpPr>
        <p:sp>
          <p:nvSpPr>
            <p:cNvPr id="21" name="TextBox 14">
              <a:extLst>
                <a:ext uri="{FF2B5EF4-FFF2-40B4-BE49-F238E27FC236}">
                  <a16:creationId xmlns:a16="http://schemas.microsoft.com/office/drawing/2014/main" id="{2C71DF61-07F6-C7A7-28E2-6A01F3860699}"/>
                </a:ext>
              </a:extLst>
            </p:cNvPr>
            <p:cNvSpPr txBox="1"/>
            <p:nvPr/>
          </p:nvSpPr>
          <p:spPr>
            <a:xfrm>
              <a:off x="0" y="139419"/>
              <a:ext cx="11005889" cy="549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1" dirty="0">
                  <a:solidFill>
                    <a:srgbClr val="292828"/>
                  </a:solidFill>
                  <a:latin typeface="Inter Bold"/>
                  <a:ea typeface="Inter Bold"/>
                </a:rPr>
                <a:t>F1-SCORE</a:t>
              </a:r>
              <a:endParaRPr lang="en-US" sz="249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C61AB4B3-15E6-6184-F7FF-82F67B345A49}"/>
                </a:ext>
              </a:extLst>
            </p:cNvPr>
            <p:cNvSpPr txBox="1"/>
            <p:nvPr/>
          </p:nvSpPr>
          <p:spPr>
            <a:xfrm>
              <a:off x="0" y="821078"/>
              <a:ext cx="11005889" cy="1448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dirty="0">
                  <a:solidFill>
                    <a:srgbClr val="292828"/>
                  </a:solidFill>
                  <a:latin typeface="Inter"/>
                  <a:ea typeface="Inter"/>
                </a:rPr>
                <a:t>Balances precision and recall for overall anomaly detection performance.</a:t>
              </a:r>
              <a:endParaRPr lang="en-US" sz="2100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</p:grpSp>
      <p:grpSp>
        <p:nvGrpSpPr>
          <p:cNvPr id="23" name="Group 13">
            <a:extLst>
              <a:ext uri="{FF2B5EF4-FFF2-40B4-BE49-F238E27FC236}">
                <a16:creationId xmlns:a16="http://schemas.microsoft.com/office/drawing/2014/main" id="{017D668F-741D-D6E5-9C14-B4F830217841}"/>
              </a:ext>
            </a:extLst>
          </p:cNvPr>
          <p:cNvGrpSpPr/>
          <p:nvPr/>
        </p:nvGrpSpPr>
        <p:grpSpPr>
          <a:xfrm>
            <a:off x="12623946" y="4530708"/>
            <a:ext cx="4546308" cy="1969144"/>
            <a:chOff x="0" y="139419"/>
            <a:chExt cx="11005889" cy="2625527"/>
          </a:xfrm>
        </p:grpSpPr>
        <p:sp>
          <p:nvSpPr>
            <p:cNvPr id="24" name="TextBox 14">
              <a:extLst>
                <a:ext uri="{FF2B5EF4-FFF2-40B4-BE49-F238E27FC236}">
                  <a16:creationId xmlns:a16="http://schemas.microsoft.com/office/drawing/2014/main" id="{DCCE895C-79F6-4363-C5FE-F307DDF6E6D9}"/>
                </a:ext>
              </a:extLst>
            </p:cNvPr>
            <p:cNvSpPr txBox="1"/>
            <p:nvPr/>
          </p:nvSpPr>
          <p:spPr>
            <a:xfrm>
              <a:off x="0" y="139419"/>
              <a:ext cx="11005889" cy="549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1" dirty="0">
                  <a:solidFill>
                    <a:srgbClr val="292828"/>
                  </a:solidFill>
                  <a:latin typeface="Inter Bold"/>
                  <a:ea typeface="Inter Bold"/>
                </a:rPr>
                <a:t>USER SATISFACTION</a:t>
              </a:r>
              <a:endParaRPr lang="en-US" sz="249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  <p:sp>
          <p:nvSpPr>
            <p:cNvPr id="25" name="TextBox 15">
              <a:extLst>
                <a:ext uri="{FF2B5EF4-FFF2-40B4-BE49-F238E27FC236}">
                  <a16:creationId xmlns:a16="http://schemas.microsoft.com/office/drawing/2014/main" id="{0B88FCB6-1158-EA93-1751-C5F1BEF2BF5D}"/>
                </a:ext>
              </a:extLst>
            </p:cNvPr>
            <p:cNvSpPr txBox="1"/>
            <p:nvPr/>
          </p:nvSpPr>
          <p:spPr>
            <a:xfrm>
              <a:off x="0" y="821078"/>
              <a:ext cx="11005889" cy="19438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dirty="0">
                  <a:solidFill>
                    <a:srgbClr val="292828"/>
                  </a:solidFill>
                  <a:latin typeface="Inter"/>
                  <a:ea typeface="Inter"/>
                </a:rPr>
                <a:t>Achieve a target score of 4.5/5 or higher based on model usability, insight relevance, and business alignment.</a:t>
              </a:r>
              <a:endParaRPr lang="en-US" sz="2100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99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F03CA-2762-251C-A036-23FF896DF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FB15365-128E-7479-E8BA-47911C2BDF27}"/>
              </a:ext>
            </a:extLst>
          </p:cNvPr>
          <p:cNvSpPr txBox="1"/>
          <p:nvPr/>
        </p:nvSpPr>
        <p:spPr>
          <a:xfrm>
            <a:off x="1028700" y="1019175"/>
            <a:ext cx="4457700" cy="1745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60"/>
              </a:lnSpc>
            </a:pPr>
            <a:r>
              <a:rPr lang="en-US" sz="5800" dirty="0">
                <a:solidFill>
                  <a:srgbClr val="292828"/>
                </a:solidFill>
                <a:latin typeface="Inter"/>
                <a:ea typeface="Inter"/>
              </a:rPr>
              <a:t>Deployment Plan</a:t>
            </a:r>
            <a:endParaRPr lang="en-US" sz="5800" dirty="0">
              <a:solidFill>
                <a:srgbClr val="292828"/>
              </a:solidFill>
              <a:latin typeface="Inter"/>
              <a:ea typeface="Inter"/>
              <a:sym typeface="Inter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1B04B31-7A70-49C9-0B8C-CF2A227E37F1}"/>
              </a:ext>
            </a:extLst>
          </p:cNvPr>
          <p:cNvGrpSpPr/>
          <p:nvPr/>
        </p:nvGrpSpPr>
        <p:grpSpPr>
          <a:xfrm>
            <a:off x="13207719" y="1366925"/>
            <a:ext cx="4035985" cy="3127446"/>
            <a:chOff x="-1165" y="-66675"/>
            <a:chExt cx="5381313" cy="4169928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2C6EA5A-552F-5DB5-5173-6D05EB10B4C3}"/>
                </a:ext>
              </a:extLst>
            </p:cNvPr>
            <p:cNvSpPr txBox="1"/>
            <p:nvPr/>
          </p:nvSpPr>
          <p:spPr>
            <a:xfrm>
              <a:off x="0" y="-66675"/>
              <a:ext cx="5380148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STEP 2</a:t>
              </a: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BE82EB14-8D7A-7DAA-D875-BF85B350961F}"/>
                </a:ext>
              </a:extLst>
            </p:cNvPr>
            <p:cNvSpPr txBox="1"/>
            <p:nvPr/>
          </p:nvSpPr>
          <p:spPr>
            <a:xfrm>
              <a:off x="-1165" y="1663525"/>
              <a:ext cx="5380148" cy="2439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dirty="0">
                  <a:solidFill>
                    <a:srgbClr val="292828"/>
                  </a:solidFill>
                  <a:latin typeface="Inter"/>
                  <a:ea typeface="Inter"/>
                </a:rPr>
                <a:t>Extract, transform, and load data using tools like AWS Glue, Azure Data Factory, or Apache Airflow for seamless data integration.</a:t>
              </a:r>
              <a:endParaRPr lang="en-US" sz="2100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127BD248-C9E2-CAA9-C977-4E47AA0F3F73}"/>
                </a:ext>
              </a:extLst>
            </p:cNvPr>
            <p:cNvSpPr txBox="1"/>
            <p:nvPr/>
          </p:nvSpPr>
          <p:spPr>
            <a:xfrm>
              <a:off x="0" y="795810"/>
              <a:ext cx="5380148" cy="564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69"/>
                </a:lnSpc>
              </a:pPr>
              <a:r>
                <a:rPr lang="en-US" sz="2549" b="1" dirty="0">
                  <a:solidFill>
                    <a:srgbClr val="292828"/>
                  </a:solidFill>
                  <a:latin typeface="Inter Bold"/>
                  <a:ea typeface="Inter Bold"/>
                </a:rPr>
                <a:t>Data Pipelines</a:t>
              </a:r>
              <a:endParaRPr lang="en-US" sz="254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0E9E8F16-7607-8399-BABD-6B3C0BD68050}"/>
              </a:ext>
            </a:extLst>
          </p:cNvPr>
          <p:cNvSpPr/>
          <p:nvPr/>
        </p:nvSpPr>
        <p:spPr>
          <a:xfrm flipV="1">
            <a:off x="6100762" y="5143500"/>
            <a:ext cx="13082978" cy="1486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3AADC0A5-FD22-3CD5-49F4-20EAD126EF2A}"/>
              </a:ext>
            </a:extLst>
          </p:cNvPr>
          <p:cNvSpPr/>
          <p:nvPr/>
        </p:nvSpPr>
        <p:spPr>
          <a:xfrm rot="-5400000">
            <a:off x="834876" y="5261124"/>
            <a:ext cx="10531773" cy="0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9B6F6FC3-736F-0A59-81FF-6F08A9EDB9FE}"/>
              </a:ext>
            </a:extLst>
          </p:cNvPr>
          <p:cNvSpPr/>
          <p:nvPr/>
        </p:nvSpPr>
        <p:spPr>
          <a:xfrm rot="-5400000">
            <a:off x="6921351" y="5138738"/>
            <a:ext cx="10531773" cy="0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E91FB9C-73A8-A67E-3EFA-D7850E4DBAE6}"/>
              </a:ext>
            </a:extLst>
          </p:cNvPr>
          <p:cNvGrpSpPr/>
          <p:nvPr/>
        </p:nvGrpSpPr>
        <p:grpSpPr>
          <a:xfrm>
            <a:off x="7121245" y="1398127"/>
            <a:ext cx="4040310" cy="2755550"/>
            <a:chOff x="-6932" y="-66675"/>
            <a:chExt cx="5387080" cy="3674066"/>
          </a:xfrm>
        </p:grpSpPr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CADC5780-5A78-F36B-4AD2-6B922F702EE9}"/>
                </a:ext>
              </a:extLst>
            </p:cNvPr>
            <p:cNvSpPr txBox="1"/>
            <p:nvPr/>
          </p:nvSpPr>
          <p:spPr>
            <a:xfrm>
              <a:off x="0" y="-66675"/>
              <a:ext cx="5380148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b="1" dirty="0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STEP 1</a:t>
              </a: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C55FDDF7-0B27-4D30-75C4-A1887EA41A9E}"/>
                </a:ext>
              </a:extLst>
            </p:cNvPr>
            <p:cNvSpPr txBox="1"/>
            <p:nvPr/>
          </p:nvSpPr>
          <p:spPr>
            <a:xfrm>
              <a:off x="-6932" y="1663525"/>
              <a:ext cx="5380148" cy="19438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39"/>
                </a:lnSpc>
              </a:pPr>
              <a:r>
                <a:rPr lang="en-US" sz="2099" dirty="0">
                  <a:solidFill>
                    <a:srgbClr val="292828"/>
                  </a:solidFill>
                  <a:latin typeface="Inter"/>
                  <a:ea typeface="Inter"/>
                </a:rPr>
                <a:t>Host data and models using services like AWS, Azure, and Google Cloud for scalability and security. </a:t>
              </a:r>
              <a:endParaRPr lang="en-US" sz="2099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CA11AD07-7B06-A303-5EFA-22CF9DD76567}"/>
                </a:ext>
              </a:extLst>
            </p:cNvPr>
            <p:cNvSpPr txBox="1"/>
            <p:nvPr/>
          </p:nvSpPr>
          <p:spPr>
            <a:xfrm>
              <a:off x="0" y="795810"/>
              <a:ext cx="5380148" cy="564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69"/>
                </a:lnSpc>
              </a:pPr>
              <a:r>
                <a:rPr lang="en-US" sz="2549" b="1" dirty="0">
                  <a:solidFill>
                    <a:srgbClr val="292828"/>
                  </a:solidFill>
                  <a:latin typeface="Inter Bold"/>
                  <a:ea typeface="Inter Bold"/>
                </a:rPr>
                <a:t>Infrastructure</a:t>
              </a:r>
              <a:endParaRPr lang="en-US" sz="254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27994C45-0FD0-7711-8E3B-04BDF0F7D6BB}"/>
              </a:ext>
            </a:extLst>
          </p:cNvPr>
          <p:cNvGrpSpPr/>
          <p:nvPr/>
        </p:nvGrpSpPr>
        <p:grpSpPr>
          <a:xfrm>
            <a:off x="7131644" y="5593533"/>
            <a:ext cx="4035112" cy="3000991"/>
            <a:chOff x="-1" y="-66675"/>
            <a:chExt cx="5380149" cy="4001322"/>
          </a:xfrm>
        </p:grpSpPr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6D31530B-077A-C51F-55D2-E5359C0292B2}"/>
                </a:ext>
              </a:extLst>
            </p:cNvPr>
            <p:cNvSpPr txBox="1"/>
            <p:nvPr/>
          </p:nvSpPr>
          <p:spPr>
            <a:xfrm>
              <a:off x="0" y="-66675"/>
              <a:ext cx="5380148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STEP 4</a:t>
              </a:r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67164D06-B6E2-A75C-C459-210FC435C9B5}"/>
                </a:ext>
              </a:extLst>
            </p:cNvPr>
            <p:cNvSpPr txBox="1"/>
            <p:nvPr/>
          </p:nvSpPr>
          <p:spPr>
            <a:xfrm>
              <a:off x="-1" y="1494919"/>
              <a:ext cx="5380148" cy="2439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39"/>
                </a:lnSpc>
              </a:pPr>
              <a:r>
                <a:rPr lang="en-US" sz="2099" dirty="0">
                  <a:solidFill>
                    <a:srgbClr val="292828"/>
                  </a:solidFill>
                  <a:latin typeface="Inter"/>
                  <a:ea typeface="Inter"/>
                </a:rPr>
                <a:t>Implement LSTM for time-series forecasting, Isolation Forest for anomaly detection, and OpenAI APIs for generating "what-if" scenarios.</a:t>
              </a:r>
              <a:r>
                <a:rPr lang="en-US" sz="2099" dirty="0">
                  <a:solidFill>
                    <a:srgbClr val="292828"/>
                  </a:solidFill>
                  <a:latin typeface="Inter"/>
                  <a:ea typeface="Inter"/>
                  <a:sym typeface="Inter"/>
                </a:rPr>
                <a:t> </a:t>
              </a:r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CA079856-9D2D-B75C-6BC3-28C192126247}"/>
                </a:ext>
              </a:extLst>
            </p:cNvPr>
            <p:cNvSpPr txBox="1"/>
            <p:nvPr/>
          </p:nvSpPr>
          <p:spPr>
            <a:xfrm>
              <a:off x="0" y="795810"/>
              <a:ext cx="5380148" cy="564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69"/>
                </a:lnSpc>
              </a:pPr>
              <a:r>
                <a:rPr lang="en-US" sz="2549" b="1" dirty="0">
                  <a:solidFill>
                    <a:srgbClr val="292828"/>
                  </a:solidFill>
                  <a:latin typeface="Inter Bold"/>
                  <a:ea typeface="Inter Bold"/>
                </a:rPr>
                <a:t>AI Models</a:t>
              </a:r>
              <a:endParaRPr lang="en-US" sz="254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78D33B33-98EF-6988-1D0E-34BBE49E31B0}"/>
              </a:ext>
            </a:extLst>
          </p:cNvPr>
          <p:cNvGrpSpPr/>
          <p:nvPr/>
        </p:nvGrpSpPr>
        <p:grpSpPr>
          <a:xfrm>
            <a:off x="12877800" y="5593533"/>
            <a:ext cx="5032410" cy="4292080"/>
            <a:chOff x="0" y="-66675"/>
            <a:chExt cx="5380148" cy="5722775"/>
          </a:xfrm>
        </p:grpSpPr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A9E505F8-B398-32E4-6450-DE98CA402952}"/>
                </a:ext>
              </a:extLst>
            </p:cNvPr>
            <p:cNvSpPr txBox="1"/>
            <p:nvPr/>
          </p:nvSpPr>
          <p:spPr>
            <a:xfrm>
              <a:off x="0" y="-66675"/>
              <a:ext cx="5380148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STEP 5</a:t>
              </a:r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E2685D1E-B22A-B13F-CCBE-5E0C71985707}"/>
                </a:ext>
              </a:extLst>
            </p:cNvPr>
            <p:cNvSpPr txBox="1"/>
            <p:nvPr/>
          </p:nvSpPr>
          <p:spPr>
            <a:xfrm>
              <a:off x="0" y="1728784"/>
              <a:ext cx="5380148" cy="3927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939"/>
                </a:lnSpc>
                <a:buFont typeface="Arial" panose="020B0604020202020204" pitchFamily="34" charset="0"/>
                <a:buChar char="•"/>
              </a:pPr>
              <a:r>
                <a:rPr lang="en-US" sz="2099" dirty="0">
                  <a:solidFill>
                    <a:srgbClr val="292828"/>
                  </a:solidFill>
                  <a:latin typeface="Inter"/>
                  <a:ea typeface="Inter"/>
                </a:rPr>
                <a:t>Use tools like CloudWatch or Azure Monitor for real-time model evaluation, retraining, and alert management.</a:t>
              </a:r>
            </a:p>
            <a:p>
              <a:pPr marL="342900" indent="-342900" algn="l">
                <a:lnSpc>
                  <a:spcPts val="2939"/>
                </a:lnSpc>
                <a:buFont typeface="Arial" panose="020B0604020202020204" pitchFamily="34" charset="0"/>
                <a:buChar char="•"/>
              </a:pPr>
              <a:r>
                <a:rPr lang="en-US" sz="2099" dirty="0">
                  <a:solidFill>
                    <a:srgbClr val="292828"/>
                  </a:solidFill>
                  <a:latin typeface="Inter"/>
                  <a:ea typeface="Inter"/>
                </a:rPr>
                <a:t>Apply user feedback to improve model outputs using Reinforcement Learning with Human Feedback (RLHF).</a:t>
              </a:r>
              <a:endParaRPr lang="en-US" sz="2099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03CFB3A4-933F-0CB0-70F7-89930A3444FB}"/>
                </a:ext>
              </a:extLst>
            </p:cNvPr>
            <p:cNvSpPr txBox="1"/>
            <p:nvPr/>
          </p:nvSpPr>
          <p:spPr>
            <a:xfrm>
              <a:off x="0" y="795810"/>
              <a:ext cx="5380148" cy="1179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69"/>
                </a:lnSpc>
              </a:pPr>
              <a:r>
                <a:rPr lang="en-US" sz="2549" b="1" dirty="0">
                  <a:solidFill>
                    <a:srgbClr val="292828"/>
                  </a:solidFill>
                  <a:latin typeface="Inter Bold"/>
                  <a:ea typeface="Inter Bold"/>
                </a:rPr>
                <a:t>Monitoring &amp; Maintenance</a:t>
              </a:r>
              <a:endParaRPr lang="en-US" sz="254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844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88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EC21D6-D98A-E301-4200-72D932806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489C290-2ECF-6262-CD35-8F97F6215991}"/>
              </a:ext>
            </a:extLst>
          </p:cNvPr>
          <p:cNvSpPr/>
          <p:nvPr/>
        </p:nvSpPr>
        <p:spPr>
          <a:xfrm>
            <a:off x="-153688" y="-95520"/>
            <a:ext cx="18595376" cy="10478040"/>
          </a:xfrm>
          <a:custGeom>
            <a:avLst/>
            <a:gdLst/>
            <a:ahLst/>
            <a:cxnLst/>
            <a:rect l="l" t="t" r="r" b="b"/>
            <a:pathLst>
              <a:path w="18595376" h="10478040">
                <a:moveTo>
                  <a:pt x="0" y="0"/>
                </a:moveTo>
                <a:lnTo>
                  <a:pt x="18595376" y="0"/>
                </a:lnTo>
                <a:lnTo>
                  <a:pt x="18595376" y="10478040"/>
                </a:lnTo>
                <a:lnTo>
                  <a:pt x="0" y="10478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3FEAFA2-E108-E993-A619-1020B44002EB}"/>
              </a:ext>
            </a:extLst>
          </p:cNvPr>
          <p:cNvSpPr txBox="1"/>
          <p:nvPr/>
        </p:nvSpPr>
        <p:spPr>
          <a:xfrm>
            <a:off x="1219200" y="1152525"/>
            <a:ext cx="13026672" cy="3954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61"/>
              </a:lnSpc>
            </a:pPr>
            <a:r>
              <a:rPr lang="en-US" sz="5970" dirty="0">
                <a:solidFill>
                  <a:srgbClr val="FFFFFF"/>
                </a:solidFill>
                <a:latin typeface="Inter"/>
                <a:ea typeface="Inter"/>
              </a:rPr>
              <a:t>"AI won’t replace managers, but managers who use AI will replace those who don’t."</a:t>
            </a:r>
            <a:br>
              <a:rPr lang="en-US" sz="6000" dirty="0"/>
            </a:br>
            <a:r>
              <a:rPr lang="en-US" sz="6000" dirty="0"/>
              <a:t> </a:t>
            </a:r>
            <a:endParaRPr lang="en-US" sz="3000" b="1" dirty="0">
              <a:solidFill>
                <a:srgbClr val="FFFFFF"/>
              </a:solidFill>
              <a:latin typeface="Inter Bold"/>
              <a:ea typeface="Inter Bold"/>
              <a:sym typeface="Inter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2E9E2FB-0B13-ACCC-2192-6D558FF3DA4A}"/>
              </a:ext>
            </a:extLst>
          </p:cNvPr>
          <p:cNvSpPr txBox="1"/>
          <p:nvPr/>
        </p:nvSpPr>
        <p:spPr>
          <a:xfrm>
            <a:off x="1219200" y="8734425"/>
            <a:ext cx="8343181" cy="103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FFFFFF"/>
                </a:solidFill>
                <a:latin typeface="Inter Bold"/>
                <a:ea typeface="Inter Bold"/>
              </a:rPr>
              <a:t>PAUL DAUGHERTY, Chief Technology &amp; Innovation Officer at Accenture</a:t>
            </a:r>
            <a:endParaRPr lang="en-US" sz="3000" b="1" dirty="0">
              <a:solidFill>
                <a:srgbClr val="FFFFFF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</p:spTree>
    <p:extLst>
      <p:ext uri="{BB962C8B-B14F-4D97-AF65-F5344CB8AC3E}">
        <p14:creationId xmlns:p14="http://schemas.microsoft.com/office/powerpoint/2010/main" val="2753374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EA8100-6EED-DB10-D353-457589522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A4FD7CF-A292-489D-39DB-0F3A7FDB4496}"/>
              </a:ext>
            </a:extLst>
          </p:cNvPr>
          <p:cNvSpPr/>
          <p:nvPr/>
        </p:nvSpPr>
        <p:spPr>
          <a:xfrm rot="1020264">
            <a:off x="8955447" y="-1405395"/>
            <a:ext cx="12801600" cy="6015711"/>
          </a:xfrm>
          <a:custGeom>
            <a:avLst/>
            <a:gdLst/>
            <a:ahLst/>
            <a:cxnLst/>
            <a:rect l="l" t="t" r="r" b="b"/>
            <a:pathLst>
              <a:path w="12801600" h="6015711">
                <a:moveTo>
                  <a:pt x="0" y="0"/>
                </a:moveTo>
                <a:lnTo>
                  <a:pt x="12801600" y="0"/>
                </a:lnTo>
                <a:lnTo>
                  <a:pt x="12801600" y="6015711"/>
                </a:lnTo>
                <a:lnTo>
                  <a:pt x="0" y="6015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A9CEB91-0127-5DD3-C639-EAC8F91996B7}"/>
              </a:ext>
            </a:extLst>
          </p:cNvPr>
          <p:cNvSpPr txBox="1"/>
          <p:nvPr/>
        </p:nvSpPr>
        <p:spPr>
          <a:xfrm>
            <a:off x="1028700" y="4305300"/>
            <a:ext cx="8115300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38"/>
              </a:lnSpc>
            </a:pPr>
            <a:r>
              <a:rPr lang="en-US" sz="8782" dirty="0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21177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1175479"/>
            <a:ext cx="11386274" cy="2408735"/>
            <a:chOff x="0" y="0"/>
            <a:chExt cx="15181698" cy="321164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5181698" cy="210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480"/>
                </a:lnSpc>
              </a:pPr>
              <a:r>
                <a:rPr lang="en-US" sz="104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Agenda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554421"/>
              <a:ext cx="15181698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0"/>
                </a:lnSpc>
              </a:pPr>
              <a:endParaRPr lang="en-US" sz="3200" dirty="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6" name="AutoShape 6"/>
          <p:cNvSpPr/>
          <p:nvPr/>
        </p:nvSpPr>
        <p:spPr>
          <a:xfrm>
            <a:off x="-129391" y="4828871"/>
            <a:ext cx="19313131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FF623B-2C8D-C9B8-AA59-4EF236A64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686300"/>
            <a:ext cx="18745200" cy="4319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39750" marR="0" lvl="1" indent="-269875" fontAlgn="base">
              <a:lnSpc>
                <a:spcPts val="424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sz="2499" dirty="0">
              <a:solidFill>
                <a:srgbClr val="292828"/>
              </a:solidFill>
              <a:latin typeface="Inter"/>
              <a:ea typeface="Inter"/>
            </a:endParaRPr>
          </a:p>
          <a:p>
            <a:pPr marL="539750" marR="0" lvl="1" indent="-269875" fontAlgn="base">
              <a:lnSpc>
                <a:spcPts val="424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499" dirty="0">
                <a:solidFill>
                  <a:srgbClr val="292828"/>
                </a:solidFill>
                <a:latin typeface="Inter"/>
                <a:ea typeface="Inter"/>
              </a:rPr>
              <a:t>Business Understanding</a:t>
            </a:r>
          </a:p>
          <a:p>
            <a:pPr marL="539750" marR="0" lvl="1" indent="-269875" fontAlgn="base">
              <a:lnSpc>
                <a:spcPts val="424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499" dirty="0">
                <a:solidFill>
                  <a:srgbClr val="292828"/>
                </a:solidFill>
                <a:latin typeface="Inter"/>
                <a:ea typeface="Inter"/>
              </a:rPr>
              <a:t>Data Understanding</a:t>
            </a:r>
          </a:p>
          <a:p>
            <a:pPr marL="539750" marR="0" lvl="1" indent="-269875" fontAlgn="base">
              <a:lnSpc>
                <a:spcPts val="424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499" dirty="0">
                <a:solidFill>
                  <a:srgbClr val="292828"/>
                </a:solidFill>
                <a:latin typeface="Inter"/>
                <a:ea typeface="Inter"/>
              </a:rPr>
              <a:t>Data Preparation</a:t>
            </a:r>
          </a:p>
          <a:p>
            <a:pPr marL="539750" marR="0" lvl="1" indent="-269875" fontAlgn="base">
              <a:lnSpc>
                <a:spcPts val="424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499" dirty="0">
                <a:solidFill>
                  <a:srgbClr val="292828"/>
                </a:solidFill>
                <a:latin typeface="Inter"/>
                <a:ea typeface="Inter"/>
              </a:rPr>
              <a:t>Modeling</a:t>
            </a:r>
          </a:p>
          <a:p>
            <a:pPr marL="539750" marR="0" lvl="1" indent="-269875" fontAlgn="base">
              <a:lnSpc>
                <a:spcPts val="424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499" dirty="0">
                <a:solidFill>
                  <a:srgbClr val="292828"/>
                </a:solidFill>
                <a:latin typeface="Inter"/>
                <a:ea typeface="Inter"/>
              </a:rPr>
              <a:t>Model Evaluation</a:t>
            </a:r>
          </a:p>
          <a:p>
            <a:pPr marL="539750" marR="0" lvl="1" indent="-269875" fontAlgn="base">
              <a:lnSpc>
                <a:spcPts val="424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499" dirty="0">
                <a:solidFill>
                  <a:srgbClr val="292828"/>
                </a:solidFill>
                <a:latin typeface="Inter"/>
                <a:ea typeface="Inter"/>
              </a:rPr>
              <a:t>Deployment</a:t>
            </a:r>
          </a:p>
          <a:p>
            <a:pPr marL="539750" marR="0" lvl="1" indent="-269875" fontAlgn="base">
              <a:lnSpc>
                <a:spcPts val="424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499" dirty="0">
                <a:solidFill>
                  <a:srgbClr val="292828"/>
                </a:solidFill>
                <a:latin typeface="Inter"/>
                <a:ea typeface="Inter"/>
              </a:rPr>
              <a:t>Conclusion &amp; Q&amp;A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A0333-81C7-EB7E-819C-EAF3DEE44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26827D8-624D-6651-E30E-EEABB18149ED}"/>
              </a:ext>
            </a:extLst>
          </p:cNvPr>
          <p:cNvSpPr txBox="1"/>
          <p:nvPr/>
        </p:nvSpPr>
        <p:spPr>
          <a:xfrm>
            <a:off x="1278778" y="3122930"/>
            <a:ext cx="5600551" cy="3932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60"/>
              </a:lnSpc>
            </a:pPr>
            <a:r>
              <a:rPr lang="en-US" sz="7400" dirty="0">
                <a:solidFill>
                  <a:srgbClr val="9988FF"/>
                </a:solidFill>
                <a:latin typeface="Inter"/>
                <a:ea typeface="Inter"/>
              </a:rPr>
              <a:t>Why Modernize </a:t>
            </a:r>
            <a:r>
              <a:rPr lang="en-US" sz="8000" dirty="0"/>
              <a:t>FP&amp;A?</a:t>
            </a:r>
            <a:endParaRPr lang="en-US" sz="7400" dirty="0">
              <a:solidFill>
                <a:srgbClr val="29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0C97D18-D4EC-42B7-B50A-C3329EE62C39}"/>
              </a:ext>
            </a:extLst>
          </p:cNvPr>
          <p:cNvGrpSpPr/>
          <p:nvPr/>
        </p:nvGrpSpPr>
        <p:grpSpPr>
          <a:xfrm>
            <a:off x="6629399" y="960141"/>
            <a:ext cx="10668001" cy="7501288"/>
            <a:chOff x="-2188693" y="-337368"/>
            <a:chExt cx="14224002" cy="10001717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402D2C4-265C-64B3-6B46-90B1CB99C1D2}"/>
                </a:ext>
              </a:extLst>
            </p:cNvPr>
            <p:cNvSpPr txBox="1"/>
            <p:nvPr/>
          </p:nvSpPr>
          <p:spPr>
            <a:xfrm>
              <a:off x="-2188691" y="-337368"/>
              <a:ext cx="14224000" cy="12795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dirty="0">
                  <a:solidFill>
                    <a:srgbClr val="292828"/>
                  </a:solidFill>
                  <a:latin typeface="Inter"/>
                  <a:ea typeface="Inter"/>
                </a:rPr>
                <a:t>Financial data is stored across multiple disconnected systems, making it difficult to consolidate and analyze efficiently.</a:t>
              </a:r>
              <a:endParaRPr lang="en-US" sz="2799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223F11DB-BAA7-783D-28F9-4A71CD8A5ADC}"/>
                </a:ext>
              </a:extLst>
            </p:cNvPr>
            <p:cNvSpPr/>
            <p:nvPr/>
          </p:nvSpPr>
          <p:spPr>
            <a:xfrm>
              <a:off x="-2188691" y="1795143"/>
              <a:ext cx="14020800" cy="128015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D1C3F673-739D-2E5C-7607-080AE15D634C}"/>
                </a:ext>
              </a:extLst>
            </p:cNvPr>
            <p:cNvSpPr txBox="1"/>
            <p:nvPr/>
          </p:nvSpPr>
          <p:spPr>
            <a:xfrm>
              <a:off x="-2188691" y="2418292"/>
              <a:ext cx="14020800" cy="12795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dirty="0">
                  <a:solidFill>
                    <a:srgbClr val="292828"/>
                  </a:solidFill>
                  <a:latin typeface="Inter"/>
                  <a:ea typeface="Inter"/>
                </a:rPr>
                <a:t>Financial tasks like data collection, reporting, and forecasting rely heavily on manual input, causing delays and errors.</a:t>
              </a:r>
              <a:endParaRPr lang="en-US" sz="2799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4B64F564-8464-EDFA-FD38-D582F676B460}"/>
                </a:ext>
              </a:extLst>
            </p:cNvPr>
            <p:cNvSpPr/>
            <p:nvPr/>
          </p:nvSpPr>
          <p:spPr>
            <a:xfrm flipV="1">
              <a:off x="-2188691" y="4529172"/>
              <a:ext cx="14020800" cy="4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BDE9F859-8D93-82D8-463F-29A015B56D52}"/>
                </a:ext>
              </a:extLst>
            </p:cNvPr>
            <p:cNvSpPr txBox="1"/>
            <p:nvPr/>
          </p:nvSpPr>
          <p:spPr>
            <a:xfrm>
              <a:off x="-2188691" y="4978966"/>
              <a:ext cx="14020800" cy="195720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dirty="0">
                  <a:solidFill>
                    <a:srgbClr val="292828"/>
                  </a:solidFill>
                  <a:latin typeface="Inter"/>
                  <a:ea typeface="Inter"/>
                </a:rPr>
                <a:t>Legacy models use past data without considering real-time changes, leading to reactive rather than proactive decision-making.</a:t>
              </a:r>
              <a:endParaRPr lang="en-US" sz="2799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CEABA368-AE18-96A0-0A70-98A8A20508A7}"/>
                </a:ext>
              </a:extLst>
            </p:cNvPr>
            <p:cNvSpPr txBox="1"/>
            <p:nvPr/>
          </p:nvSpPr>
          <p:spPr>
            <a:xfrm>
              <a:off x="-2188693" y="7707146"/>
              <a:ext cx="13839763" cy="195720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dirty="0">
                  <a:solidFill>
                    <a:srgbClr val="292828"/>
                  </a:solidFill>
                  <a:latin typeface="Inter"/>
                  <a:ea typeface="Inter"/>
                </a:rPr>
                <a:t>Traditional methods lack the ability to simulate various business conditions, restricting comprehensive financial planning.</a:t>
              </a:r>
              <a:endParaRPr lang="en-US" sz="2799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CF108C76-993A-01A3-ED65-85482EC2F8AD}"/>
                </a:ext>
              </a:extLst>
            </p:cNvPr>
            <p:cNvSpPr/>
            <p:nvPr/>
          </p:nvSpPr>
          <p:spPr>
            <a:xfrm flipV="1">
              <a:off x="-2188693" y="7374039"/>
              <a:ext cx="14020796" cy="5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</p:sp>
      </p:grpSp>
    </p:spTree>
    <p:extLst>
      <p:ext uri="{BB962C8B-B14F-4D97-AF65-F5344CB8AC3E}">
        <p14:creationId xmlns:p14="http://schemas.microsoft.com/office/powerpoint/2010/main" val="222085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8231D-AC24-C61C-FF76-7899825DF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05271EC-6553-9B6E-A279-A5847BB1F2E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2AA5BF6-71DF-48DA-B3D8-2BE4AF3A2304}"/>
              </a:ext>
            </a:extLst>
          </p:cNvPr>
          <p:cNvSpPr txBox="1"/>
          <p:nvPr/>
        </p:nvSpPr>
        <p:spPr>
          <a:xfrm>
            <a:off x="1028701" y="3762375"/>
            <a:ext cx="11163300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dirty="0">
                <a:solidFill>
                  <a:srgbClr val="9988FF"/>
                </a:solidFill>
                <a:latin typeface="Inter"/>
                <a:ea typeface="Inter"/>
              </a:rPr>
              <a:t>Generative AI-Powered </a:t>
            </a:r>
            <a:r>
              <a:rPr lang="en-US" sz="9000" dirty="0">
                <a:solidFill>
                  <a:srgbClr val="FFFFFF"/>
                </a:solidFill>
                <a:latin typeface="Inter"/>
                <a:ea typeface="Inter"/>
              </a:rPr>
              <a:t>FP&amp;A</a:t>
            </a:r>
            <a:endParaRPr lang="en-US" sz="9000" dirty="0">
              <a:solidFill>
                <a:srgbClr val="FFFFFF"/>
              </a:solidFill>
              <a:latin typeface="Inter"/>
              <a:ea typeface="Inter"/>
              <a:sym typeface="Inter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44AE657-5FCC-ABFB-9899-BF9F3F85D78E}"/>
              </a:ext>
            </a:extLst>
          </p:cNvPr>
          <p:cNvSpPr/>
          <p:nvPr/>
        </p:nvSpPr>
        <p:spPr>
          <a:xfrm>
            <a:off x="8458200" y="7584330"/>
            <a:ext cx="10435123" cy="3433053"/>
          </a:xfrm>
          <a:custGeom>
            <a:avLst/>
            <a:gdLst/>
            <a:ahLst/>
            <a:cxnLst/>
            <a:rect l="l" t="t" r="r" b="b"/>
            <a:pathLst>
              <a:path w="10435123" h="3433053">
                <a:moveTo>
                  <a:pt x="0" y="0"/>
                </a:moveTo>
                <a:lnTo>
                  <a:pt x="10435123" y="0"/>
                </a:lnTo>
                <a:lnTo>
                  <a:pt x="10435123" y="3433053"/>
                </a:lnTo>
                <a:lnTo>
                  <a:pt x="0" y="34330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6D0F2BE-0A2E-D82C-8CD8-5A740DB9FF5C}"/>
              </a:ext>
            </a:extLst>
          </p:cNvPr>
          <p:cNvSpPr/>
          <p:nvPr/>
        </p:nvSpPr>
        <p:spPr>
          <a:xfrm rot="126575" flipH="1" flipV="1">
            <a:off x="-3207581" y="-1083420"/>
            <a:ext cx="10435123" cy="3433053"/>
          </a:xfrm>
          <a:custGeom>
            <a:avLst/>
            <a:gdLst/>
            <a:ahLst/>
            <a:cxnLst/>
            <a:rect l="l" t="t" r="r" b="b"/>
            <a:pathLst>
              <a:path w="10435123" h="3433053">
                <a:moveTo>
                  <a:pt x="10435122" y="3433053"/>
                </a:moveTo>
                <a:lnTo>
                  <a:pt x="0" y="3433053"/>
                </a:lnTo>
                <a:lnTo>
                  <a:pt x="0" y="0"/>
                </a:lnTo>
                <a:lnTo>
                  <a:pt x="10435122" y="0"/>
                </a:lnTo>
                <a:lnTo>
                  <a:pt x="10435122" y="3433053"/>
                </a:lnTo>
                <a:close/>
              </a:path>
            </a:pathLst>
          </a:custGeom>
          <a:blipFill>
            <a:blip r:embed="rId3">
              <a:alphaModFix amt="4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45781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87758" y="1245570"/>
            <a:ext cx="6995999" cy="6850177"/>
            <a:chOff x="-1666" y="-9525"/>
            <a:chExt cx="9327999" cy="9133571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9326333" cy="1316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sz="6600" dirty="0"/>
                <a:t>Our </a:t>
              </a:r>
              <a:r>
                <a:rPr lang="en-US" sz="6400" dirty="0">
                  <a:solidFill>
                    <a:srgbClr val="9988FF"/>
                  </a:solidFill>
                  <a:latin typeface="Inter"/>
                  <a:ea typeface="Inter"/>
                </a:rPr>
                <a:t>Solution</a:t>
              </a:r>
              <a:r>
                <a:rPr lang="en-US" sz="6400" dirty="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666" y="2154644"/>
              <a:ext cx="9326333" cy="1695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dirty="0">
                  <a:solidFill>
                    <a:srgbClr val="292828"/>
                  </a:solidFill>
                  <a:latin typeface="Inter"/>
                  <a:ea typeface="Inter"/>
                </a:rPr>
                <a:t>Use AI-powered tools to streamline data collection, integration, and reporting, reducing manual intervention and delays.</a:t>
              </a:r>
              <a:endParaRPr lang="en-US" sz="2400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5" name="AutoShape 5"/>
            <p:cNvSpPr/>
            <p:nvPr/>
          </p:nvSpPr>
          <p:spPr>
            <a:xfrm>
              <a:off x="-1665" y="4374915"/>
              <a:ext cx="9326333" cy="0"/>
            </a:xfrm>
            <a:prstGeom prst="line">
              <a:avLst/>
            </a:prstGeom>
            <a:ln w="12700" cap="rnd">
              <a:solidFill>
                <a:srgbClr val="292828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1666" y="4705786"/>
              <a:ext cx="9326334" cy="1695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dirty="0">
                  <a:solidFill>
                    <a:srgbClr val="292828"/>
                  </a:solidFill>
                  <a:latin typeface="Inter"/>
                  <a:ea typeface="Inter"/>
                </a:rPr>
                <a:t>Leverage predictive models to produce accurate financial forecasts and identify unusual financial patterns or discrepancies.</a:t>
              </a:r>
              <a:endParaRPr lang="en-US" sz="2400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-1666" y="6914915"/>
              <a:ext cx="9326334" cy="0"/>
            </a:xfrm>
            <a:prstGeom prst="line">
              <a:avLst/>
            </a:prstGeom>
            <a:ln w="12700" cap="rnd">
              <a:solidFill>
                <a:srgbClr val="292828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-1666" y="7428795"/>
              <a:ext cx="9326334" cy="1695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dirty="0">
                  <a:solidFill>
                    <a:srgbClr val="292828"/>
                  </a:solidFill>
                  <a:latin typeface="Inter"/>
                  <a:ea typeface="Inter"/>
                </a:rPr>
                <a:t>Simulate various business conditions to evaluate potential outcomes and guide strategic financial decisions.</a:t>
              </a:r>
              <a:endParaRPr lang="en-US" sz="2400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904241" y="1245570"/>
            <a:ext cx="7042220" cy="6850177"/>
            <a:chOff x="-2" y="-9525"/>
            <a:chExt cx="9389627" cy="913357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"/>
              <a:ext cx="9326333" cy="1316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79"/>
                </a:lnSpc>
              </a:pPr>
              <a:r>
                <a:rPr lang="en-US" sz="6400" dirty="0">
                  <a:solidFill>
                    <a:srgbClr val="9988FF"/>
                  </a:solidFill>
                  <a:latin typeface="Inter"/>
                  <a:ea typeface="Inter"/>
                </a:rPr>
                <a:t>Business</a:t>
              </a:r>
              <a:r>
                <a:rPr lang="en-US" sz="6600" dirty="0"/>
                <a:t> Goals</a:t>
              </a:r>
              <a:endParaRPr lang="en-US" sz="6400" dirty="0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9987" y="2154643"/>
              <a:ext cx="9326333" cy="1695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dirty="0">
                  <a:solidFill>
                    <a:srgbClr val="292828"/>
                  </a:solidFill>
                  <a:latin typeface="Inter"/>
                  <a:ea typeface="Inter"/>
                </a:rPr>
                <a:t>Automate time-consuming tasks to enable real-time financial insights and quicker decision-making.</a:t>
              </a:r>
              <a:endParaRPr lang="en-US" sz="2400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-1" y="4374914"/>
              <a:ext cx="9326333" cy="0"/>
            </a:xfrm>
            <a:prstGeom prst="line">
              <a:avLst/>
            </a:prstGeom>
            <a:ln w="12700" cap="rnd">
              <a:solidFill>
                <a:srgbClr val="292828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63292" y="4852885"/>
              <a:ext cx="9326333" cy="11138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dirty="0">
                  <a:solidFill>
                    <a:srgbClr val="292828"/>
                  </a:solidFill>
                  <a:latin typeface="Inter"/>
                  <a:ea typeface="Inter"/>
                </a:rPr>
                <a:t>Use advanced AI models to increase prediction accuracy and reduce forecasting errors.</a:t>
              </a:r>
              <a:endParaRPr lang="en-US" sz="2400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14" name="AutoShape 14"/>
            <p:cNvSpPr/>
            <p:nvPr/>
          </p:nvSpPr>
          <p:spPr>
            <a:xfrm>
              <a:off x="-2" y="6965557"/>
              <a:ext cx="9326333" cy="0"/>
            </a:xfrm>
            <a:prstGeom prst="line">
              <a:avLst/>
            </a:prstGeom>
            <a:ln w="12700" cap="rnd">
              <a:solidFill>
                <a:srgbClr val="292828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63291" y="7428794"/>
              <a:ext cx="9326334" cy="1695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dirty="0">
                  <a:solidFill>
                    <a:srgbClr val="292828"/>
                  </a:solidFill>
                  <a:latin typeface="Inter"/>
                  <a:ea typeface="Inter"/>
                </a:rPr>
                <a:t>Detect anomalies early and simulate risk scenarios to minimize potential financial losses and enhance business resilience.</a:t>
              </a:r>
              <a:endParaRPr lang="en-US" sz="2400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D6394-B37D-81D9-D1A8-59013F1EC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70982E9-C7C1-3DD6-9ABD-76241B0B4CE9}"/>
              </a:ext>
            </a:extLst>
          </p:cNvPr>
          <p:cNvSpPr/>
          <p:nvPr/>
        </p:nvSpPr>
        <p:spPr>
          <a:xfrm rot="-5400000">
            <a:off x="1976367" y="5138737"/>
            <a:ext cx="10531773" cy="0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6C988487-8A75-5764-3F75-AC9170FF2682}"/>
              </a:ext>
            </a:extLst>
          </p:cNvPr>
          <p:cNvSpPr/>
          <p:nvPr/>
        </p:nvSpPr>
        <p:spPr>
          <a:xfrm>
            <a:off x="7247016" y="3436847"/>
            <a:ext cx="11040984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09976B96-71E3-80C6-39C0-96127DBCF2D7}"/>
              </a:ext>
            </a:extLst>
          </p:cNvPr>
          <p:cNvSpPr/>
          <p:nvPr/>
        </p:nvSpPr>
        <p:spPr>
          <a:xfrm>
            <a:off x="7247016" y="6905560"/>
            <a:ext cx="11040984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EE3486B-B1AE-88E6-5642-FA7E6A43CD8D}"/>
              </a:ext>
            </a:extLst>
          </p:cNvPr>
          <p:cNvSpPr txBox="1"/>
          <p:nvPr/>
        </p:nvSpPr>
        <p:spPr>
          <a:xfrm>
            <a:off x="1028700" y="1143000"/>
            <a:ext cx="5145007" cy="315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0"/>
              </a:lnSpc>
            </a:pPr>
            <a:r>
              <a:rPr lang="en-US" sz="7800" dirty="0">
                <a:solidFill>
                  <a:srgbClr val="9988FF"/>
                </a:solidFill>
                <a:latin typeface="Inter"/>
                <a:ea typeface="Inter"/>
              </a:rPr>
              <a:t>Key Data Sources </a:t>
            </a:r>
            <a:r>
              <a:rPr lang="en-US" sz="7800" dirty="0">
                <a:solidFill>
                  <a:srgbClr val="292828"/>
                </a:solidFill>
                <a:latin typeface="Inter"/>
                <a:ea typeface="Inter"/>
              </a:rPr>
              <a:t>for FP&amp;A</a:t>
            </a:r>
            <a:endParaRPr lang="en-US" sz="7800" dirty="0">
              <a:solidFill>
                <a:srgbClr val="292828"/>
              </a:solidFill>
              <a:latin typeface="Inter"/>
              <a:ea typeface="Inter"/>
              <a:sym typeface="Inter"/>
            </a:endParaRP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76B73F21-2921-A666-4D5A-F1C679484349}"/>
              </a:ext>
            </a:extLst>
          </p:cNvPr>
          <p:cNvGrpSpPr/>
          <p:nvPr/>
        </p:nvGrpSpPr>
        <p:grpSpPr>
          <a:xfrm>
            <a:off x="9004884" y="1079836"/>
            <a:ext cx="8254416" cy="1318899"/>
            <a:chOff x="0" y="-47625"/>
            <a:chExt cx="11005889" cy="1758532"/>
          </a:xfrm>
        </p:grpSpPr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E3F9B291-3B66-C6FF-7DED-A417385ED7FB}"/>
                </a:ext>
              </a:extLst>
            </p:cNvPr>
            <p:cNvSpPr txBox="1"/>
            <p:nvPr/>
          </p:nvSpPr>
          <p:spPr>
            <a:xfrm>
              <a:off x="0" y="-47625"/>
              <a:ext cx="11005889" cy="549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1" dirty="0">
                  <a:solidFill>
                    <a:srgbClr val="292828"/>
                  </a:solidFill>
                  <a:latin typeface="Inter Bold"/>
                  <a:ea typeface="Inter Bold"/>
                </a:rPr>
                <a:t>HISTORICAL FINANCIAL DATA</a:t>
              </a:r>
              <a:endParaRPr lang="en-US" sz="249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F672C763-6891-A807-DD92-5F2B078C02B2}"/>
                </a:ext>
              </a:extLst>
            </p:cNvPr>
            <p:cNvSpPr txBox="1"/>
            <p:nvPr/>
          </p:nvSpPr>
          <p:spPr>
            <a:xfrm>
              <a:off x="0" y="758766"/>
              <a:ext cx="11005889" cy="9521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dirty="0">
                  <a:solidFill>
                    <a:srgbClr val="292828"/>
                  </a:solidFill>
                  <a:latin typeface="Inter"/>
                  <a:ea typeface="Inter"/>
                </a:rPr>
                <a:t>Includes profit/loss statements, balance sheets, and budget reports for past financial performance analysis and forecasting.</a:t>
              </a:r>
              <a:endParaRPr lang="en-US" sz="2100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21FD7740-3C33-839F-03C4-66E7348CD56E}"/>
              </a:ext>
            </a:extLst>
          </p:cNvPr>
          <p:cNvSpPr txBox="1"/>
          <p:nvPr/>
        </p:nvSpPr>
        <p:spPr>
          <a:xfrm>
            <a:off x="9004884" y="4461767"/>
            <a:ext cx="8254416" cy="411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 dirty="0">
                <a:solidFill>
                  <a:srgbClr val="292828"/>
                </a:solidFill>
                <a:latin typeface="Inter Bold"/>
                <a:ea typeface="Inter Bold"/>
              </a:rPr>
              <a:t>MARKET &amp; EXTERNAL DATA</a:t>
            </a:r>
            <a:endParaRPr lang="en-US" sz="2499" b="1" dirty="0">
              <a:solidFill>
                <a:srgbClr val="292828"/>
              </a:solidFill>
              <a:latin typeface="Inter Bold"/>
              <a:ea typeface="Inter Bold"/>
              <a:sym typeface="Inter Bold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1FACA82D-3C59-F007-B5D1-C910CFFDD21B}"/>
              </a:ext>
            </a:extLst>
          </p:cNvPr>
          <p:cNvGrpSpPr/>
          <p:nvPr/>
        </p:nvGrpSpPr>
        <p:grpSpPr>
          <a:xfrm>
            <a:off x="9004884" y="7763351"/>
            <a:ext cx="8254416" cy="1737530"/>
            <a:chOff x="0" y="-47625"/>
            <a:chExt cx="11005889" cy="2316707"/>
          </a:xfrm>
        </p:grpSpPr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E9185C00-10C7-C11B-DADB-8E1B4A4A94FC}"/>
                </a:ext>
              </a:extLst>
            </p:cNvPr>
            <p:cNvSpPr txBox="1"/>
            <p:nvPr/>
          </p:nvSpPr>
          <p:spPr>
            <a:xfrm>
              <a:off x="0" y="-47625"/>
              <a:ext cx="11005889" cy="549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1" dirty="0">
                  <a:solidFill>
                    <a:srgbClr val="292828"/>
                  </a:solidFill>
                  <a:latin typeface="Inter Bold"/>
                  <a:ea typeface="Inter Bold"/>
                </a:rPr>
                <a:t>AI-GENERATED DATA</a:t>
              </a:r>
              <a:endParaRPr lang="en-US" sz="249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2205F5C8-E6FB-6920-0790-BD1DC5C00249}"/>
                </a:ext>
              </a:extLst>
            </p:cNvPr>
            <p:cNvSpPr txBox="1"/>
            <p:nvPr/>
          </p:nvSpPr>
          <p:spPr>
            <a:xfrm>
              <a:off x="0" y="821078"/>
              <a:ext cx="11005889" cy="14480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dirty="0">
                  <a:solidFill>
                    <a:srgbClr val="292828"/>
                  </a:solidFill>
                  <a:latin typeface="Inter"/>
                  <a:ea typeface="Inter"/>
                </a:rPr>
                <a:t>Simulated scenarios and predictive insights created using AI models to explore potential business outcomes and financial risks.</a:t>
              </a:r>
              <a:endParaRPr lang="en-US" sz="2100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</p:grpSp>
      <p:sp>
        <p:nvSpPr>
          <p:cNvPr id="16" name="Freeform 16">
            <a:extLst>
              <a:ext uri="{FF2B5EF4-FFF2-40B4-BE49-F238E27FC236}">
                <a16:creationId xmlns:a16="http://schemas.microsoft.com/office/drawing/2014/main" id="{07935E7C-11AE-6A73-11A7-F4156488C0A8}"/>
              </a:ext>
            </a:extLst>
          </p:cNvPr>
          <p:cNvSpPr/>
          <p:nvPr/>
        </p:nvSpPr>
        <p:spPr>
          <a:xfrm>
            <a:off x="7864100" y="1572457"/>
            <a:ext cx="571500" cy="412519"/>
          </a:xfrm>
          <a:custGeom>
            <a:avLst/>
            <a:gdLst/>
            <a:ahLst/>
            <a:cxnLst/>
            <a:rect l="l" t="t" r="r" b="b"/>
            <a:pathLst>
              <a:path w="571500" h="412519">
                <a:moveTo>
                  <a:pt x="0" y="0"/>
                </a:moveTo>
                <a:lnTo>
                  <a:pt x="571500" y="0"/>
                </a:lnTo>
                <a:lnTo>
                  <a:pt x="571500" y="412520"/>
                </a:lnTo>
                <a:lnTo>
                  <a:pt x="0" y="4125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392E89DA-83D2-1E9A-55E2-34D8214DEE2B}"/>
              </a:ext>
            </a:extLst>
          </p:cNvPr>
          <p:cNvSpPr/>
          <p:nvPr/>
        </p:nvSpPr>
        <p:spPr>
          <a:xfrm>
            <a:off x="7896386" y="8235336"/>
            <a:ext cx="506929" cy="504164"/>
          </a:xfrm>
          <a:custGeom>
            <a:avLst/>
            <a:gdLst/>
            <a:ahLst/>
            <a:cxnLst/>
            <a:rect l="l" t="t" r="r" b="b"/>
            <a:pathLst>
              <a:path w="506929" h="504164">
                <a:moveTo>
                  <a:pt x="0" y="0"/>
                </a:moveTo>
                <a:lnTo>
                  <a:pt x="506929" y="0"/>
                </a:lnTo>
                <a:lnTo>
                  <a:pt x="506929" y="504164"/>
                </a:lnTo>
                <a:lnTo>
                  <a:pt x="0" y="5041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D9FA81A8-81B4-B34C-CE3A-6BFFCC978107}"/>
              </a:ext>
            </a:extLst>
          </p:cNvPr>
          <p:cNvSpPr/>
          <p:nvPr/>
        </p:nvSpPr>
        <p:spPr>
          <a:xfrm>
            <a:off x="7881321" y="4848463"/>
            <a:ext cx="537058" cy="523387"/>
          </a:xfrm>
          <a:custGeom>
            <a:avLst/>
            <a:gdLst/>
            <a:ahLst/>
            <a:cxnLst/>
            <a:rect l="l" t="t" r="r" b="b"/>
            <a:pathLst>
              <a:path w="537058" h="523387">
                <a:moveTo>
                  <a:pt x="0" y="0"/>
                </a:moveTo>
                <a:lnTo>
                  <a:pt x="537058" y="0"/>
                </a:lnTo>
                <a:lnTo>
                  <a:pt x="537058" y="523387"/>
                </a:lnTo>
                <a:lnTo>
                  <a:pt x="0" y="5233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4F3DABB4-DCD2-CC4A-4229-B67AC7F84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5067300"/>
            <a:ext cx="825441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100" dirty="0">
                <a:solidFill>
                  <a:srgbClr val="292828"/>
                </a:solidFill>
                <a:latin typeface="Inter"/>
                <a:ea typeface="Inter"/>
              </a:rPr>
              <a:t>Macroeconomic indicators such as inflation rates, GDP growth, and competitor performance for market trend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94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7DFCC-1716-E565-0655-A60B44BE3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C9191A3-6166-3F58-3F03-4C9B71762843}"/>
              </a:ext>
            </a:extLst>
          </p:cNvPr>
          <p:cNvSpPr txBox="1"/>
          <p:nvPr/>
        </p:nvSpPr>
        <p:spPr>
          <a:xfrm>
            <a:off x="1028700" y="1019175"/>
            <a:ext cx="3972761" cy="1745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0"/>
              </a:lnSpc>
            </a:pPr>
            <a:r>
              <a:rPr lang="en-US" sz="5800" dirty="0">
                <a:solidFill>
                  <a:srgbClr val="292828"/>
                </a:solidFill>
                <a:latin typeface="Inter"/>
                <a:ea typeface="Inter"/>
              </a:rPr>
              <a:t>Data Challenges</a:t>
            </a:r>
            <a:endParaRPr lang="en-US" sz="5800" dirty="0">
              <a:solidFill>
                <a:srgbClr val="292828"/>
              </a:solidFill>
              <a:latin typeface="Inter"/>
              <a:ea typeface="Inter"/>
              <a:sym typeface="Inter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A4F3653-E58F-DDD7-12A7-89818CB2354E}"/>
              </a:ext>
            </a:extLst>
          </p:cNvPr>
          <p:cNvGrpSpPr/>
          <p:nvPr/>
        </p:nvGrpSpPr>
        <p:grpSpPr>
          <a:xfrm>
            <a:off x="13191885" y="1366925"/>
            <a:ext cx="4051819" cy="3128308"/>
            <a:chOff x="-22277" y="-66675"/>
            <a:chExt cx="5402425" cy="4171077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EDE13CA-9722-021B-722B-6BA62B2FA119}"/>
                </a:ext>
              </a:extLst>
            </p:cNvPr>
            <p:cNvSpPr txBox="1"/>
            <p:nvPr/>
          </p:nvSpPr>
          <p:spPr>
            <a:xfrm>
              <a:off x="0" y="-66675"/>
              <a:ext cx="5380148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b="1" dirty="0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2</a:t>
              </a: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9DD86DC3-6AD3-38AB-5C66-1311944FDCD5}"/>
                </a:ext>
              </a:extLst>
            </p:cNvPr>
            <p:cNvSpPr txBox="1"/>
            <p:nvPr/>
          </p:nvSpPr>
          <p:spPr>
            <a:xfrm>
              <a:off x="-22277" y="1664674"/>
              <a:ext cx="5380148" cy="2439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dirty="0">
                  <a:solidFill>
                    <a:srgbClr val="292828"/>
                  </a:solidFill>
                  <a:latin typeface="Inter"/>
                  <a:ea typeface="Inter"/>
                </a:rPr>
                <a:t>Non-standardized currencies, dates, and data formats complicate merging and analysis across different systems.</a:t>
              </a:r>
              <a:endParaRPr lang="en-US" sz="2100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380BF15-B911-B6F3-45DF-16B4C97DD69C}"/>
                </a:ext>
              </a:extLst>
            </p:cNvPr>
            <p:cNvSpPr txBox="1"/>
            <p:nvPr/>
          </p:nvSpPr>
          <p:spPr>
            <a:xfrm>
              <a:off x="0" y="795810"/>
              <a:ext cx="5380148" cy="564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69"/>
                </a:lnSpc>
              </a:pPr>
              <a:r>
                <a:rPr lang="en-US" sz="2549" b="1" dirty="0">
                  <a:solidFill>
                    <a:srgbClr val="292828"/>
                  </a:solidFill>
                  <a:latin typeface="Inter Bold"/>
                  <a:ea typeface="Inter Bold"/>
                </a:rPr>
                <a:t>Inconsistent Formats</a:t>
              </a:r>
              <a:endParaRPr lang="en-US" sz="254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B8D6D846-DC7A-4BAB-BB32-4A093D7722B2}"/>
              </a:ext>
            </a:extLst>
          </p:cNvPr>
          <p:cNvSpPr/>
          <p:nvPr/>
        </p:nvSpPr>
        <p:spPr>
          <a:xfrm>
            <a:off x="6100762" y="5143500"/>
            <a:ext cx="13082978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FF16D5F-35C5-4C84-1E0D-97A10D9A6211}"/>
              </a:ext>
            </a:extLst>
          </p:cNvPr>
          <p:cNvSpPr/>
          <p:nvPr/>
        </p:nvSpPr>
        <p:spPr>
          <a:xfrm rot="-5400000">
            <a:off x="834876" y="5261124"/>
            <a:ext cx="10531773" cy="0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8155FB2A-ABEA-CAB9-9770-F11D924C776E}"/>
              </a:ext>
            </a:extLst>
          </p:cNvPr>
          <p:cNvSpPr/>
          <p:nvPr/>
        </p:nvSpPr>
        <p:spPr>
          <a:xfrm rot="-5400000">
            <a:off x="6921351" y="5138738"/>
            <a:ext cx="10531773" cy="0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9B103DFA-450D-6A2D-7789-2198A33A06D3}"/>
              </a:ext>
            </a:extLst>
          </p:cNvPr>
          <p:cNvGrpSpPr/>
          <p:nvPr/>
        </p:nvGrpSpPr>
        <p:grpSpPr>
          <a:xfrm>
            <a:off x="7126444" y="1398127"/>
            <a:ext cx="4039438" cy="2751921"/>
            <a:chOff x="0" y="-66675"/>
            <a:chExt cx="5385917" cy="3669227"/>
          </a:xfrm>
        </p:grpSpPr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8C9FF68A-EAC3-3627-E99C-04F76621D83F}"/>
                </a:ext>
              </a:extLst>
            </p:cNvPr>
            <p:cNvSpPr txBox="1"/>
            <p:nvPr/>
          </p:nvSpPr>
          <p:spPr>
            <a:xfrm>
              <a:off x="0" y="-66675"/>
              <a:ext cx="5380148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b="1" dirty="0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1</a:t>
              </a: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0D60A6D3-2842-F5A1-A024-3381507560FA}"/>
                </a:ext>
              </a:extLst>
            </p:cNvPr>
            <p:cNvSpPr txBox="1"/>
            <p:nvPr/>
          </p:nvSpPr>
          <p:spPr>
            <a:xfrm>
              <a:off x="5769" y="1658686"/>
              <a:ext cx="5380148" cy="19438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39"/>
                </a:lnSpc>
              </a:pPr>
              <a:r>
                <a:rPr lang="en-US" sz="2099" dirty="0">
                  <a:solidFill>
                    <a:srgbClr val="292828"/>
                  </a:solidFill>
                  <a:latin typeface="Inter"/>
                  <a:ea typeface="Inter"/>
                </a:rPr>
                <a:t>Incomplete or missing financial records can impact the accuracy of forecasts and financial analysis.</a:t>
              </a:r>
              <a:endParaRPr lang="en-US" sz="2099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C7E766CB-D754-B4A9-B586-2DB79370A0A5}"/>
                </a:ext>
              </a:extLst>
            </p:cNvPr>
            <p:cNvSpPr txBox="1"/>
            <p:nvPr/>
          </p:nvSpPr>
          <p:spPr>
            <a:xfrm>
              <a:off x="0" y="795810"/>
              <a:ext cx="5380148" cy="564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69"/>
                </a:lnSpc>
              </a:pPr>
              <a:r>
                <a:rPr lang="en-US" sz="2549" b="1" dirty="0">
                  <a:solidFill>
                    <a:srgbClr val="292828"/>
                  </a:solidFill>
                  <a:latin typeface="Inter Bold"/>
                  <a:ea typeface="Inter Bold"/>
                </a:rPr>
                <a:t>Missing Data</a:t>
              </a:r>
              <a:endParaRPr lang="en-US" sz="254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3C97A52B-B100-D229-599F-1CACE550147E}"/>
              </a:ext>
            </a:extLst>
          </p:cNvPr>
          <p:cNvGrpSpPr/>
          <p:nvPr/>
        </p:nvGrpSpPr>
        <p:grpSpPr>
          <a:xfrm>
            <a:off x="7106256" y="6495832"/>
            <a:ext cx="4050101" cy="2667551"/>
            <a:chOff x="-19987" y="-66675"/>
            <a:chExt cx="5400135" cy="3556735"/>
          </a:xfrm>
        </p:grpSpPr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48FEA7E5-090A-5F96-142C-FB7835FCF752}"/>
                </a:ext>
              </a:extLst>
            </p:cNvPr>
            <p:cNvSpPr txBox="1"/>
            <p:nvPr/>
          </p:nvSpPr>
          <p:spPr>
            <a:xfrm>
              <a:off x="0" y="-66675"/>
              <a:ext cx="5380148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b="1" dirty="0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3</a:t>
              </a:r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8ABBB205-04DD-A536-81EE-9F01B26ECDCF}"/>
                </a:ext>
              </a:extLst>
            </p:cNvPr>
            <p:cNvSpPr txBox="1"/>
            <p:nvPr/>
          </p:nvSpPr>
          <p:spPr>
            <a:xfrm>
              <a:off x="-19987" y="1546193"/>
              <a:ext cx="5380148" cy="1943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39"/>
                </a:lnSpc>
              </a:pPr>
              <a:r>
                <a:rPr lang="en-US" sz="2099" dirty="0">
                  <a:solidFill>
                    <a:srgbClr val="292828"/>
                  </a:solidFill>
                  <a:latin typeface="Inter"/>
                  <a:ea typeface="Inter"/>
                </a:rPr>
                <a:t>Combining data from multiple platforms like ERP, CRM, and POS systems can be complex and time-consuming.</a:t>
              </a:r>
              <a:endParaRPr lang="en-US" sz="2099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6712C393-CE75-E29A-9D77-30013D412D5B}"/>
                </a:ext>
              </a:extLst>
            </p:cNvPr>
            <p:cNvSpPr txBox="1"/>
            <p:nvPr/>
          </p:nvSpPr>
          <p:spPr>
            <a:xfrm>
              <a:off x="0" y="795810"/>
              <a:ext cx="5380148" cy="564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69"/>
                </a:lnSpc>
              </a:pPr>
              <a:r>
                <a:rPr lang="en-US" sz="2549" b="1" dirty="0">
                  <a:solidFill>
                    <a:srgbClr val="292828"/>
                  </a:solidFill>
                  <a:latin typeface="Inter Bold"/>
                  <a:ea typeface="Inter Bold"/>
                </a:rPr>
                <a:t>Data Integration</a:t>
              </a:r>
              <a:endParaRPr lang="en-US" sz="254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63014460-6453-86EC-8856-F1B8146DD262}"/>
              </a:ext>
            </a:extLst>
          </p:cNvPr>
          <p:cNvGrpSpPr/>
          <p:nvPr/>
        </p:nvGrpSpPr>
        <p:grpSpPr>
          <a:xfrm>
            <a:off x="13208593" y="6495832"/>
            <a:ext cx="4035111" cy="1069993"/>
            <a:chOff x="0" y="-66675"/>
            <a:chExt cx="5380148" cy="1426657"/>
          </a:xfrm>
        </p:grpSpPr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E85C2C51-4B9F-A0F2-B7D0-BBFA5BFC97A7}"/>
                </a:ext>
              </a:extLst>
            </p:cNvPr>
            <p:cNvSpPr txBox="1"/>
            <p:nvPr/>
          </p:nvSpPr>
          <p:spPr>
            <a:xfrm>
              <a:off x="0" y="-66675"/>
              <a:ext cx="5380148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b="1" dirty="0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4</a:t>
              </a:r>
            </a:p>
          </p:txBody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09A56976-609E-F55B-8DB7-75570B101148}"/>
                </a:ext>
              </a:extLst>
            </p:cNvPr>
            <p:cNvSpPr txBox="1"/>
            <p:nvPr/>
          </p:nvSpPr>
          <p:spPr>
            <a:xfrm>
              <a:off x="0" y="795810"/>
              <a:ext cx="5380148" cy="564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69"/>
                </a:lnSpc>
              </a:pPr>
              <a:r>
                <a:rPr lang="en-US" sz="2549" b="1" dirty="0">
                  <a:solidFill>
                    <a:srgbClr val="292828"/>
                  </a:solidFill>
                  <a:latin typeface="Inter Bold"/>
                  <a:ea typeface="Inter Bold"/>
                </a:rPr>
                <a:t>Data Security</a:t>
              </a:r>
              <a:endParaRPr lang="en-US" sz="254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</p:grpSp>
      <p:sp>
        <p:nvSpPr>
          <p:cNvPr id="27" name="Rectangle 2">
            <a:extLst>
              <a:ext uri="{FF2B5EF4-FFF2-40B4-BE49-F238E27FC236}">
                <a16:creationId xmlns:a16="http://schemas.microsoft.com/office/drawing/2014/main" id="{360536F1-C9C1-0F68-588A-1CB23C1C9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7750" y="7412428"/>
            <a:ext cx="4196796" cy="1938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99" dirty="0">
                <a:solidFill>
                  <a:srgbClr val="292828"/>
                </a:solidFill>
                <a:latin typeface="Inter"/>
                <a:ea typeface="Inter"/>
              </a:rPr>
              <a:t>Ensuring compliance with data privacy regulations and securing sensitive financial information is critical.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41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88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A4312A-D9E1-7762-5003-F0B0AA4B0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778BFE2-1347-EEAC-7328-8B3E079CEC16}"/>
              </a:ext>
            </a:extLst>
          </p:cNvPr>
          <p:cNvSpPr/>
          <p:nvPr/>
        </p:nvSpPr>
        <p:spPr>
          <a:xfrm>
            <a:off x="-8630889" y="-6356397"/>
            <a:ext cx="35755116" cy="20248417"/>
          </a:xfrm>
          <a:custGeom>
            <a:avLst/>
            <a:gdLst/>
            <a:ahLst/>
            <a:cxnLst/>
            <a:rect l="l" t="t" r="r" b="b"/>
            <a:pathLst>
              <a:path w="35755116" h="20248417">
                <a:moveTo>
                  <a:pt x="0" y="0"/>
                </a:moveTo>
                <a:lnTo>
                  <a:pt x="35755117" y="0"/>
                </a:lnTo>
                <a:lnTo>
                  <a:pt x="35755117" y="20248417"/>
                </a:lnTo>
                <a:lnTo>
                  <a:pt x="0" y="202484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121D5023-2A25-631E-3D9D-74DB23670A64}"/>
              </a:ext>
            </a:extLst>
          </p:cNvPr>
          <p:cNvGrpSpPr/>
          <p:nvPr/>
        </p:nvGrpSpPr>
        <p:grpSpPr>
          <a:xfrm>
            <a:off x="2184997" y="2659134"/>
            <a:ext cx="13918006" cy="4967396"/>
            <a:chOff x="0" y="-9525"/>
            <a:chExt cx="18557342" cy="6623194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B111F23-B038-C2E7-2A59-F7F6CD8A4678}"/>
                </a:ext>
              </a:extLst>
            </p:cNvPr>
            <p:cNvSpPr txBox="1"/>
            <p:nvPr/>
          </p:nvSpPr>
          <p:spPr>
            <a:xfrm>
              <a:off x="0" y="-9525"/>
              <a:ext cx="18557342" cy="17132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8800" dirty="0">
                  <a:solidFill>
                    <a:srgbClr val="FFFFFF"/>
                  </a:solidFill>
                  <a:latin typeface="Inter"/>
                  <a:ea typeface="Inter"/>
                </a:rPr>
                <a:t>Data Preparation Steps</a:t>
              </a:r>
              <a:endParaRPr lang="en-US" sz="8800" dirty="0">
                <a:solidFill>
                  <a:srgbClr val="FFFFFF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B69C8369-2B4C-D59F-FD31-B5473A56A663}"/>
                </a:ext>
              </a:extLst>
            </p:cNvPr>
            <p:cNvSpPr txBox="1"/>
            <p:nvPr/>
          </p:nvSpPr>
          <p:spPr>
            <a:xfrm>
              <a:off x="0" y="4377073"/>
              <a:ext cx="18557342" cy="22365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dirty="0">
                  <a:solidFill>
                    <a:srgbClr val="FFFFFF"/>
                  </a:solidFill>
                  <a:latin typeface="Inter"/>
                  <a:ea typeface="Inter"/>
                </a:rPr>
                <a:t>Preparing data ensures accuracy and compatibility by cleaning, transforming, and standardizing records for effective financial forecasting and analysis.</a:t>
              </a:r>
              <a:endParaRPr lang="en-US" sz="3000" dirty="0">
                <a:solidFill>
                  <a:srgbClr val="FFFFFF"/>
                </a:solidFill>
                <a:latin typeface="Inter"/>
                <a:ea typeface="Inter"/>
                <a:sym typeface="Int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38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3305D-C14F-B862-551B-9B2910555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C464FDB7-8D42-6221-277A-BFA46D8ACC6A}"/>
              </a:ext>
            </a:extLst>
          </p:cNvPr>
          <p:cNvSpPr txBox="1"/>
          <p:nvPr/>
        </p:nvSpPr>
        <p:spPr>
          <a:xfrm>
            <a:off x="1389008" y="1245570"/>
            <a:ext cx="6994749" cy="933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 dirty="0">
                <a:solidFill>
                  <a:srgbClr val="292828"/>
                </a:solidFill>
                <a:latin typeface="Inter"/>
                <a:ea typeface="Inter"/>
              </a:rPr>
              <a:t>Cleaning</a:t>
            </a:r>
            <a:endParaRPr lang="en-US" sz="6400" dirty="0">
              <a:solidFill>
                <a:srgbClr val="292828"/>
              </a:solidFill>
              <a:latin typeface="Inter"/>
              <a:ea typeface="Inter"/>
              <a:sym typeface="Inter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9302792-B839-DE1A-1C3C-1C99EE17A27A}"/>
              </a:ext>
            </a:extLst>
          </p:cNvPr>
          <p:cNvSpPr txBox="1"/>
          <p:nvPr/>
        </p:nvSpPr>
        <p:spPr>
          <a:xfrm>
            <a:off x="9904243" y="1245570"/>
            <a:ext cx="6994749" cy="933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400" dirty="0">
                <a:latin typeface="Inter"/>
                <a:ea typeface="Inter"/>
              </a:rPr>
              <a:t>Transformation</a:t>
            </a:r>
            <a:endParaRPr lang="en-US" sz="6400" dirty="0">
              <a:latin typeface="Inter"/>
              <a:ea typeface="Inter"/>
              <a:sym typeface="Inter"/>
            </a:endParaRP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57EA59F8-8529-EEEB-9440-47C1543D2FCE}"/>
              </a:ext>
            </a:extLst>
          </p:cNvPr>
          <p:cNvGrpSpPr/>
          <p:nvPr/>
        </p:nvGrpSpPr>
        <p:grpSpPr>
          <a:xfrm>
            <a:off x="1389008" y="3015650"/>
            <a:ext cx="4066341" cy="2276292"/>
            <a:chOff x="-41640" y="-66675"/>
            <a:chExt cx="5421788" cy="3035056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D9AF5AA9-E8D8-DEA9-2D7F-19DAAE820FF9}"/>
                </a:ext>
              </a:extLst>
            </p:cNvPr>
            <p:cNvSpPr txBox="1"/>
            <p:nvPr/>
          </p:nvSpPr>
          <p:spPr>
            <a:xfrm>
              <a:off x="0" y="-66675"/>
              <a:ext cx="5380148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b="1" dirty="0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1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B4F90B24-C4A1-3DA4-59DE-E82E1302BA1E}"/>
                </a:ext>
              </a:extLst>
            </p:cNvPr>
            <p:cNvSpPr txBox="1"/>
            <p:nvPr/>
          </p:nvSpPr>
          <p:spPr>
            <a:xfrm>
              <a:off x="-41640" y="1520377"/>
              <a:ext cx="5380148" cy="14480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39"/>
                </a:lnSpc>
              </a:pPr>
              <a:r>
                <a:rPr lang="en-US" sz="2099" dirty="0">
                  <a:solidFill>
                    <a:srgbClr val="292828"/>
                  </a:solidFill>
                  <a:latin typeface="Inter"/>
                  <a:ea typeface="Inter"/>
                </a:rPr>
                <a:t>Use mean or median imputation to replace missing numerical data for consistency.</a:t>
              </a:r>
              <a:endParaRPr lang="en-US" sz="2099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9FA76B40-E710-7F9C-93AF-FD2BD8969789}"/>
                </a:ext>
              </a:extLst>
            </p:cNvPr>
            <p:cNvSpPr txBox="1"/>
            <p:nvPr/>
          </p:nvSpPr>
          <p:spPr>
            <a:xfrm>
              <a:off x="0" y="795810"/>
              <a:ext cx="5380148" cy="564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69"/>
                </a:lnSpc>
              </a:pPr>
              <a:r>
                <a:rPr lang="en-US" sz="2549" b="1" dirty="0">
                  <a:solidFill>
                    <a:srgbClr val="292828"/>
                  </a:solidFill>
                  <a:latin typeface="Inter Bold"/>
                  <a:ea typeface="Inter Bold"/>
                </a:rPr>
                <a:t>Fill Missing Values</a:t>
              </a:r>
              <a:endParaRPr lang="en-US" sz="254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</p:grpSp>
      <p:grpSp>
        <p:nvGrpSpPr>
          <p:cNvPr id="20" name="Group 10">
            <a:extLst>
              <a:ext uri="{FF2B5EF4-FFF2-40B4-BE49-F238E27FC236}">
                <a16:creationId xmlns:a16="http://schemas.microsoft.com/office/drawing/2014/main" id="{E2E47EEC-12CA-9049-3362-839B4870F5E0}"/>
              </a:ext>
            </a:extLst>
          </p:cNvPr>
          <p:cNvGrpSpPr/>
          <p:nvPr/>
        </p:nvGrpSpPr>
        <p:grpSpPr>
          <a:xfrm>
            <a:off x="1351533" y="5925019"/>
            <a:ext cx="4035111" cy="2833984"/>
            <a:chOff x="0" y="-66675"/>
            <a:chExt cx="5380148" cy="3778646"/>
          </a:xfrm>
        </p:grpSpPr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5EC6A3F2-373B-7141-499B-BDCC3CCDE765}"/>
                </a:ext>
              </a:extLst>
            </p:cNvPr>
            <p:cNvSpPr txBox="1"/>
            <p:nvPr/>
          </p:nvSpPr>
          <p:spPr>
            <a:xfrm>
              <a:off x="0" y="-66675"/>
              <a:ext cx="5380148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b="1" dirty="0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2</a:t>
              </a:r>
            </a:p>
          </p:txBody>
        </p:sp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id="{9B3D1037-4E00-15B0-3BEB-B383885D1C06}"/>
                </a:ext>
              </a:extLst>
            </p:cNvPr>
            <p:cNvSpPr txBox="1"/>
            <p:nvPr/>
          </p:nvSpPr>
          <p:spPr>
            <a:xfrm>
              <a:off x="0" y="2263967"/>
              <a:ext cx="5380148" cy="14480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39"/>
                </a:lnSpc>
              </a:pPr>
              <a:r>
                <a:rPr lang="en-US" sz="2099" dirty="0">
                  <a:solidFill>
                    <a:srgbClr val="292828"/>
                  </a:solidFill>
                  <a:latin typeface="Inter"/>
                  <a:ea typeface="Inter"/>
                </a:rPr>
                <a:t>Ensure currency values (USD, EUR) and dates follow uniform formats.</a:t>
              </a:r>
              <a:endParaRPr lang="en-US" sz="2099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23" name="TextBox 13">
              <a:extLst>
                <a:ext uri="{FF2B5EF4-FFF2-40B4-BE49-F238E27FC236}">
                  <a16:creationId xmlns:a16="http://schemas.microsoft.com/office/drawing/2014/main" id="{5DAE09DE-C3A0-66F0-2A22-85A980A41A6E}"/>
                </a:ext>
              </a:extLst>
            </p:cNvPr>
            <p:cNvSpPr txBox="1"/>
            <p:nvPr/>
          </p:nvSpPr>
          <p:spPr>
            <a:xfrm>
              <a:off x="0" y="795810"/>
              <a:ext cx="5380148" cy="1179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69"/>
                </a:lnSpc>
              </a:pPr>
              <a:r>
                <a:rPr lang="en-US" sz="2549" b="1" dirty="0">
                  <a:solidFill>
                    <a:srgbClr val="292828"/>
                  </a:solidFill>
                  <a:latin typeface="Inter Bold"/>
                  <a:ea typeface="Inter Bold"/>
                </a:rPr>
                <a:t>Standardize Currencies and Dates</a:t>
              </a:r>
              <a:endParaRPr lang="en-US" sz="254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</p:grpSp>
      <p:sp>
        <p:nvSpPr>
          <p:cNvPr id="24" name="AutoShape 12">
            <a:extLst>
              <a:ext uri="{FF2B5EF4-FFF2-40B4-BE49-F238E27FC236}">
                <a16:creationId xmlns:a16="http://schemas.microsoft.com/office/drawing/2014/main" id="{CBA3D351-459B-7D4E-EB48-D79F86382A3B}"/>
              </a:ext>
            </a:extLst>
          </p:cNvPr>
          <p:cNvSpPr/>
          <p:nvPr/>
        </p:nvSpPr>
        <p:spPr>
          <a:xfrm flipV="1">
            <a:off x="1351533" y="5708696"/>
            <a:ext cx="15547459" cy="44404"/>
          </a:xfrm>
          <a:prstGeom prst="line">
            <a:avLst/>
          </a:prstGeom>
          <a:ln w="12700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5" name="Group 10">
            <a:extLst>
              <a:ext uri="{FF2B5EF4-FFF2-40B4-BE49-F238E27FC236}">
                <a16:creationId xmlns:a16="http://schemas.microsoft.com/office/drawing/2014/main" id="{C5367CC6-78BF-A1F1-F0B1-BA7858CB890B}"/>
              </a:ext>
            </a:extLst>
          </p:cNvPr>
          <p:cNvGrpSpPr/>
          <p:nvPr/>
        </p:nvGrpSpPr>
        <p:grpSpPr>
          <a:xfrm>
            <a:off x="10058400" y="3015650"/>
            <a:ext cx="4066341" cy="2276292"/>
            <a:chOff x="-41640" y="-66675"/>
            <a:chExt cx="5421788" cy="3035056"/>
          </a:xfrm>
        </p:grpSpPr>
        <p:sp>
          <p:nvSpPr>
            <p:cNvPr id="26" name="TextBox 11">
              <a:extLst>
                <a:ext uri="{FF2B5EF4-FFF2-40B4-BE49-F238E27FC236}">
                  <a16:creationId xmlns:a16="http://schemas.microsoft.com/office/drawing/2014/main" id="{E1B5D4AE-A7F5-3874-6CCA-2575793899A0}"/>
                </a:ext>
              </a:extLst>
            </p:cNvPr>
            <p:cNvSpPr txBox="1"/>
            <p:nvPr/>
          </p:nvSpPr>
          <p:spPr>
            <a:xfrm>
              <a:off x="0" y="-66675"/>
              <a:ext cx="5380148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b="1" dirty="0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1</a:t>
              </a:r>
            </a:p>
          </p:txBody>
        </p:sp>
        <p:sp>
          <p:nvSpPr>
            <p:cNvPr id="27" name="TextBox 12">
              <a:extLst>
                <a:ext uri="{FF2B5EF4-FFF2-40B4-BE49-F238E27FC236}">
                  <a16:creationId xmlns:a16="http://schemas.microsoft.com/office/drawing/2014/main" id="{8A04EDBE-619D-4380-0EF9-832F6B3EBE30}"/>
                </a:ext>
              </a:extLst>
            </p:cNvPr>
            <p:cNvSpPr txBox="1"/>
            <p:nvPr/>
          </p:nvSpPr>
          <p:spPr>
            <a:xfrm>
              <a:off x="-41640" y="1520377"/>
              <a:ext cx="5380148" cy="14480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39"/>
                </a:lnSpc>
              </a:pPr>
              <a:r>
                <a:rPr lang="en-US" sz="2099" dirty="0">
                  <a:solidFill>
                    <a:srgbClr val="292828"/>
                  </a:solidFill>
                  <a:latin typeface="Inter"/>
                  <a:ea typeface="Inter"/>
                </a:rPr>
                <a:t>Normalize data using Min-Max or Z-score scaling for accurate model input.</a:t>
              </a:r>
              <a:endParaRPr lang="en-US" sz="2099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28" name="TextBox 13">
              <a:extLst>
                <a:ext uri="{FF2B5EF4-FFF2-40B4-BE49-F238E27FC236}">
                  <a16:creationId xmlns:a16="http://schemas.microsoft.com/office/drawing/2014/main" id="{1132B0A9-E398-DB6A-EB4E-511DAB9B3696}"/>
                </a:ext>
              </a:extLst>
            </p:cNvPr>
            <p:cNvSpPr txBox="1"/>
            <p:nvPr/>
          </p:nvSpPr>
          <p:spPr>
            <a:xfrm>
              <a:off x="0" y="795810"/>
              <a:ext cx="5380148" cy="564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69"/>
                </a:lnSpc>
              </a:pPr>
              <a:r>
                <a:rPr lang="en-US" sz="2549" b="1" dirty="0">
                  <a:solidFill>
                    <a:srgbClr val="292828"/>
                  </a:solidFill>
                  <a:latin typeface="Inter Bold"/>
                  <a:ea typeface="Inter Bold"/>
                </a:rPr>
                <a:t>Scaling</a:t>
              </a:r>
              <a:endParaRPr lang="en-US" sz="254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</p:grpSp>
      <p:grpSp>
        <p:nvGrpSpPr>
          <p:cNvPr id="29" name="Group 10">
            <a:extLst>
              <a:ext uri="{FF2B5EF4-FFF2-40B4-BE49-F238E27FC236}">
                <a16:creationId xmlns:a16="http://schemas.microsoft.com/office/drawing/2014/main" id="{E5364D66-7BBB-2864-511A-9EE47A6D1E0B}"/>
              </a:ext>
            </a:extLst>
          </p:cNvPr>
          <p:cNvGrpSpPr/>
          <p:nvPr/>
        </p:nvGrpSpPr>
        <p:grpSpPr>
          <a:xfrm>
            <a:off x="10058399" y="5925019"/>
            <a:ext cx="4035111" cy="2667551"/>
            <a:chOff x="0" y="-66675"/>
            <a:chExt cx="5380148" cy="3556735"/>
          </a:xfrm>
        </p:grpSpPr>
        <p:sp>
          <p:nvSpPr>
            <p:cNvPr id="30" name="TextBox 11">
              <a:extLst>
                <a:ext uri="{FF2B5EF4-FFF2-40B4-BE49-F238E27FC236}">
                  <a16:creationId xmlns:a16="http://schemas.microsoft.com/office/drawing/2014/main" id="{1387D3CE-CE70-EE5E-3C4E-2B750C632EA9}"/>
                </a:ext>
              </a:extLst>
            </p:cNvPr>
            <p:cNvSpPr txBox="1"/>
            <p:nvPr/>
          </p:nvSpPr>
          <p:spPr>
            <a:xfrm>
              <a:off x="0" y="-66675"/>
              <a:ext cx="5380148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b="1" dirty="0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2</a:t>
              </a:r>
            </a:p>
          </p:txBody>
        </p:sp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DB86567A-906E-75D0-E75C-D556D6658F07}"/>
                </a:ext>
              </a:extLst>
            </p:cNvPr>
            <p:cNvSpPr txBox="1"/>
            <p:nvPr/>
          </p:nvSpPr>
          <p:spPr>
            <a:xfrm>
              <a:off x="0" y="1546193"/>
              <a:ext cx="5380148" cy="1943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39"/>
                </a:lnSpc>
              </a:pPr>
              <a:r>
                <a:rPr lang="en-US" sz="2099" dirty="0">
                  <a:solidFill>
                    <a:srgbClr val="292828"/>
                  </a:solidFill>
                  <a:latin typeface="Inter"/>
                  <a:ea typeface="Inter"/>
                </a:rPr>
                <a:t>Use One-hot encoding for categorical features (regions) and Label encoding for ordinal features (risk levels).</a:t>
              </a:r>
              <a:endParaRPr lang="en-US" sz="2099" dirty="0">
                <a:solidFill>
                  <a:srgbClr val="292828"/>
                </a:solidFill>
                <a:latin typeface="Inter"/>
                <a:ea typeface="Inter"/>
                <a:sym typeface="Inter"/>
              </a:endParaRPr>
            </a:p>
          </p:txBody>
        </p:sp>
        <p:sp>
          <p:nvSpPr>
            <p:cNvPr id="32" name="TextBox 13">
              <a:extLst>
                <a:ext uri="{FF2B5EF4-FFF2-40B4-BE49-F238E27FC236}">
                  <a16:creationId xmlns:a16="http://schemas.microsoft.com/office/drawing/2014/main" id="{B0BB57EE-1111-9448-B37D-6E923A39C6EE}"/>
                </a:ext>
              </a:extLst>
            </p:cNvPr>
            <p:cNvSpPr txBox="1"/>
            <p:nvPr/>
          </p:nvSpPr>
          <p:spPr>
            <a:xfrm>
              <a:off x="0" y="795810"/>
              <a:ext cx="5380148" cy="564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69"/>
                </a:lnSpc>
              </a:pPr>
              <a:r>
                <a:rPr lang="en-US" sz="2549" b="1" dirty="0">
                  <a:solidFill>
                    <a:srgbClr val="292828"/>
                  </a:solidFill>
                  <a:latin typeface="Inter Bold"/>
                  <a:ea typeface="Inter Bold"/>
                </a:rPr>
                <a:t>Encoding</a:t>
              </a:r>
              <a:endParaRPr lang="en-US" sz="2549" b="1" dirty="0">
                <a:solidFill>
                  <a:srgbClr val="292828"/>
                </a:solidFill>
                <a:latin typeface="Inter Bold"/>
                <a:ea typeface="Inter Bold"/>
                <a:sym typeface="Inter Bold"/>
              </a:endParaRPr>
            </a:p>
          </p:txBody>
        </p:sp>
      </p:grpSp>
      <p:sp>
        <p:nvSpPr>
          <p:cNvPr id="33" name="AutoShape 12">
            <a:extLst>
              <a:ext uri="{FF2B5EF4-FFF2-40B4-BE49-F238E27FC236}">
                <a16:creationId xmlns:a16="http://schemas.microsoft.com/office/drawing/2014/main" id="{15BB3CD5-FA13-8810-DC41-232B1408AF26}"/>
              </a:ext>
            </a:extLst>
          </p:cNvPr>
          <p:cNvSpPr/>
          <p:nvPr/>
        </p:nvSpPr>
        <p:spPr>
          <a:xfrm flipV="1">
            <a:off x="8383758" y="2823428"/>
            <a:ext cx="0" cy="5998050"/>
          </a:xfrm>
          <a:prstGeom prst="line">
            <a:avLst/>
          </a:prstGeom>
          <a:ln w="12700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026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900</Words>
  <Application>Microsoft Office PowerPoint</Application>
  <PresentationFormat>Custom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Inter</vt:lpstr>
      <vt:lpstr>Inter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Grey Purple Technology Patterns Technology in Education Technology Presentation</dc:title>
  <dc:creator>ASUS-TUF</dc:creator>
  <cp:lastModifiedBy>Shardul Patki</cp:lastModifiedBy>
  <cp:revision>7</cp:revision>
  <dcterms:created xsi:type="dcterms:W3CDTF">2006-08-16T00:00:00Z</dcterms:created>
  <dcterms:modified xsi:type="dcterms:W3CDTF">2024-12-10T01:45:34Z</dcterms:modified>
  <dc:identifier>DAGVfN__7fo</dc:identifier>
</cp:coreProperties>
</file>