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3.jpeg"/><Relationship Id="rId8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83: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M83:</a:t>
            </a:r>
          </a:p>
          <a:p>
            <a:pPr/>
            <a:r>
              <a:t>Running VoigtFit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porting pack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Importing packages</a:t>
            </a:r>
          </a:p>
        </p:txBody>
      </p:sp>
      <p:pic>
        <p:nvPicPr>
          <p:cNvPr id="154" name="Screen Shot 2022-08-22 at 10.26.27 AM.png" descr="Screen Shot 2022-08-22 at 10.26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6677" y="3294652"/>
            <a:ext cx="11914820" cy="3008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solving Power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Resolving Power: 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614127" y="2631839"/>
            <a:ext cx="12270896" cy="9203172"/>
            <a:chOff x="0" y="0"/>
            <a:chExt cx="12270895" cy="9203170"/>
          </a:xfrm>
        </p:grpSpPr>
        <p:pic>
          <p:nvPicPr>
            <p:cNvPr id="157" name="resolution_spectra.pdf" descr="resolution_spectra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270896" cy="92031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Line"/>
            <p:cNvSpPr/>
            <p:nvPr/>
          </p:nvSpPr>
          <p:spPr>
            <a:xfrm>
              <a:off x="6030103" y="7260797"/>
              <a:ext cx="760617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6030103" y="7686869"/>
              <a:ext cx="760617" cy="1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0" name="R~ 30,000…"/>
            <p:cNvSpPr txBox="1"/>
            <p:nvPr/>
          </p:nvSpPr>
          <p:spPr>
            <a:xfrm>
              <a:off x="6854809" y="6947862"/>
              <a:ext cx="2070906" cy="10945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584200">
                <a:defRPr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R~ 30,000</a:t>
              </a:r>
            </a:p>
            <a:p>
              <a:pPr algn="l" defTabSz="584200">
                <a:defRPr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R~ 7,000</a:t>
              </a:r>
            </a:p>
          </p:txBody>
        </p:sp>
        <p:sp>
          <p:nvSpPr>
            <p:cNvPr id="161" name="Rectangle"/>
            <p:cNvSpPr/>
            <p:nvPr/>
          </p:nvSpPr>
          <p:spPr>
            <a:xfrm>
              <a:off x="5902280" y="6898634"/>
              <a:ext cx="3150693" cy="119300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163" name="Screen Shot 2022-08-22 at 10.47.15 AM.png" descr="Screen Shot 2022-08-22 at 10.47.1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03535" y="1003345"/>
            <a:ext cx="4186721" cy="36384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Group"/>
          <p:cNvGrpSpPr/>
          <p:nvPr/>
        </p:nvGrpSpPr>
        <p:grpSpPr>
          <a:xfrm>
            <a:off x="15047724" y="2983604"/>
            <a:ext cx="8341057" cy="3729794"/>
            <a:chOff x="0" y="0"/>
            <a:chExt cx="8341055" cy="3729793"/>
          </a:xfrm>
        </p:grpSpPr>
        <p:sp>
          <p:nvSpPr>
            <p:cNvPr id="164" name="smallest difference in wavelengths that can be…"/>
            <p:cNvSpPr txBox="1"/>
            <p:nvPr/>
          </p:nvSpPr>
          <p:spPr>
            <a:xfrm>
              <a:off x="0" y="2674016"/>
              <a:ext cx="8341056" cy="10557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100"/>
              </a:pPr>
              <a:r>
                <a:t>smallest difference in wavelengths that can be </a:t>
              </a:r>
            </a:p>
            <a:p>
              <a:pPr>
                <a:defRPr sz="3100"/>
              </a:pPr>
              <a:r>
                <a:t>distinguished at a wavelength of λ</a:t>
              </a:r>
            </a:p>
          </p:txBody>
        </p:sp>
        <p:sp>
          <p:nvSpPr>
            <p:cNvPr id="165" name="Rounded Rectangle"/>
            <p:cNvSpPr/>
            <p:nvPr/>
          </p:nvSpPr>
          <p:spPr>
            <a:xfrm>
              <a:off x="3759692" y="0"/>
              <a:ext cx="2442877" cy="1369663"/>
            </a:xfrm>
            <a:prstGeom prst="roundRect">
              <a:avLst>
                <a:gd name="adj" fmla="val 13374"/>
              </a:avLst>
            </a:prstGeom>
            <a:noFill/>
            <a:ln w="635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4981129" y="1224129"/>
              <a:ext cx="1" cy="1433164"/>
            </a:xfrm>
            <a:prstGeom prst="line">
              <a:avLst/>
            </a:prstGeom>
            <a:noFill/>
            <a:ln w="1016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168" name="Screen Shot 2022-08-22 at 10.50.57 AM.png" descr="Screen Shot 2022-08-22 at 10.50.5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67008" y="9054286"/>
            <a:ext cx="11052504" cy="122805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ounded Rectangle"/>
          <p:cNvSpPr/>
          <p:nvPr/>
        </p:nvSpPr>
        <p:spPr>
          <a:xfrm>
            <a:off x="12727630" y="9709986"/>
            <a:ext cx="10766185" cy="673594"/>
          </a:xfrm>
          <a:prstGeom prst="roundRect">
            <a:avLst>
              <a:gd name="adj" fmla="val 28281"/>
            </a:avLst>
          </a:prstGeom>
          <a:solidFill>
            <a:schemeClr val="accent6">
              <a:satOff val="-20754"/>
              <a:lumOff val="-16738"/>
              <a:alpha val="281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4"/>
      <p:bldP build="whole" bldLvl="1" animBg="1" rev="0" advAuto="0" spid="162" grpId="1"/>
      <p:bldP build="whole" bldLvl="1" animBg="1" rev="0" advAuto="0" spid="167" grpId="2"/>
      <p:bldP build="whole" bldLvl="1" animBg="1" rev="0" advAuto="0" spid="168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Velocity of a galax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Velocity of a galaxy</a:t>
            </a:r>
          </a:p>
        </p:txBody>
      </p:sp>
      <p:sp>
        <p:nvSpPr>
          <p:cNvPr id="17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An object in motion will have its radiation (light) shifted in wavelength."/>
          <p:cNvSpPr txBox="1"/>
          <p:nvPr>
            <p:ph type="body" sz="quarter" idx="1"/>
          </p:nvPr>
        </p:nvSpPr>
        <p:spPr>
          <a:xfrm>
            <a:off x="1181592" y="3846417"/>
            <a:ext cx="12703243" cy="2304299"/>
          </a:xfrm>
          <a:prstGeom prst="rect">
            <a:avLst/>
          </a:prstGeom>
        </p:spPr>
        <p:txBody>
          <a:bodyPr/>
          <a:lstStyle/>
          <a:p>
            <a:pPr/>
            <a:r>
              <a:t>An object in motion will have its radiation (light) shifted in wavelength.</a:t>
            </a:r>
          </a:p>
        </p:txBody>
      </p:sp>
      <p:pic>
        <p:nvPicPr>
          <p:cNvPr id="174" name="Screen Shot 2022-08-22 at 11.17.03 AM.png" descr="Screen Shot 2022-08-22 at 11.1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56520" y="1113192"/>
            <a:ext cx="7129376" cy="341876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Measured/observed wavelength…"/>
          <p:cNvSpPr txBox="1"/>
          <p:nvPr/>
        </p:nvSpPr>
        <p:spPr>
          <a:xfrm>
            <a:off x="16682324" y="4393182"/>
            <a:ext cx="6077769" cy="317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/>
            </a:pPr>
            <a14:m>
              <m:oMath>
                <m:r>
                  <a:rPr xmlns:a="http://schemas.openxmlformats.org/drawingml/2006/main" sz="3850" i="1">
                    <a:solidFill>
                      <a:srgbClr val="5E5E5E"/>
                    </a:solidFill>
                    <a:latin typeface="Cambria Math" panose="02040503050406030204" pitchFamily="18" charset="0"/>
                  </a:rPr>
                  <m:t>λ</m:t>
                </m:r>
              </m:oMath>
            </a14:m>
            <a:r>
              <a:t> Measured/observed wavelength</a:t>
            </a:r>
          </a:p>
          <a:p>
            <a:pPr algn="l">
              <a:defRPr sz="3100"/>
            </a:pPr>
            <a14:m>
              <m:oMath>
                <m:sSub>
                  <m:e>
                    <m:r>
                      <a:rPr xmlns:a="http://schemas.openxmlformats.org/drawingml/2006/main" sz="375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a:rPr xmlns:a="http://schemas.openxmlformats.org/drawingml/2006/main" sz="375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 Original/rest wavelength</a:t>
            </a:r>
          </a:p>
          <a:p>
            <a:pPr algn="l">
              <a:defRPr sz="3100"/>
            </a:pPr>
            <a:r>
              <a:t>v speed of the object</a:t>
            </a:r>
          </a:p>
          <a:p>
            <a:pPr algn="l">
              <a:defRPr sz="3100"/>
            </a:pPr>
            <a:r>
              <a:t>c speed of light  </a:t>
            </a:r>
          </a:p>
          <a:p>
            <a:pPr algn="l">
              <a:defRPr sz="3100"/>
            </a:pPr>
          </a:p>
        </p:txBody>
      </p:sp>
      <p:sp>
        <p:nvSpPr>
          <p:cNvPr id="176" name="= 1144.5 A…"/>
          <p:cNvSpPr txBox="1"/>
          <p:nvPr/>
        </p:nvSpPr>
        <p:spPr>
          <a:xfrm>
            <a:off x="14470135" y="9934573"/>
            <a:ext cx="2954846" cy="2215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100"/>
            </a:pPr>
            <a14:m>
              <m:oMath>
                <m:r>
                  <a:rPr xmlns:a="http://schemas.openxmlformats.org/drawingml/2006/main" sz="3850" i="1">
                    <a:solidFill>
                      <a:srgbClr val="5E5E5E"/>
                    </a:solidFill>
                    <a:latin typeface="Cambria Math" panose="02040503050406030204" pitchFamily="18" charset="0"/>
                  </a:rPr>
                  <m:t>λ</m:t>
                </m:r>
              </m:oMath>
            </a14:m>
            <a:r>
              <a:t> = 1144.5 A</a:t>
            </a:r>
          </a:p>
          <a:p>
            <a:pPr algn="l">
              <a:defRPr sz="3100"/>
            </a:pPr>
            <a14:m>
              <m:oMath>
                <m:sSub>
                  <m:e>
                    <m:r>
                      <a:rPr xmlns:a="http://schemas.openxmlformats.org/drawingml/2006/main" sz="375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λ</m:t>
                    </m:r>
                  </m:e>
                  <m:sub>
                    <m:r>
                      <a:rPr xmlns:a="http://schemas.openxmlformats.org/drawingml/2006/main" sz="3750" i="1">
                        <a:solidFill>
                          <a:srgbClr val="5E5E5E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 = 1144.0 A</a:t>
            </a:r>
          </a:p>
          <a:p>
            <a:pPr algn="l">
              <a:defRPr sz="3100"/>
            </a:pPr>
            <a:r>
              <a:t>c = 2.99e5 km/s</a:t>
            </a:r>
          </a:p>
          <a:p>
            <a:pPr algn="l">
              <a:defRPr sz="3100"/>
            </a:pPr>
            <a:r>
              <a:rPr b="1"/>
              <a:t>v = 131 km/s</a:t>
            </a:r>
            <a:r>
              <a:t>  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1519459" y="6721140"/>
            <a:ext cx="5227810" cy="6319130"/>
            <a:chOff x="0" y="0"/>
            <a:chExt cx="5227809" cy="6319129"/>
          </a:xfrm>
        </p:grpSpPr>
        <p:grpSp>
          <p:nvGrpSpPr>
            <p:cNvPr id="184" name="Group"/>
            <p:cNvGrpSpPr/>
            <p:nvPr/>
          </p:nvGrpSpPr>
          <p:grpSpPr>
            <a:xfrm>
              <a:off x="0" y="0"/>
              <a:ext cx="5227810" cy="6319130"/>
              <a:chOff x="0" y="0"/>
              <a:chExt cx="5227809" cy="6319129"/>
            </a:xfrm>
          </p:grpSpPr>
          <p:sp>
            <p:nvSpPr>
              <p:cNvPr id="177" name="1142"/>
              <p:cNvSpPr txBox="1"/>
              <p:nvPr/>
            </p:nvSpPr>
            <p:spPr>
              <a:xfrm>
                <a:off x="139284" y="5435541"/>
                <a:ext cx="792176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1142</a:t>
                </a:r>
              </a:p>
            </p:txBody>
          </p:sp>
          <p:sp>
            <p:nvSpPr>
              <p:cNvPr id="178" name="1145"/>
              <p:cNvSpPr txBox="1"/>
              <p:nvPr/>
            </p:nvSpPr>
            <p:spPr>
              <a:xfrm>
                <a:off x="4144443" y="5435541"/>
                <a:ext cx="792176" cy="46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1145</a:t>
                </a:r>
              </a:p>
            </p:txBody>
          </p:sp>
          <p:grpSp>
            <p:nvGrpSpPr>
              <p:cNvPr id="183" name="Group"/>
              <p:cNvGrpSpPr/>
              <p:nvPr/>
            </p:nvGrpSpPr>
            <p:grpSpPr>
              <a:xfrm>
                <a:off x="0" y="0"/>
                <a:ext cx="5227810" cy="6319130"/>
                <a:chOff x="0" y="0"/>
                <a:chExt cx="5227809" cy="6319129"/>
              </a:xfrm>
            </p:grpSpPr>
            <p:sp>
              <p:nvSpPr>
                <p:cNvPr id="179" name="Rectangle"/>
                <p:cNvSpPr/>
                <p:nvPr/>
              </p:nvSpPr>
              <p:spPr>
                <a:xfrm>
                  <a:off x="0" y="0"/>
                  <a:ext cx="5227810" cy="5355690"/>
                </a:xfrm>
                <a:prstGeom prst="rect">
                  <a:avLst/>
                </a:prstGeom>
                <a:noFill/>
                <a:ln w="63500" cap="flat">
                  <a:solidFill>
                    <a:schemeClr val="accent6">
                      <a:satOff val="-20754"/>
                      <a:lumOff val="-16738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80" name="Line"/>
                <p:cNvSpPr/>
                <p:nvPr/>
              </p:nvSpPr>
              <p:spPr>
                <a:xfrm>
                  <a:off x="22033" y="1621021"/>
                  <a:ext cx="5168089" cy="29553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02" fill="norm" stroke="1" extrusionOk="0">
                      <a:moveTo>
                        <a:pt x="0" y="39"/>
                      </a:moveTo>
                      <a:cubicBezTo>
                        <a:pt x="760" y="71"/>
                        <a:pt x="1509" y="124"/>
                        <a:pt x="2248" y="196"/>
                      </a:cubicBezTo>
                      <a:cubicBezTo>
                        <a:pt x="3073" y="276"/>
                        <a:pt x="3927" y="381"/>
                        <a:pt x="4700" y="1026"/>
                      </a:cubicBezTo>
                      <a:cubicBezTo>
                        <a:pt x="5898" y="2027"/>
                        <a:pt x="6610" y="4038"/>
                        <a:pt x="7158" y="6059"/>
                      </a:cubicBezTo>
                      <a:cubicBezTo>
                        <a:pt x="7902" y="8805"/>
                        <a:pt x="8413" y="11731"/>
                        <a:pt x="8670" y="14756"/>
                      </a:cubicBezTo>
                      <a:cubicBezTo>
                        <a:pt x="8915" y="15949"/>
                        <a:pt x="9086" y="17184"/>
                        <a:pt x="9181" y="18439"/>
                      </a:cubicBezTo>
                      <a:cubicBezTo>
                        <a:pt x="9300" y="19997"/>
                        <a:pt x="9659" y="21600"/>
                        <a:pt x="10423" y="21382"/>
                      </a:cubicBezTo>
                      <a:cubicBezTo>
                        <a:pt x="11039" y="21207"/>
                        <a:pt x="11184" y="19932"/>
                        <a:pt x="11286" y="18797"/>
                      </a:cubicBezTo>
                      <a:cubicBezTo>
                        <a:pt x="11450" y="16972"/>
                        <a:pt x="11890" y="15259"/>
                        <a:pt x="12103" y="13450"/>
                      </a:cubicBezTo>
                      <a:cubicBezTo>
                        <a:pt x="12478" y="10262"/>
                        <a:pt x="12151" y="6799"/>
                        <a:pt x="13056" y="3905"/>
                      </a:cubicBezTo>
                      <a:cubicBezTo>
                        <a:pt x="13519" y="2423"/>
                        <a:pt x="14265" y="1266"/>
                        <a:pt x="15166" y="632"/>
                      </a:cubicBezTo>
                      <a:lnTo>
                        <a:pt x="18554" y="51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762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1" name="1144…"/>
                <p:cNvSpPr txBox="1"/>
                <p:nvPr/>
              </p:nvSpPr>
              <p:spPr>
                <a:xfrm>
                  <a:off x="1430592" y="5411830"/>
                  <a:ext cx="2214719" cy="9073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1144</a:t>
                  </a:r>
                </a:p>
                <a:p>
                  <a:pPr/>
                  <a:r>
                    <a:t>Wavelength (</a:t>
                  </a:r>
                  <a14:m>
                    <m:oMath>
                      <m:r>
                        <m:rPr>
                          <m:sty m:val="p"/>
                        </m:rPr>
                        <a:rPr xmlns:a="http://schemas.openxmlformats.org/drawingml/2006/main" sz="3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Å</m:t>
                      </m:r>
                    </m:oMath>
                  </a14:m>
                  <a:r>
                    <a:t>)</a:t>
                  </a:r>
                </a:p>
              </p:txBody>
            </p:sp>
            <p:sp>
              <p:nvSpPr>
                <p:cNvPr id="182" name="Line"/>
                <p:cNvSpPr/>
                <p:nvPr/>
              </p:nvSpPr>
              <p:spPr>
                <a:xfrm flipV="1">
                  <a:off x="2483078" y="50747"/>
                  <a:ext cx="1" cy="525419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</p:grpSp>
        </p:grpSp>
        <p:sp>
          <p:nvSpPr>
            <p:cNvPr id="185" name="Rest…"/>
            <p:cNvSpPr txBox="1"/>
            <p:nvPr/>
          </p:nvSpPr>
          <p:spPr>
            <a:xfrm>
              <a:off x="3230347" y="245074"/>
              <a:ext cx="1706271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r">
                <a:defRPr>
                  <a:solidFill>
                    <a:srgbClr val="000000"/>
                  </a:solidFill>
                </a:defRPr>
              </a:pPr>
              <a:r>
                <a:t>Rest</a:t>
              </a:r>
            </a:p>
            <a:p>
              <a:pPr algn="r">
                <a:defRPr>
                  <a:solidFill>
                    <a:srgbClr val="000000"/>
                  </a:solidFill>
                </a:defRPr>
              </a:pPr>
              <a:r>
                <a:t>Wavelength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7840126" y="6660266"/>
            <a:ext cx="5818720" cy="7135481"/>
            <a:chOff x="0" y="0"/>
            <a:chExt cx="5818718" cy="7135479"/>
          </a:xfrm>
        </p:grpSpPr>
        <p:grpSp>
          <p:nvGrpSpPr>
            <p:cNvPr id="194" name="Group"/>
            <p:cNvGrpSpPr/>
            <p:nvPr/>
          </p:nvGrpSpPr>
          <p:grpSpPr>
            <a:xfrm>
              <a:off x="-1" y="0"/>
              <a:ext cx="5818720" cy="7135480"/>
              <a:chOff x="0" y="0"/>
              <a:chExt cx="5818718" cy="7135479"/>
            </a:xfrm>
          </p:grpSpPr>
          <p:grpSp>
            <p:nvGrpSpPr>
              <p:cNvPr id="192" name="Group"/>
              <p:cNvGrpSpPr/>
              <p:nvPr/>
            </p:nvGrpSpPr>
            <p:grpSpPr>
              <a:xfrm>
                <a:off x="-1" y="0"/>
                <a:ext cx="5818720" cy="7135480"/>
                <a:chOff x="0" y="0"/>
                <a:chExt cx="5818718" cy="7135479"/>
              </a:xfrm>
            </p:grpSpPr>
            <p:sp>
              <p:nvSpPr>
                <p:cNvPr id="187" name="Rectangle"/>
                <p:cNvSpPr/>
                <p:nvPr/>
              </p:nvSpPr>
              <p:spPr>
                <a:xfrm>
                  <a:off x="8187" y="0"/>
                  <a:ext cx="5227810" cy="5355690"/>
                </a:xfrm>
                <a:prstGeom prst="rect">
                  <a:avLst/>
                </a:prstGeom>
                <a:noFill/>
                <a:ln w="63500" cap="flat">
                  <a:solidFill>
                    <a:schemeClr val="accent6">
                      <a:satOff val="-20754"/>
                      <a:lumOff val="-16738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>
                  <a:off x="0" y="1588906"/>
                  <a:ext cx="5245959" cy="29625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43" fill="norm" stroke="1" extrusionOk="0">
                      <a:moveTo>
                        <a:pt x="0" y="57"/>
                      </a:moveTo>
                      <a:cubicBezTo>
                        <a:pt x="2421" y="-60"/>
                        <a:pt x="4844" y="3"/>
                        <a:pt x="7262" y="247"/>
                      </a:cubicBezTo>
                      <a:cubicBezTo>
                        <a:pt x="8089" y="330"/>
                        <a:pt x="8930" y="443"/>
                        <a:pt x="9677" y="1073"/>
                      </a:cubicBezTo>
                      <a:cubicBezTo>
                        <a:pt x="10858" y="2069"/>
                        <a:pt x="11559" y="4069"/>
                        <a:pt x="12098" y="6080"/>
                      </a:cubicBezTo>
                      <a:cubicBezTo>
                        <a:pt x="12832" y="8811"/>
                        <a:pt x="13335" y="11723"/>
                        <a:pt x="13588" y="14732"/>
                      </a:cubicBezTo>
                      <a:cubicBezTo>
                        <a:pt x="13829" y="15919"/>
                        <a:pt x="13998" y="17147"/>
                        <a:pt x="14092" y="18396"/>
                      </a:cubicBezTo>
                      <a:cubicBezTo>
                        <a:pt x="14208" y="19946"/>
                        <a:pt x="14562" y="21540"/>
                        <a:pt x="15315" y="21324"/>
                      </a:cubicBezTo>
                      <a:cubicBezTo>
                        <a:pt x="15922" y="21149"/>
                        <a:pt x="16065" y="19881"/>
                        <a:pt x="16166" y="18752"/>
                      </a:cubicBezTo>
                      <a:cubicBezTo>
                        <a:pt x="16327" y="16936"/>
                        <a:pt x="16761" y="15232"/>
                        <a:pt x="16970" y="13432"/>
                      </a:cubicBezTo>
                      <a:cubicBezTo>
                        <a:pt x="17339" y="10261"/>
                        <a:pt x="17018" y="6816"/>
                        <a:pt x="17909" y="3937"/>
                      </a:cubicBezTo>
                      <a:cubicBezTo>
                        <a:pt x="18365" y="2462"/>
                        <a:pt x="19100" y="1311"/>
                        <a:pt x="19988" y="681"/>
                      </a:cubicBezTo>
                      <a:lnTo>
                        <a:pt x="21600" y="189"/>
                      </a:lnTo>
                    </a:path>
                  </a:pathLst>
                </a:custGeom>
                <a:noFill/>
                <a:ln w="762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89" name="1144…"/>
                <p:cNvSpPr/>
                <p:nvPr/>
              </p:nvSpPr>
              <p:spPr>
                <a:xfrm>
                  <a:off x="2546139" y="5865479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1144</a:t>
                  </a:r>
                </a:p>
                <a:p>
                  <a:pPr/>
                  <a:r>
                    <a:t>Wavelength (</a:t>
                  </a:r>
                  <a14:m>
                    <m:oMath>
                      <m:r>
                        <m:rPr>
                          <m:sty m:val="p"/>
                        </m:rPr>
                        <a:rPr xmlns:a="http://schemas.openxmlformats.org/drawingml/2006/main" sz="30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Å</m:t>
                      </m:r>
                    </m:oMath>
                  </a14:m>
                  <a:r>
                    <a:t>)</a:t>
                  </a:r>
                </a:p>
              </p:txBody>
            </p:sp>
            <p:sp>
              <p:nvSpPr>
                <p:cNvPr id="190" name="1142"/>
                <p:cNvSpPr/>
                <p:nvPr/>
              </p:nvSpPr>
              <p:spPr>
                <a:xfrm>
                  <a:off x="543559" y="5666223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1142</a:t>
                  </a:r>
                </a:p>
              </p:txBody>
            </p:sp>
            <p:sp>
              <p:nvSpPr>
                <p:cNvPr id="191" name="1145"/>
                <p:cNvSpPr/>
                <p:nvPr/>
              </p:nvSpPr>
              <p:spPr>
                <a:xfrm>
                  <a:off x="4548718" y="5666223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1145</a:t>
                  </a:r>
                </a:p>
              </p:txBody>
            </p:sp>
          </p:grpSp>
          <p:sp>
            <p:nvSpPr>
              <p:cNvPr id="193" name="Line"/>
              <p:cNvSpPr/>
              <p:nvPr/>
            </p:nvSpPr>
            <p:spPr>
              <a:xfrm flipV="1">
                <a:off x="3688995" y="73522"/>
                <a:ext cx="1" cy="525419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195" name="Observed…"/>
            <p:cNvSpPr txBox="1"/>
            <p:nvPr/>
          </p:nvSpPr>
          <p:spPr>
            <a:xfrm>
              <a:off x="299503" y="305948"/>
              <a:ext cx="1706271" cy="829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r>
                <a:t>Observed</a:t>
              </a:r>
            </a:p>
            <a:p>
              <a:pPr algn="l">
                <a:defRPr>
                  <a:solidFill>
                    <a:srgbClr val="000000"/>
                  </a:solidFill>
                </a:defRPr>
              </a:pPr>
              <a:r>
                <a:t>Wavelength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3"/>
      <p:bldP build="p" bldLvl="5" animBg="1" rev="0" advAuto="0" spid="176" grpId="5"/>
      <p:bldP build="whole" bldLvl="1" animBg="1" rev="0" advAuto="0" spid="175" grpId="2"/>
      <p:bldP build="whole" bldLvl="1" animBg="1" rev="0" advAuto="0" spid="196" grpId="4"/>
      <p:bldP build="whole" bldLvl="1" animBg="1" rev="0" advAuto="0" spid="17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Multiple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Components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507" y="6594195"/>
            <a:ext cx="12185110" cy="6611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M83.jpg" descr="M8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25900" y="227826"/>
            <a:ext cx="7170373" cy="58305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Group"/>
          <p:cNvGrpSpPr/>
          <p:nvPr/>
        </p:nvGrpSpPr>
        <p:grpSpPr>
          <a:xfrm>
            <a:off x="12717068" y="2970764"/>
            <a:ext cx="11433883" cy="10269420"/>
            <a:chOff x="0" y="0"/>
            <a:chExt cx="11433882" cy="10269419"/>
          </a:xfrm>
        </p:grpSpPr>
        <p:pic>
          <p:nvPicPr>
            <p:cNvPr id="201" name="M83.png" descr="M8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26003" y="3588510"/>
              <a:ext cx="8907879" cy="6680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6" name="Group"/>
            <p:cNvGrpSpPr/>
            <p:nvPr/>
          </p:nvGrpSpPr>
          <p:grpSpPr>
            <a:xfrm>
              <a:off x="-1" y="-1"/>
              <a:ext cx="7611229" cy="2790949"/>
              <a:chOff x="0" y="0"/>
              <a:chExt cx="7611227" cy="2790947"/>
            </a:xfrm>
          </p:grpSpPr>
          <p:grpSp>
            <p:nvGrpSpPr>
              <p:cNvPr id="204" name="Group"/>
              <p:cNvGrpSpPr/>
              <p:nvPr/>
            </p:nvGrpSpPr>
            <p:grpSpPr>
              <a:xfrm>
                <a:off x="6572873" y="-1"/>
                <a:ext cx="814142" cy="743129"/>
                <a:chOff x="0" y="0"/>
                <a:chExt cx="814141" cy="743127"/>
              </a:xfrm>
            </p:grpSpPr>
            <p:sp>
              <p:nvSpPr>
                <p:cNvPr id="202" name="Cloud"/>
                <p:cNvSpPr/>
                <p:nvPr/>
              </p:nvSpPr>
              <p:spPr>
                <a:xfrm rot="5400000">
                  <a:off x="237745" y="166731"/>
                  <a:ext cx="719301" cy="4334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603" y="0"/>
                      </a:moveTo>
                      <a:cubicBezTo>
                        <a:pt x="7967" y="0"/>
                        <a:pt x="5720" y="2939"/>
                        <a:pt x="4858" y="7062"/>
                      </a:cubicBezTo>
                      <a:cubicBezTo>
                        <a:pt x="4628" y="6992"/>
                        <a:pt x="4391" y="6953"/>
                        <a:pt x="4150" y="6953"/>
                      </a:cubicBezTo>
                      <a:cubicBezTo>
                        <a:pt x="1857" y="6953"/>
                        <a:pt x="0" y="10233"/>
                        <a:pt x="0" y="14278"/>
                      </a:cubicBezTo>
                      <a:cubicBezTo>
                        <a:pt x="0" y="18323"/>
                        <a:pt x="1857" y="21600"/>
                        <a:pt x="4150" y="21600"/>
                      </a:cubicBezTo>
                      <a:cubicBezTo>
                        <a:pt x="4193" y="21600"/>
                        <a:pt x="4237" y="21597"/>
                        <a:pt x="4279" y="21594"/>
                      </a:cubicBezTo>
                      <a:lnTo>
                        <a:pt x="10532" y="21597"/>
                      </a:lnTo>
                      <a:cubicBezTo>
                        <a:pt x="10555" y="21598"/>
                        <a:pt x="10579" y="21600"/>
                        <a:pt x="10603" y="21600"/>
                      </a:cubicBezTo>
                      <a:cubicBezTo>
                        <a:pt x="10626" y="21600"/>
                        <a:pt x="10648" y="21598"/>
                        <a:pt x="10672" y="21597"/>
                      </a:cubicBezTo>
                      <a:lnTo>
                        <a:pt x="18141" y="21600"/>
                      </a:lnTo>
                      <a:cubicBezTo>
                        <a:pt x="20051" y="21600"/>
                        <a:pt x="21600" y="18868"/>
                        <a:pt x="21600" y="15496"/>
                      </a:cubicBezTo>
                      <a:cubicBezTo>
                        <a:pt x="21600" y="12124"/>
                        <a:pt x="20051" y="9389"/>
                        <a:pt x="18141" y="9389"/>
                      </a:cubicBezTo>
                      <a:cubicBezTo>
                        <a:pt x="17627" y="9389"/>
                        <a:pt x="17139" y="9589"/>
                        <a:pt x="16701" y="9943"/>
                      </a:cubicBezTo>
                      <a:cubicBezTo>
                        <a:pt x="16453" y="4379"/>
                        <a:pt x="13819" y="0"/>
                        <a:pt x="106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03" name="Cloud"/>
                <p:cNvSpPr/>
                <p:nvPr/>
              </p:nvSpPr>
              <p:spPr>
                <a:xfrm rot="16200000">
                  <a:off x="-142905" y="142904"/>
                  <a:ext cx="719302" cy="4334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603" y="0"/>
                      </a:moveTo>
                      <a:cubicBezTo>
                        <a:pt x="7967" y="0"/>
                        <a:pt x="5720" y="2939"/>
                        <a:pt x="4858" y="7062"/>
                      </a:cubicBezTo>
                      <a:cubicBezTo>
                        <a:pt x="4628" y="6992"/>
                        <a:pt x="4391" y="6953"/>
                        <a:pt x="4150" y="6953"/>
                      </a:cubicBezTo>
                      <a:cubicBezTo>
                        <a:pt x="1857" y="6953"/>
                        <a:pt x="0" y="10233"/>
                        <a:pt x="0" y="14278"/>
                      </a:cubicBezTo>
                      <a:cubicBezTo>
                        <a:pt x="0" y="18323"/>
                        <a:pt x="1857" y="21600"/>
                        <a:pt x="4150" y="21600"/>
                      </a:cubicBezTo>
                      <a:cubicBezTo>
                        <a:pt x="4193" y="21600"/>
                        <a:pt x="4237" y="21597"/>
                        <a:pt x="4279" y="21594"/>
                      </a:cubicBezTo>
                      <a:lnTo>
                        <a:pt x="10532" y="21597"/>
                      </a:lnTo>
                      <a:cubicBezTo>
                        <a:pt x="10555" y="21598"/>
                        <a:pt x="10579" y="21600"/>
                        <a:pt x="10603" y="21600"/>
                      </a:cubicBezTo>
                      <a:cubicBezTo>
                        <a:pt x="10626" y="21600"/>
                        <a:pt x="10648" y="21598"/>
                        <a:pt x="10672" y="21597"/>
                      </a:cubicBezTo>
                      <a:lnTo>
                        <a:pt x="18141" y="21600"/>
                      </a:lnTo>
                      <a:cubicBezTo>
                        <a:pt x="20051" y="21600"/>
                        <a:pt x="21600" y="18868"/>
                        <a:pt x="21600" y="15496"/>
                      </a:cubicBezTo>
                      <a:cubicBezTo>
                        <a:pt x="21600" y="12124"/>
                        <a:pt x="20051" y="9389"/>
                        <a:pt x="18141" y="9389"/>
                      </a:cubicBezTo>
                      <a:cubicBezTo>
                        <a:pt x="17627" y="9389"/>
                        <a:pt x="17139" y="9589"/>
                        <a:pt x="16701" y="9943"/>
                      </a:cubicBezTo>
                      <a:cubicBezTo>
                        <a:pt x="16453" y="4379"/>
                        <a:pt x="13819" y="0"/>
                        <a:pt x="106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205" name="Line"/>
              <p:cNvSpPr/>
              <p:nvPr/>
            </p:nvSpPr>
            <p:spPr>
              <a:xfrm flipH="1">
                <a:off x="-1" y="74672"/>
                <a:ext cx="7611229" cy="2716276"/>
              </a:xfrm>
              <a:prstGeom prst="line">
                <a:avLst/>
              </a:prstGeom>
              <a:noFill/>
              <a:ln w="76200" cap="flat">
                <a:solidFill>
                  <a:schemeClr val="accent6">
                    <a:satOff val="-20754"/>
                    <a:lumOff val="-16738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16" name="Group"/>
          <p:cNvGrpSpPr/>
          <p:nvPr/>
        </p:nvGrpSpPr>
        <p:grpSpPr>
          <a:xfrm>
            <a:off x="1998801" y="3045485"/>
            <a:ext cx="22137769" cy="10194699"/>
            <a:chOff x="0" y="0"/>
            <a:chExt cx="22137768" cy="10194697"/>
          </a:xfrm>
        </p:grpSpPr>
        <p:grpSp>
          <p:nvGrpSpPr>
            <p:cNvPr id="210" name="Group"/>
            <p:cNvGrpSpPr/>
            <p:nvPr/>
          </p:nvGrpSpPr>
          <p:grpSpPr>
            <a:xfrm>
              <a:off x="1177781" y="5374992"/>
              <a:ext cx="1118909" cy="1021313"/>
              <a:chOff x="0" y="0"/>
              <a:chExt cx="1118908" cy="1021311"/>
            </a:xfrm>
          </p:grpSpPr>
          <p:sp>
            <p:nvSpPr>
              <p:cNvPr id="208" name="Cloud"/>
              <p:cNvSpPr/>
              <p:nvPr/>
            </p:nvSpPr>
            <p:spPr>
              <a:xfrm rot="5400000">
                <a:off x="326743" y="229146"/>
                <a:ext cx="988566" cy="595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03" y="0"/>
                    </a:moveTo>
                    <a:cubicBezTo>
                      <a:pt x="7967" y="0"/>
                      <a:pt x="5720" y="2939"/>
                      <a:pt x="4858" y="7062"/>
                    </a:cubicBezTo>
                    <a:cubicBezTo>
                      <a:pt x="4628" y="6992"/>
                      <a:pt x="4391" y="6953"/>
                      <a:pt x="4150" y="6953"/>
                    </a:cubicBezTo>
                    <a:cubicBezTo>
                      <a:pt x="1857" y="6953"/>
                      <a:pt x="0" y="10233"/>
                      <a:pt x="0" y="14278"/>
                    </a:cubicBezTo>
                    <a:cubicBezTo>
                      <a:pt x="0" y="18323"/>
                      <a:pt x="1857" y="21600"/>
                      <a:pt x="4150" y="21600"/>
                    </a:cubicBezTo>
                    <a:cubicBezTo>
                      <a:pt x="4193" y="21600"/>
                      <a:pt x="4237" y="21597"/>
                      <a:pt x="4280" y="21594"/>
                    </a:cubicBezTo>
                    <a:lnTo>
                      <a:pt x="10532" y="21597"/>
                    </a:lnTo>
                    <a:cubicBezTo>
                      <a:pt x="10555" y="21598"/>
                      <a:pt x="10579" y="21600"/>
                      <a:pt x="10603" y="21600"/>
                    </a:cubicBezTo>
                    <a:cubicBezTo>
                      <a:pt x="10626" y="21600"/>
                      <a:pt x="10648" y="21598"/>
                      <a:pt x="10672" y="21597"/>
                    </a:cubicBezTo>
                    <a:lnTo>
                      <a:pt x="18141" y="21600"/>
                    </a:lnTo>
                    <a:cubicBezTo>
                      <a:pt x="20051" y="21600"/>
                      <a:pt x="21600" y="18868"/>
                      <a:pt x="21600" y="15496"/>
                    </a:cubicBezTo>
                    <a:cubicBezTo>
                      <a:pt x="21600" y="12124"/>
                      <a:pt x="20051" y="9389"/>
                      <a:pt x="18141" y="9389"/>
                    </a:cubicBezTo>
                    <a:cubicBezTo>
                      <a:pt x="17627" y="9389"/>
                      <a:pt x="17139" y="9589"/>
                      <a:pt x="16701" y="9943"/>
                    </a:cubicBezTo>
                    <a:cubicBezTo>
                      <a:pt x="16453" y="4379"/>
                      <a:pt x="13819" y="0"/>
                      <a:pt x="10603" y="0"/>
                    </a:cubicBezTo>
                    <a:close/>
                  </a:path>
                </a:pathLst>
              </a:custGeom>
              <a:solidFill>
                <a:srgbClr val="043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9" name="Cloud"/>
              <p:cNvSpPr/>
              <p:nvPr/>
            </p:nvSpPr>
            <p:spPr>
              <a:xfrm rot="16200000">
                <a:off x="-196401" y="196400"/>
                <a:ext cx="988567" cy="595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03" y="0"/>
                    </a:moveTo>
                    <a:cubicBezTo>
                      <a:pt x="7967" y="0"/>
                      <a:pt x="5720" y="2939"/>
                      <a:pt x="4858" y="7062"/>
                    </a:cubicBezTo>
                    <a:cubicBezTo>
                      <a:pt x="4628" y="6992"/>
                      <a:pt x="4391" y="6953"/>
                      <a:pt x="4150" y="6953"/>
                    </a:cubicBezTo>
                    <a:cubicBezTo>
                      <a:pt x="1857" y="6953"/>
                      <a:pt x="0" y="10233"/>
                      <a:pt x="0" y="14278"/>
                    </a:cubicBezTo>
                    <a:cubicBezTo>
                      <a:pt x="0" y="18323"/>
                      <a:pt x="1857" y="21600"/>
                      <a:pt x="4150" y="21600"/>
                    </a:cubicBezTo>
                    <a:cubicBezTo>
                      <a:pt x="4193" y="21600"/>
                      <a:pt x="4237" y="21597"/>
                      <a:pt x="4280" y="21594"/>
                    </a:cubicBezTo>
                    <a:lnTo>
                      <a:pt x="10532" y="21597"/>
                    </a:lnTo>
                    <a:cubicBezTo>
                      <a:pt x="10555" y="21598"/>
                      <a:pt x="10579" y="21600"/>
                      <a:pt x="10603" y="21600"/>
                    </a:cubicBezTo>
                    <a:cubicBezTo>
                      <a:pt x="10626" y="21600"/>
                      <a:pt x="10648" y="21598"/>
                      <a:pt x="10672" y="21597"/>
                    </a:cubicBezTo>
                    <a:lnTo>
                      <a:pt x="18141" y="21600"/>
                    </a:lnTo>
                    <a:cubicBezTo>
                      <a:pt x="20051" y="21600"/>
                      <a:pt x="21600" y="18868"/>
                      <a:pt x="21600" y="15496"/>
                    </a:cubicBezTo>
                    <a:cubicBezTo>
                      <a:pt x="21600" y="12124"/>
                      <a:pt x="20051" y="9389"/>
                      <a:pt x="18141" y="9389"/>
                    </a:cubicBezTo>
                    <a:cubicBezTo>
                      <a:pt x="17627" y="9389"/>
                      <a:pt x="17139" y="9589"/>
                      <a:pt x="16701" y="9943"/>
                    </a:cubicBezTo>
                    <a:cubicBezTo>
                      <a:pt x="16453" y="4379"/>
                      <a:pt x="13819" y="0"/>
                      <a:pt x="10603" y="0"/>
                    </a:cubicBezTo>
                    <a:close/>
                  </a:path>
                </a:pathLst>
              </a:custGeom>
              <a:solidFill>
                <a:srgbClr val="043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213" name="Group"/>
            <p:cNvGrpSpPr/>
            <p:nvPr/>
          </p:nvGrpSpPr>
          <p:grpSpPr>
            <a:xfrm>
              <a:off x="2323201" y="4820368"/>
              <a:ext cx="1118909" cy="1021312"/>
              <a:chOff x="0" y="0"/>
              <a:chExt cx="1118908" cy="1021311"/>
            </a:xfrm>
          </p:grpSpPr>
          <p:sp>
            <p:nvSpPr>
              <p:cNvPr id="211" name="Cloud"/>
              <p:cNvSpPr/>
              <p:nvPr/>
            </p:nvSpPr>
            <p:spPr>
              <a:xfrm rot="5400000">
                <a:off x="326743" y="229146"/>
                <a:ext cx="988566" cy="595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03" y="0"/>
                    </a:moveTo>
                    <a:cubicBezTo>
                      <a:pt x="7967" y="0"/>
                      <a:pt x="5720" y="2939"/>
                      <a:pt x="4858" y="7062"/>
                    </a:cubicBezTo>
                    <a:cubicBezTo>
                      <a:pt x="4628" y="6992"/>
                      <a:pt x="4391" y="6953"/>
                      <a:pt x="4150" y="6953"/>
                    </a:cubicBezTo>
                    <a:cubicBezTo>
                      <a:pt x="1857" y="6953"/>
                      <a:pt x="0" y="10233"/>
                      <a:pt x="0" y="14278"/>
                    </a:cubicBezTo>
                    <a:cubicBezTo>
                      <a:pt x="0" y="18323"/>
                      <a:pt x="1857" y="21600"/>
                      <a:pt x="4150" y="21600"/>
                    </a:cubicBezTo>
                    <a:cubicBezTo>
                      <a:pt x="4193" y="21600"/>
                      <a:pt x="4237" y="21597"/>
                      <a:pt x="4280" y="21594"/>
                    </a:cubicBezTo>
                    <a:lnTo>
                      <a:pt x="10532" y="21597"/>
                    </a:lnTo>
                    <a:cubicBezTo>
                      <a:pt x="10555" y="21598"/>
                      <a:pt x="10579" y="21600"/>
                      <a:pt x="10603" y="21600"/>
                    </a:cubicBezTo>
                    <a:cubicBezTo>
                      <a:pt x="10626" y="21600"/>
                      <a:pt x="10648" y="21598"/>
                      <a:pt x="10672" y="21597"/>
                    </a:cubicBezTo>
                    <a:lnTo>
                      <a:pt x="18141" y="21600"/>
                    </a:lnTo>
                    <a:cubicBezTo>
                      <a:pt x="20051" y="21600"/>
                      <a:pt x="21600" y="18868"/>
                      <a:pt x="21600" y="15496"/>
                    </a:cubicBezTo>
                    <a:cubicBezTo>
                      <a:pt x="21600" y="12124"/>
                      <a:pt x="20051" y="9389"/>
                      <a:pt x="18141" y="9389"/>
                    </a:cubicBezTo>
                    <a:cubicBezTo>
                      <a:pt x="17627" y="9389"/>
                      <a:pt x="17139" y="9589"/>
                      <a:pt x="16701" y="9943"/>
                    </a:cubicBezTo>
                    <a:cubicBezTo>
                      <a:pt x="16453" y="4379"/>
                      <a:pt x="13819" y="0"/>
                      <a:pt x="10603" y="0"/>
                    </a:cubicBezTo>
                    <a:close/>
                  </a:path>
                </a:pathLst>
              </a:custGeom>
              <a:solidFill>
                <a:srgbClr val="043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2" name="Cloud"/>
              <p:cNvSpPr/>
              <p:nvPr/>
            </p:nvSpPr>
            <p:spPr>
              <a:xfrm rot="16200000">
                <a:off x="-196401" y="196400"/>
                <a:ext cx="988567" cy="595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603" y="0"/>
                    </a:moveTo>
                    <a:cubicBezTo>
                      <a:pt x="7967" y="0"/>
                      <a:pt x="5720" y="2939"/>
                      <a:pt x="4858" y="7062"/>
                    </a:cubicBezTo>
                    <a:cubicBezTo>
                      <a:pt x="4628" y="6992"/>
                      <a:pt x="4391" y="6953"/>
                      <a:pt x="4150" y="6953"/>
                    </a:cubicBezTo>
                    <a:cubicBezTo>
                      <a:pt x="1857" y="6953"/>
                      <a:pt x="0" y="10233"/>
                      <a:pt x="0" y="14278"/>
                    </a:cubicBezTo>
                    <a:cubicBezTo>
                      <a:pt x="0" y="18323"/>
                      <a:pt x="1857" y="21600"/>
                      <a:pt x="4150" y="21600"/>
                    </a:cubicBezTo>
                    <a:cubicBezTo>
                      <a:pt x="4193" y="21600"/>
                      <a:pt x="4237" y="21597"/>
                      <a:pt x="4280" y="21594"/>
                    </a:cubicBezTo>
                    <a:lnTo>
                      <a:pt x="10532" y="21597"/>
                    </a:lnTo>
                    <a:cubicBezTo>
                      <a:pt x="10555" y="21598"/>
                      <a:pt x="10579" y="21600"/>
                      <a:pt x="10603" y="21600"/>
                    </a:cubicBezTo>
                    <a:cubicBezTo>
                      <a:pt x="10626" y="21600"/>
                      <a:pt x="10648" y="21598"/>
                      <a:pt x="10672" y="21597"/>
                    </a:cubicBezTo>
                    <a:lnTo>
                      <a:pt x="18141" y="21600"/>
                    </a:lnTo>
                    <a:cubicBezTo>
                      <a:pt x="20051" y="21600"/>
                      <a:pt x="21600" y="18868"/>
                      <a:pt x="21600" y="15496"/>
                    </a:cubicBezTo>
                    <a:cubicBezTo>
                      <a:pt x="21600" y="12124"/>
                      <a:pt x="20051" y="9389"/>
                      <a:pt x="18141" y="9389"/>
                    </a:cubicBezTo>
                    <a:cubicBezTo>
                      <a:pt x="17627" y="9389"/>
                      <a:pt x="17139" y="9589"/>
                      <a:pt x="16701" y="9943"/>
                    </a:cubicBezTo>
                    <a:cubicBezTo>
                      <a:pt x="16453" y="4379"/>
                      <a:pt x="13819" y="0"/>
                      <a:pt x="10603" y="0"/>
                    </a:cubicBezTo>
                    <a:close/>
                  </a:path>
                </a:pathLst>
              </a:custGeom>
              <a:solidFill>
                <a:srgbClr val="043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214" name="Line"/>
            <p:cNvSpPr/>
            <p:nvPr/>
          </p:nvSpPr>
          <p:spPr>
            <a:xfrm flipH="1">
              <a:off x="-1" y="0"/>
              <a:ext cx="18354403" cy="6531586"/>
            </a:xfrm>
            <a:prstGeom prst="line">
              <a:avLst/>
            </a:prstGeom>
            <a:noFill/>
            <a:ln w="76200" cap="flat">
              <a:solidFill>
                <a:schemeClr val="accent6">
                  <a:satOff val="-20754"/>
                  <a:lumOff val="-1673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215" name="MW.png" descr="MW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229890" y="3513789"/>
              <a:ext cx="8907879" cy="6680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7" name="all.png" descr="all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232743" y="6527271"/>
            <a:ext cx="8993223" cy="674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Group" descr="Group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0448" y="9780627"/>
            <a:ext cx="2167831" cy="16264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"/>
          <p:cNvGrpSpPr/>
          <p:nvPr/>
        </p:nvGrpSpPr>
        <p:grpSpPr>
          <a:xfrm>
            <a:off x="4605251" y="3012843"/>
            <a:ext cx="9054303" cy="4104587"/>
            <a:chOff x="0" y="0"/>
            <a:chExt cx="9054302" cy="4104586"/>
          </a:xfrm>
        </p:grpSpPr>
        <p:pic>
          <p:nvPicPr>
            <p:cNvPr id="219" name="Screen Shot 2022-08-23 at 12.39.53 PM.png" descr="Screen Shot 2022-08-23 at 12.39.53 P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262408" y="0"/>
              <a:ext cx="6791895" cy="41045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0" name="SII 1250…"/>
            <p:cNvSpPr txBox="1"/>
            <p:nvPr/>
          </p:nvSpPr>
          <p:spPr>
            <a:xfrm>
              <a:off x="0" y="316251"/>
              <a:ext cx="2072391" cy="1279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200"/>
              </a:pPr>
              <a:r>
                <a:t>SII 1250 </a:t>
              </a:r>
              <a14:m>
                <m:oMath>
                  <m:r>
                    <m:rPr>
                      <m:sty m:val="p"/>
                    </m:rPr>
                    <a:rPr xmlns:a="http://schemas.openxmlformats.org/drawingml/2006/main" sz="4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Å</m:t>
                  </m:r>
                </m:oMath>
              </a14:m>
            </a:p>
            <a:p>
              <a:pPr>
                <a:defRPr sz="3200"/>
              </a:pPr>
              <a:r>
                <a:t>SII 1253 </a:t>
              </a:r>
              <a14:m>
                <m:oMath>
                  <m:r>
                    <m:rPr>
                      <m:sty m:val="p"/>
                    </m:rPr>
                    <a:rPr xmlns:a="http://schemas.openxmlformats.org/drawingml/2006/main" sz="40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Å</m:t>
                  </m:r>
                </m:oMath>
              </a14:m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2"/>
      <p:bldP build="whole" bldLvl="1" animBg="1" rev="0" advAuto="0" spid="221" grpId="6"/>
      <p:bldP build="whole" bldLvl="1" animBg="1" rev="0" advAuto="0" spid="216" grpId="3"/>
      <p:bldP build="whole" bldLvl="1" animBg="1" rev="0" advAuto="0" spid="199" grpId="1"/>
      <p:bldP build="whole" bldLvl="1" animBg="1" rev="0" advAuto="0" spid="217" grpId="4"/>
      <p:bldP build="whole" bldLvl="1" animBg="1" rev="0" advAuto="0" spid="218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