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D1BC3A-40E6-42D0-A830-47470AFE2426}">
  <a:tblStyle styleId="{4CD1BC3A-40E6-42D0-A830-47470AFE24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41e7ca6e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f41e7ca6e_3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41e7ca6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f41e7ca6e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1e7ca6e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f41e7ca6e_3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41e7ca6e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41e7ca6e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41e7ca6e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f41e7ca6e_3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41e7ca6e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f41e7ca6e_3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41e7ca6e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f41e7ca6e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Модули functools, itertools</a:t>
            </a:r>
            <a:endParaRPr/>
          </a:p>
        </p:txBody>
      </p:sp>
      <p:sp>
        <p:nvSpPr>
          <p:cNvPr id="187" name="Google Shape;187;p35"/>
          <p:cNvSpPr txBox="1"/>
          <p:nvPr>
            <p:ph type="title"/>
          </p:nvPr>
        </p:nvSpPr>
        <p:spPr>
          <a:xfrm>
            <a:off x="296702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FF9900"/>
                </a:solidFill>
              </a:rPr>
              <a:t>reduce</a:t>
            </a:r>
            <a:r>
              <a:rPr b="1" lang="ru-RU" sz="3600">
                <a:solidFill>
                  <a:srgbClr val="FF9900"/>
                </a:solidFill>
              </a:rPr>
              <a:t>()</a:t>
            </a:r>
            <a:endParaRPr b="1" sz="3600">
              <a:solidFill>
                <a:srgbClr val="FF9900"/>
              </a:solidFill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296702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FF9900"/>
                </a:solidFill>
              </a:rPr>
              <a:t>partial</a:t>
            </a:r>
            <a:r>
              <a:rPr b="1" lang="ru-RU" sz="3600">
                <a:solidFill>
                  <a:srgbClr val="FF9900"/>
                </a:solidFill>
              </a:rPr>
              <a:t>()</a:t>
            </a:r>
            <a:endParaRPr b="1" sz="3600">
              <a:solidFill>
                <a:srgbClr val="FF9900"/>
              </a:solidFill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2543000" y="1263725"/>
            <a:ext cx="423900" cy="192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629817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134F5C"/>
                </a:solidFill>
              </a:rPr>
              <a:t>count</a:t>
            </a:r>
            <a:r>
              <a:rPr b="1" lang="ru-RU" sz="3600">
                <a:solidFill>
                  <a:srgbClr val="134F5C"/>
                </a:solidFill>
              </a:rPr>
              <a:t>()</a:t>
            </a:r>
            <a:endParaRPr b="1" sz="3600">
              <a:solidFill>
                <a:srgbClr val="134F5C"/>
              </a:solidFill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629817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134F5C"/>
                </a:solidFill>
              </a:rPr>
              <a:t>cycle</a:t>
            </a:r>
            <a:r>
              <a:rPr b="1" lang="ru-RU" sz="3600">
                <a:solidFill>
                  <a:srgbClr val="134F5C"/>
                </a:solidFill>
              </a:rPr>
              <a:t>()</a:t>
            </a:r>
            <a:endParaRPr b="1" sz="3600">
              <a:solidFill>
                <a:srgbClr val="134F5C"/>
              </a:solidFill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804875" y="1223150"/>
            <a:ext cx="423900" cy="1927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00" y="4180950"/>
            <a:ext cx="5251450" cy="1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609900" y="379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math</a:t>
            </a:r>
            <a:endParaRPr/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2676900" y="1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{4CD1BC3A-40E6-42D0-A830-47470AFE2426}</a:tableStyleId>
              </a:tblPr>
              <a:tblGrid>
                <a:gridCol w="1110975"/>
                <a:gridCol w="5004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Функции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Назначение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ceil(N)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N до ближайшего большего числа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fabs(N)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модуль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factorial(N)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факториал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floor(N)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вниз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fmod(a, b) 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остаток от деления a на b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isfinite(N)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Является ли N числом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modf(N)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дробную и целую часть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sqrt(N)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квадратный корень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sin(N)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cos(N)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косинус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tan(N)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тангенс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degrees(N)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радианы в градусы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radians(N)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градусы в радианы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возможностях стандартной библиотеки.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импортировать модули и реализовывать собственные.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как осуществлять отдельный импорт функций, расположенных в модулях.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такими важными модулями, как random, math.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работать с генераторами и осуществлять запуск скриптов с параметрами.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Импорт, модули и полезные возможности языка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77500" y="69215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Импортирование служебных и собственных модулей.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 скрипта с параметрами.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Генераторы списков, словарей и множеств.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random для генерации псевдослучайных чисел.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Конструкция yield.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functools.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itertools.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math.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90900" y="676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модулей из стандартной библиотеки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690900" y="1460575"/>
            <a:ext cx="30696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time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0000FF"/>
                </a:solidFill>
              </a:rPr>
              <a:t>random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sys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os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collections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abc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re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subprocess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copy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50" y="2969313"/>
            <a:ext cx="31887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6800100" y="1063975"/>
            <a:ext cx="4701000" cy="50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time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38761D"/>
                </a:solidFill>
              </a:rPr>
              <a:t>sleep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random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randint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sys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argv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os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walk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collections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Counter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abc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  <a:highlight>
                  <a:srgbClr val="FFFFFF"/>
                </a:highlight>
              </a:rPr>
              <a:t>abstractmethod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search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subprocess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call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copy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deepcopy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собственных модулей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38" y="1545477"/>
            <a:ext cx="7726325" cy="1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1800100" y="3996100"/>
            <a:ext cx="30696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module_2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5523575" y="3385600"/>
            <a:ext cx="55143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my_func_1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my_func_2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my_func_3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my_func_4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392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Запуск скрипта с параметрами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0" y="1383750"/>
            <a:ext cx="10380900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Генераторы</a:t>
            </a:r>
            <a:endParaRPr/>
          </a:p>
        </p:txBody>
      </p:sp>
      <p:sp>
        <p:nvSpPr>
          <p:cNvPr id="160" name="Google Shape;160;p32"/>
          <p:cNvSpPr txBox="1"/>
          <p:nvPr>
            <p:ph type="title"/>
          </p:nvPr>
        </p:nvSpPr>
        <p:spPr>
          <a:xfrm>
            <a:off x="816300" y="2173500"/>
            <a:ext cx="160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Списков: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161" name="Google Shape;161;p32"/>
          <p:cNvSpPr txBox="1"/>
          <p:nvPr>
            <p:ph type="title"/>
          </p:nvPr>
        </p:nvSpPr>
        <p:spPr>
          <a:xfrm>
            <a:off x="816300" y="3206400"/>
            <a:ext cx="173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Словарей: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816300" y="4239300"/>
            <a:ext cx="185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Множеств</a:t>
            </a:r>
            <a:r>
              <a:rPr b="1" lang="ru-RU" sz="2400">
                <a:solidFill>
                  <a:srgbClr val="38761D"/>
                </a:solidFill>
              </a:rPr>
              <a:t>:</a:t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0" y="2199688"/>
            <a:ext cx="8479600" cy="3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00" y="3246075"/>
            <a:ext cx="8479600" cy="43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00" y="4239309"/>
            <a:ext cx="7589687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690900" y="838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random для генерации псевдослучайных чисел</a:t>
            </a:r>
            <a:endParaRPr/>
          </a:p>
        </p:txBody>
      </p:sp>
      <p:sp>
        <p:nvSpPr>
          <p:cNvPr id="171" name="Google Shape;171;p33"/>
          <p:cNvSpPr txBox="1"/>
          <p:nvPr>
            <p:ph type="title"/>
          </p:nvPr>
        </p:nvSpPr>
        <p:spPr>
          <a:xfrm>
            <a:off x="1560275" y="33314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randint()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1560275" y="24152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random()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1560275" y="42476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randrange()</a:t>
            </a:r>
            <a:endParaRPr b="1" sz="3000">
              <a:solidFill>
                <a:srgbClr val="0000FF"/>
              </a:solidFill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2839335"/>
            <a:ext cx="5652225" cy="14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Конструкция yield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00" y="3205970"/>
            <a:ext cx="57626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750000" y="1538125"/>
            <a:ext cx="10414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это ключевое слово, которое используется как </a:t>
            </a: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, кроме того, что функция вернёт генератор.</a:t>
            </a: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