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Roboto Medium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A2FA96-6307-4FCB-A765-D95356477B96}">
  <a:tblStyle styleId="{F6A2FA96-6307-4FCB-A765-D95356477B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Medium-bold.fntdata"/><Relationship Id="rId25" Type="http://schemas.openxmlformats.org/officeDocument/2006/relationships/font" Target="fonts/RobotoMedium-regular.fntdata"/><Relationship Id="rId28" Type="http://schemas.openxmlformats.org/officeDocument/2006/relationships/font" Target="fonts/RobotoMedium-boldItalic.fntdata"/><Relationship Id="rId27" Type="http://schemas.openxmlformats.org/officeDocument/2006/relationships/font" Target="fonts/RobotoMedium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4f6fc44a_1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4f6fc44a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f3badd2b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5f3badd2b8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f3badd2b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5f3badd2b8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f3badd2b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5f3badd2b8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f3badd2b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5f3badd2b8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64f6fc44a_1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64f6fc44a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f3badd2b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5f3badd2b8_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f3badd2b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5f3badd2b8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f3badd2b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5f3badd2b8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f3badd2b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5f3badd2b8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3badd2b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5f3badd2b8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b="0" i="0" sz="7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5" name="Google Shape;4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0" name="Google Shape;5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53" name="Google Shape;5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Google Shape;58;p15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5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60" name="Google Shape;6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" name="Google Shape;6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70" name="Google Shape;7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5" name="Google Shape;7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Google Shape;79;p19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9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20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20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0" name="Google Shape;9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2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5" name="Google Shape;9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Google Shape;102;p23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4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7" name="Google Shape;10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5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11" name="Google Shape;11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1" name="Google Shape;2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5" name="Google Shape;2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8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9" name="Google Shape;2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" name="Google Shape;3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9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10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" name="Google Shape;4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1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13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19" Type="http://schemas.openxmlformats.org/officeDocument/2006/relationships/slideLayout" Target="../slideLayouts/slideLayout21.xml"/><Relationship Id="rId6" Type="http://schemas.openxmlformats.org/officeDocument/2006/relationships/slideLayout" Target="../slideLayouts/slideLayout8.xml"/><Relationship Id="rId1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9.png"/><Relationship Id="rId8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6"/>
          <p:cNvPicPr preferRelativeResize="0"/>
          <p:nvPr/>
        </p:nvPicPr>
        <p:blipFill rotWithShape="1">
          <a:blip r:embed="rId3">
            <a:alphaModFix amt="25000"/>
          </a:blip>
          <a:srcRect b="3037" l="0" r="0" t="12588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/>
          <p:nvPr>
            <p:ph type="title"/>
          </p:nvPr>
        </p:nvSpPr>
        <p:spPr>
          <a:xfrm>
            <a:off x="690847" y="2896155"/>
            <a:ext cx="9918000" cy="260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Основы Python</a:t>
            </a:r>
            <a:endParaRPr/>
          </a:p>
        </p:txBody>
      </p:sp>
      <p:pic>
        <p:nvPicPr>
          <p:cNvPr id="118" name="Google Shape;1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644050"/>
            <a:ext cx="2795676" cy="8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Функция range()</a:t>
            </a:r>
            <a:endParaRPr/>
          </a:p>
        </p:txBody>
      </p:sp>
      <p:sp>
        <p:nvSpPr>
          <p:cNvPr id="196" name="Google Shape;196;p35"/>
          <p:cNvSpPr txBox="1"/>
          <p:nvPr>
            <p:ph type="title"/>
          </p:nvPr>
        </p:nvSpPr>
        <p:spPr>
          <a:xfrm>
            <a:off x="2217000" y="1656713"/>
            <a:ext cx="76230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Отвечает за генерацию набора чисел в пределах указанного диапазона.</a:t>
            </a:r>
            <a:endParaRPr sz="2400" u="sng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876" y="3280850"/>
            <a:ext cx="9942250" cy="1794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Зоны видимости переменных</a:t>
            </a:r>
            <a:endParaRPr/>
          </a:p>
        </p:txBody>
      </p:sp>
      <p:pic>
        <p:nvPicPr>
          <p:cNvPr id="203" name="Google Shape;2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7550" y="2086125"/>
            <a:ext cx="3836000" cy="22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6"/>
          <p:cNvSpPr txBox="1"/>
          <p:nvPr>
            <p:ph type="title"/>
          </p:nvPr>
        </p:nvSpPr>
        <p:spPr>
          <a:xfrm>
            <a:off x="1323425" y="2300950"/>
            <a:ext cx="2180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30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Локальная</a:t>
            </a:r>
            <a:endParaRPr sz="30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6"/>
          <p:cNvSpPr txBox="1"/>
          <p:nvPr>
            <p:ph type="title"/>
          </p:nvPr>
        </p:nvSpPr>
        <p:spPr>
          <a:xfrm>
            <a:off x="8820775" y="2300950"/>
            <a:ext cx="250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3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Глобальная</a:t>
            </a:r>
            <a:endParaRPr sz="3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6"/>
          <p:cNvSpPr txBox="1"/>
          <p:nvPr>
            <p:ph type="title"/>
          </p:nvPr>
        </p:nvSpPr>
        <p:spPr>
          <a:xfrm>
            <a:off x="4707275" y="4752875"/>
            <a:ext cx="30858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30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Нелокальная</a:t>
            </a:r>
            <a:endParaRPr sz="30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Документирование кода функций</a:t>
            </a:r>
            <a:endParaRPr/>
          </a:p>
        </p:txBody>
      </p:sp>
      <p:sp>
        <p:nvSpPr>
          <p:cNvPr id="212" name="Google Shape;212;p37"/>
          <p:cNvSpPr txBox="1"/>
          <p:nvPr>
            <p:ph type="title"/>
          </p:nvPr>
        </p:nvSpPr>
        <p:spPr>
          <a:xfrm>
            <a:off x="836450" y="2191313"/>
            <a:ext cx="37356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3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Однострочное</a:t>
            </a:r>
            <a:r>
              <a:rPr lang="ru-RU" sz="30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0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9000" y="2012244"/>
            <a:ext cx="6485875" cy="3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7"/>
          <p:cNvSpPr/>
          <p:nvPr/>
        </p:nvSpPr>
        <p:spPr>
          <a:xfrm>
            <a:off x="3882125" y="2110175"/>
            <a:ext cx="690000" cy="29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7"/>
          <p:cNvSpPr txBox="1"/>
          <p:nvPr>
            <p:ph type="title"/>
          </p:nvPr>
        </p:nvSpPr>
        <p:spPr>
          <a:xfrm>
            <a:off x="836438" y="4253163"/>
            <a:ext cx="37356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3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Многострочное</a:t>
            </a:r>
            <a:r>
              <a:rPr lang="ru-RU" sz="30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0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7"/>
          <p:cNvSpPr/>
          <p:nvPr/>
        </p:nvSpPr>
        <p:spPr>
          <a:xfrm>
            <a:off x="3882113" y="4185550"/>
            <a:ext cx="690000" cy="29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9025" y="2990898"/>
            <a:ext cx="6485875" cy="2748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Алгоритм создания функции</a:t>
            </a:r>
            <a:endParaRPr/>
          </a:p>
        </p:txBody>
      </p:sp>
      <p:pic>
        <p:nvPicPr>
          <p:cNvPr id="223" name="Google Shape;22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5950" y="2313125"/>
            <a:ext cx="3475399" cy="238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8"/>
          <p:cNvSpPr txBox="1"/>
          <p:nvPr>
            <p:ph type="title"/>
          </p:nvPr>
        </p:nvSpPr>
        <p:spPr>
          <a:xfrm>
            <a:off x="799250" y="1507200"/>
            <a:ext cx="65052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Arial"/>
              <a:buAutoNum type="arabicPeriod"/>
            </a:pPr>
            <a:r>
              <a:rPr lang="ru-RU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Придумать информативное имя функции.</a:t>
            </a:r>
            <a:endParaRPr sz="24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Arial"/>
              <a:buAutoNum type="arabicPeriod"/>
            </a:pPr>
            <a:r>
              <a:rPr lang="ru-RU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Подготовить строки документации: назначение функции, типы данных параметров, тип данных результата.</a:t>
            </a:r>
            <a:endParaRPr sz="24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Arial"/>
              <a:buAutoNum type="arabicPeriod"/>
            </a:pPr>
            <a:r>
              <a:rPr lang="ru-RU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Придумать информативные имена параметров функции.</a:t>
            </a:r>
            <a:endParaRPr sz="24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Arial"/>
              <a:buAutoNum type="arabicPeriod"/>
            </a:pPr>
            <a:r>
              <a:rPr lang="ru-RU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Написать тело функции.</a:t>
            </a:r>
            <a:endParaRPr sz="2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230" name="Google Shape;230;p39"/>
          <p:cNvSpPr txBox="1"/>
          <p:nvPr/>
        </p:nvSpPr>
        <p:spPr>
          <a:xfrm>
            <a:off x="6096000" y="692175"/>
            <a:ext cx="56565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Научились представлять логику программ в виде блоков-инструкций (функций).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Научились передавать в функцию параметры, выполнять её вызов и возвращать результат.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Познакомились с анонимными функциями и зоной видимости.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Узнали о полезных встроенных функциях и об алгоритме создания собственных функций.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7"/>
          <p:cNvPicPr preferRelativeResize="0"/>
          <p:nvPr/>
        </p:nvPicPr>
        <p:blipFill rotWithShape="1">
          <a:blip r:embed="rId3">
            <a:alphaModFix amt="20000"/>
          </a:blip>
          <a:srcRect b="3037" l="0" r="0" t="12588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Функции</a:t>
            </a:r>
            <a:endParaRPr/>
          </a:p>
        </p:txBody>
      </p:sp>
      <p:pic>
        <p:nvPicPr>
          <p:cNvPr id="125" name="Google Shape;1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644050"/>
            <a:ext cx="2795676" cy="8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7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На этом уроке</a:t>
            </a:r>
            <a:endParaRPr/>
          </a:p>
        </p:txBody>
      </p:sp>
      <p:sp>
        <p:nvSpPr>
          <p:cNvPr id="132" name="Google Shape;132;p28"/>
          <p:cNvSpPr txBox="1"/>
          <p:nvPr/>
        </p:nvSpPr>
        <p:spPr>
          <a:xfrm>
            <a:off x="6588000" y="1431000"/>
            <a:ext cx="5103000" cy="39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Именные функции.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Оператор return.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Аргументы функций.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Анонимные функции.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Ещё раз о встроенных функциях.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Функция range для многократно выполняемых действий.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Области видимости переменных в функциях.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Документирование кода функций.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Алгоритм создания функции.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Именные функции</a:t>
            </a:r>
            <a:endParaRPr/>
          </a:p>
        </p:txBody>
      </p:sp>
      <p:sp>
        <p:nvSpPr>
          <p:cNvPr id="138" name="Google Shape;138;p29"/>
          <p:cNvSpPr txBox="1"/>
          <p:nvPr>
            <p:ph type="title"/>
          </p:nvPr>
        </p:nvSpPr>
        <p:spPr>
          <a:xfrm>
            <a:off x="2533950" y="1859338"/>
            <a:ext cx="76230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Функция определяется с помощью инструкции </a:t>
            </a:r>
            <a:r>
              <a:rPr b="1" lang="ru-RU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ru-RU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sz="2400" u="sng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после которой следует имя функции.</a:t>
            </a:r>
            <a:endParaRPr sz="2400" u="sng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9"/>
          <p:cNvSpPr txBox="1"/>
          <p:nvPr>
            <p:ph type="title"/>
          </p:nvPr>
        </p:nvSpPr>
        <p:spPr>
          <a:xfrm>
            <a:off x="3132750" y="3145750"/>
            <a:ext cx="59265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-RU" sz="3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30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my_sum</a:t>
            </a:r>
            <a:r>
              <a:rPr lang="ru-RU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(arg_1, arg_2):</a:t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 = arg_1 + arg_2</a:t>
            </a:r>
            <a:endParaRPr sz="3000" u="sng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Оператор return</a:t>
            </a:r>
            <a:endParaRPr/>
          </a:p>
        </p:txBody>
      </p:sp>
      <p:sp>
        <p:nvSpPr>
          <p:cNvPr id="145" name="Google Shape;145;p30"/>
          <p:cNvSpPr txBox="1"/>
          <p:nvPr>
            <p:ph type="title"/>
          </p:nvPr>
        </p:nvSpPr>
        <p:spPr>
          <a:xfrm>
            <a:off x="2493350" y="1575588"/>
            <a:ext cx="76230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Определяет выход из функции и передачу результата в точку вызова функции</a:t>
            </a:r>
            <a:endParaRPr sz="2400" u="sng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0"/>
          <p:cNvSpPr txBox="1"/>
          <p:nvPr>
            <p:ph type="title"/>
          </p:nvPr>
        </p:nvSpPr>
        <p:spPr>
          <a:xfrm>
            <a:off x="3132750" y="3145750"/>
            <a:ext cx="59265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-RU" sz="3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30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my_sum</a:t>
            </a:r>
            <a:r>
              <a:rPr lang="ru-RU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(arg_1, arg_2):</a:t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3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-RU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arg_1 + arg_2</a:t>
            </a:r>
            <a:endParaRPr sz="3000" u="sng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Аргументы функций</a:t>
            </a:r>
            <a:endParaRPr/>
          </a:p>
        </p:txBody>
      </p:sp>
      <p:sp>
        <p:nvSpPr>
          <p:cNvPr id="152" name="Google Shape;152;p31"/>
          <p:cNvSpPr txBox="1"/>
          <p:nvPr>
            <p:ph type="title"/>
          </p:nvPr>
        </p:nvSpPr>
        <p:spPr>
          <a:xfrm>
            <a:off x="2703150" y="2070475"/>
            <a:ext cx="22116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Позиционные</a:t>
            </a:r>
            <a:endParaRPr sz="24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1"/>
          <p:cNvSpPr txBox="1"/>
          <p:nvPr>
            <p:ph type="title"/>
          </p:nvPr>
        </p:nvSpPr>
        <p:spPr>
          <a:xfrm>
            <a:off x="7539300" y="1908475"/>
            <a:ext cx="22116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Именованные</a:t>
            </a:r>
            <a:endParaRPr sz="24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588" y="2717275"/>
            <a:ext cx="4366725" cy="29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5488" y="2659200"/>
            <a:ext cx="4243775" cy="29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5588" y="3188275"/>
            <a:ext cx="3769318" cy="29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6562" y="3170825"/>
            <a:ext cx="4366700" cy="22445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1"/>
          <p:cNvSpPr txBox="1"/>
          <p:nvPr>
            <p:ph type="title"/>
          </p:nvPr>
        </p:nvSpPr>
        <p:spPr>
          <a:xfrm>
            <a:off x="2703150" y="3829375"/>
            <a:ext cx="23460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2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Обязательные</a:t>
            </a:r>
            <a:endParaRPr sz="2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1"/>
          <p:cNvSpPr txBox="1"/>
          <p:nvPr>
            <p:ph type="title"/>
          </p:nvPr>
        </p:nvSpPr>
        <p:spPr>
          <a:xfrm>
            <a:off x="7438500" y="3829375"/>
            <a:ext cx="26730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2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Нео</a:t>
            </a:r>
            <a:r>
              <a:rPr lang="ru-RU" sz="2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бязательные</a:t>
            </a:r>
            <a:endParaRPr sz="2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25609" y="4392725"/>
            <a:ext cx="4273416" cy="29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25605" y="4864013"/>
            <a:ext cx="3914120" cy="29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41150" y="4365725"/>
            <a:ext cx="4992450" cy="29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441138" y="4902087"/>
            <a:ext cx="2673000" cy="28512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1"/>
          <p:cNvSpPr/>
          <p:nvPr/>
        </p:nvSpPr>
        <p:spPr>
          <a:xfrm>
            <a:off x="1026000" y="2821500"/>
            <a:ext cx="418500" cy="5739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1026000" y="4485900"/>
            <a:ext cx="418500" cy="5739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/>
          <p:nvPr/>
        </p:nvSpPr>
        <p:spPr>
          <a:xfrm>
            <a:off x="6312300" y="2821500"/>
            <a:ext cx="418500" cy="5739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1"/>
          <p:cNvSpPr/>
          <p:nvPr/>
        </p:nvSpPr>
        <p:spPr>
          <a:xfrm>
            <a:off x="5960838" y="4481875"/>
            <a:ext cx="418500" cy="5739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Анонимные функции</a:t>
            </a:r>
            <a:endParaRPr/>
          </a:p>
        </p:txBody>
      </p:sp>
      <p:sp>
        <p:nvSpPr>
          <p:cNvPr id="173" name="Google Shape;173;p32"/>
          <p:cNvSpPr txBox="1"/>
          <p:nvPr>
            <p:ph type="title"/>
          </p:nvPr>
        </p:nvSpPr>
        <p:spPr>
          <a:xfrm>
            <a:off x="2284500" y="1656738"/>
            <a:ext cx="76230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Содержат только одно выражение, </a:t>
            </a:r>
            <a:endParaRPr sz="2400" u="sng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выполняются быстрее именных</a:t>
            </a:r>
            <a:endParaRPr sz="2400" u="sng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650" y="3564950"/>
            <a:ext cx="6410450" cy="114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2"/>
          <p:cNvSpPr/>
          <p:nvPr/>
        </p:nvSpPr>
        <p:spPr>
          <a:xfrm>
            <a:off x="8427100" y="3834163"/>
            <a:ext cx="1677300" cy="6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62550" y="3868187"/>
            <a:ext cx="424825" cy="54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690900" y="421295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Еще раз о встроенных функциях</a:t>
            </a:r>
            <a:endParaRPr/>
          </a:p>
        </p:txBody>
      </p:sp>
      <p:sp>
        <p:nvSpPr>
          <p:cNvPr id="182" name="Google Shape;182;p33"/>
          <p:cNvSpPr txBox="1"/>
          <p:nvPr>
            <p:ph type="title"/>
          </p:nvPr>
        </p:nvSpPr>
        <p:spPr>
          <a:xfrm>
            <a:off x="4218125" y="1529425"/>
            <a:ext cx="36138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24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Операции с символами</a:t>
            </a:r>
            <a:endParaRPr sz="2400">
              <a:solidFill>
                <a:srgbClr val="7F6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3" name="Google Shape;183;p33"/>
          <p:cNvGraphicFramePr/>
          <p:nvPr/>
        </p:nvGraphicFramePr>
        <p:xfrm>
          <a:off x="2928950" y="196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{F6A2FA96-6307-4FCB-A765-D95356477B96}</a:tableStyleId>
              </a:tblPr>
              <a:tblGrid>
                <a:gridCol w="1118400"/>
                <a:gridCol w="5388950"/>
              </a:tblGrid>
              <a:tr h="530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0000FF"/>
                          </a:solidFill>
                        </a:rPr>
                        <a:t>Функция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0000FF"/>
                          </a:solidFill>
                        </a:rPr>
                        <a:t>Описание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530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</a:rPr>
                        <a:t>ord()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Принимает Unicode-символ и возвращает соответствующий код (целое число)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493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</a:rPr>
                        <a:t>chr()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Принимает целое число и возвращает Unicode-символ, 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соответствующий переданному числу (коду)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888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</a:rPr>
                        <a:t>len()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Принимает любой объект-последовательность (строка, набор байтов, список, кортеж) или объект-коллекцию (словарь, множество) и возвращает число элементов последовательности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690900" y="421295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Ещё раз о встроенных функциях</a:t>
            </a:r>
            <a:endParaRPr/>
          </a:p>
        </p:txBody>
      </p:sp>
      <p:sp>
        <p:nvSpPr>
          <p:cNvPr id="189" name="Google Shape;189;p34"/>
          <p:cNvSpPr txBox="1"/>
          <p:nvPr>
            <p:ph type="title"/>
          </p:nvPr>
        </p:nvSpPr>
        <p:spPr>
          <a:xfrm>
            <a:off x="4218125" y="1367613"/>
            <a:ext cx="39789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24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Математические функции</a:t>
            </a:r>
            <a:endParaRPr sz="2400">
              <a:solidFill>
                <a:srgbClr val="7F6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0" name="Google Shape;190;p34"/>
          <p:cNvGraphicFramePr/>
          <p:nvPr/>
        </p:nvGraphicFramePr>
        <p:xfrm>
          <a:off x="813338" y="165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{F6A2FA96-6307-4FCB-A765-D95356477B96}</a:tableStyleId>
              </a:tblPr>
              <a:tblGrid>
                <a:gridCol w="1351825"/>
                <a:gridCol w="92135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0000FF"/>
                          </a:solidFill>
                        </a:rPr>
                        <a:t>Функция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0000FF"/>
                          </a:solidFill>
                        </a:rPr>
                        <a:t>Описание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</a:rPr>
                        <a:t>abs()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Принимает целое число или число с плавающей точкой. Возвращает абсолютное значение числа (по модулю)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</a:rPr>
                        <a:t>round()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Принимает число с плавающей точкой. Округляет число до ближайшего целого числа. Может принимать число знаков после запятой, до которых необходимо выполнить округление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</a:rPr>
                        <a:t>divmod()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Принимает два числа, возвращает также два числа 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(частное и остаток от деления чисел)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</a:rPr>
                        <a:t>pow()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Принимает два числа. Позволяет возвести первое число в указанную степень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</a:rPr>
                        <a:t>max()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Принимает итерируемый объект и возвращает самый большой элемент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</a:rPr>
                        <a:t>min()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Принимает итерируемый объект и возвращает наименьший элемент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</a:rPr>
                        <a:t>sum()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Суммирует элементы последовательности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