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54a942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054a94299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54a942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054a9429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54a942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054a94299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54a9429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054a94299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54a9429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054a94299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054a9429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6054a94299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54a9429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6054a94299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054a9429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054a94299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Наследование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9750" y="2098975"/>
            <a:ext cx="3110110" cy="29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00" y="2098975"/>
            <a:ext cx="7623707" cy="29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Множественное наследование</a:t>
            </a:r>
            <a:endParaRPr/>
          </a:p>
        </p:txBody>
      </p:sp>
      <p:sp>
        <p:nvSpPr>
          <p:cNvPr id="207" name="Google Shape;207;p36"/>
          <p:cNvSpPr txBox="1"/>
          <p:nvPr/>
        </p:nvSpPr>
        <p:spPr>
          <a:xfrm>
            <a:off x="997725" y="1244575"/>
            <a:ext cx="43860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00FF"/>
                </a:solidFill>
              </a:rPr>
              <a:t>Несколько дочерних классов у одного родителя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25" y="2333575"/>
            <a:ext cx="577215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/>
        </p:nvSpPr>
        <p:spPr>
          <a:xfrm>
            <a:off x="6360850" y="1244563"/>
            <a:ext cx="43860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-RU" sz="2400">
                <a:solidFill>
                  <a:srgbClr val="0000FF"/>
                </a:solidFill>
              </a:rPr>
              <a:t>Несколько родителей у одного класса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850" y="2512913"/>
            <a:ext cx="5296400" cy="250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Полиморфизм</a:t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223849"/>
            <a:ext cx="5147025" cy="276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/>
        </p:nvSpPr>
        <p:spPr>
          <a:xfrm>
            <a:off x="623400" y="1393375"/>
            <a:ext cx="49809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FF"/>
                </a:solidFill>
              </a:rPr>
              <a:t>Перегрузка методов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2D30"/>
                </a:solidFill>
              </a:rPr>
              <a:t>Реализуется в возможности метода отражать разную логику выполнения в зависимости от количества и типа передаваемых параметров.</a:t>
            </a:r>
            <a:endParaRPr sz="1800">
              <a:solidFill>
                <a:srgbClr val="2C2D3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18" name="Google Shape;218;p37"/>
          <p:cNvSpPr txBox="1"/>
          <p:nvPr/>
        </p:nvSpPr>
        <p:spPr>
          <a:xfrm>
            <a:off x="623400" y="3644275"/>
            <a:ext cx="49809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FF"/>
                </a:solidFill>
              </a:rPr>
              <a:t>Переопределение методов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2D30"/>
                </a:solidFill>
              </a:rPr>
              <a:t>Переопределение методов в полиморфизме выражается в наличии метода с одинаковым названием для родительского и дочернего классов.</a:t>
            </a:r>
            <a:endParaRPr sz="1800">
              <a:solidFill>
                <a:srgbClr val="2C2D3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6163500" y="692188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Познакомились с основами ООП и знаете, чем отличается объект от класса.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Узнали, для чего нужны атрибуты и методы.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Рассмотрели, как определяются локальные и глобальные атрибуты классов.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Узнали, для чего используются модификаторы доступа.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реализовывать в своём коде инкапсуляцию, наследование, множественное наследование и полиморфизм.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Разобрали достоинства и недостатки ООП.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ООП. Введение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615000" y="692150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Плюсы и минусы механизма ООП.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Классы, объекты, атрибуты.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Конструкторы, методы.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Локальные и глобальные переменные.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Модификаторы доступа.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Инкапсуляция.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Наследование.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Множественное наследование.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Полиморфизм.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Плюсы и минусы механизма ООП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761975" y="1591913"/>
            <a:ext cx="8310000" cy="1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❏"/>
            </a:pPr>
            <a:r>
              <a:rPr lang="ru-RU" sz="2400">
                <a:solidFill>
                  <a:srgbClr val="38761D"/>
                </a:solidFill>
              </a:rPr>
              <a:t>Повторное использование кода.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❏"/>
            </a:pPr>
            <a:r>
              <a:rPr lang="ru-RU" sz="2400">
                <a:solidFill>
                  <a:srgbClr val="38761D"/>
                </a:solidFill>
              </a:rPr>
              <a:t>Повышение читаемости и гибкости кода.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❏"/>
            </a:pPr>
            <a:r>
              <a:rPr lang="ru-RU" sz="2400">
                <a:solidFill>
                  <a:srgbClr val="38761D"/>
                </a:solidFill>
              </a:rPr>
              <a:t>Ускорение процесса поиска ошибок и их исправления.</a:t>
            </a:r>
            <a:endParaRPr sz="2400">
              <a:solidFill>
                <a:srgbClr val="38761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❏"/>
            </a:pPr>
            <a:r>
              <a:rPr lang="ru-RU" sz="2400">
                <a:solidFill>
                  <a:srgbClr val="38761D"/>
                </a:solidFill>
              </a:rPr>
              <a:t>Повышение безопасности проекта.</a:t>
            </a:r>
            <a:endParaRPr sz="2400">
              <a:solidFill>
                <a:srgbClr val="38761D"/>
              </a:solidFill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000" y="1662588"/>
            <a:ext cx="1609310" cy="15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761975" y="3472063"/>
            <a:ext cx="83100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ru-RU" sz="2400">
                <a:solidFill>
                  <a:srgbClr val="FF0000"/>
                </a:solidFill>
              </a:rPr>
              <a:t>Необходимость хорошего понимания предметной области.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ru-RU" sz="2400">
                <a:solidFill>
                  <a:srgbClr val="FF0000"/>
                </a:solidFill>
              </a:rPr>
              <a:t>Необходимость хорошего представления структуры приложения.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ru-RU" sz="2400">
                <a:solidFill>
                  <a:srgbClr val="FF0000"/>
                </a:solidFill>
              </a:rPr>
              <a:t>Сложность в разбиении проекта на классы.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❏"/>
            </a:pPr>
            <a:r>
              <a:rPr lang="ru-RU" sz="2400">
                <a:solidFill>
                  <a:srgbClr val="FF0000"/>
                </a:solidFill>
              </a:rPr>
              <a:t>Сложность в модификации проекта.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9000" y="3944725"/>
            <a:ext cx="1609300" cy="160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Классы, объекты, атрибуты</a:t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400" y="1383476"/>
            <a:ext cx="3951899" cy="15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400" y="3108900"/>
            <a:ext cx="3951900" cy="1302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2476475" y="1958325"/>
            <a:ext cx="1357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9900"/>
                </a:solidFill>
              </a:rPr>
              <a:t>Класс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370425" y="3433725"/>
            <a:ext cx="156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9900"/>
                </a:solidFill>
              </a:rPr>
              <a:t>Объект</a:t>
            </a:r>
            <a:endParaRPr sz="3000">
              <a:solidFill>
                <a:srgbClr val="FF9900"/>
              </a:solidFill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400" y="4828125"/>
            <a:ext cx="3951900" cy="6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2207525" y="4706625"/>
            <a:ext cx="1732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9900"/>
                </a:solidFill>
              </a:rPr>
              <a:t>Атрибут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3820500" y="2241000"/>
            <a:ext cx="13575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3820500" y="3670550"/>
            <a:ext cx="13575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3820500" y="4992150"/>
            <a:ext cx="13575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/>
        </p:nvSpPr>
        <p:spPr>
          <a:xfrm>
            <a:off x="6304500" y="4892700"/>
            <a:ext cx="2403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Цвет автомобиля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Конструкторы, методы</a:t>
            </a: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100" y="1671945"/>
            <a:ext cx="26193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/>
        </p:nvSpPr>
        <p:spPr>
          <a:xfrm>
            <a:off x="1475400" y="2109888"/>
            <a:ext cx="4707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-RU" sz="3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3000"/>
          </a:p>
        </p:txBody>
      </p:sp>
      <p:sp>
        <p:nvSpPr>
          <p:cNvPr id="164" name="Google Shape;164;p31"/>
          <p:cNvSpPr txBox="1"/>
          <p:nvPr/>
        </p:nvSpPr>
        <p:spPr>
          <a:xfrm>
            <a:off x="829350" y="4095350"/>
            <a:ext cx="608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get_class_info</a:t>
            </a:r>
            <a:r>
              <a:rPr lang="ru-RU" sz="3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30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400" y="3881225"/>
            <a:ext cx="31527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Переменные</a:t>
            </a:r>
            <a:endParaRPr/>
          </a:p>
        </p:txBody>
      </p:sp>
      <p:sp>
        <p:nvSpPr>
          <p:cNvPr id="171" name="Google Shape;171;p32"/>
          <p:cNvSpPr txBox="1"/>
          <p:nvPr/>
        </p:nvSpPr>
        <p:spPr>
          <a:xfrm>
            <a:off x="1624300" y="1985375"/>
            <a:ext cx="2555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Локальные</a:t>
            </a:r>
            <a:endParaRPr sz="3000">
              <a:solidFill>
                <a:srgbClr val="0000FF"/>
              </a:solidFill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775" y="1586925"/>
            <a:ext cx="58864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/>
        </p:nvSpPr>
        <p:spPr>
          <a:xfrm>
            <a:off x="1624300" y="4450550"/>
            <a:ext cx="2555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Глобальные</a:t>
            </a:r>
            <a:endParaRPr sz="3000">
              <a:solidFill>
                <a:srgbClr val="0000FF"/>
              </a:solidFill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900" y="3646575"/>
            <a:ext cx="5552302" cy="2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Модификаторы доступа</a:t>
            </a:r>
            <a:endParaRPr/>
          </a:p>
        </p:txBody>
      </p:sp>
      <p:cxnSp>
        <p:nvCxnSpPr>
          <p:cNvPr id="180" name="Google Shape;180;p33"/>
          <p:cNvCxnSpPr/>
          <p:nvPr/>
        </p:nvCxnSpPr>
        <p:spPr>
          <a:xfrm flipH="1" rot="10800000">
            <a:off x="6166225" y="2849650"/>
            <a:ext cx="1728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33"/>
          <p:cNvSpPr txBox="1"/>
          <p:nvPr/>
        </p:nvSpPr>
        <p:spPr>
          <a:xfrm>
            <a:off x="8086950" y="2489500"/>
            <a:ext cx="3016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Публичный (Public)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 flipH="1" rot="10800000">
            <a:off x="6166225" y="3369388"/>
            <a:ext cx="1728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3"/>
          <p:cNvSpPr txBox="1"/>
          <p:nvPr/>
        </p:nvSpPr>
        <p:spPr>
          <a:xfrm>
            <a:off x="8086950" y="3516388"/>
            <a:ext cx="3016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Приватный (Private)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184" name="Google Shape;184;p33"/>
          <p:cNvCxnSpPr/>
          <p:nvPr/>
        </p:nvCxnSpPr>
        <p:spPr>
          <a:xfrm flipH="1" rot="10800000">
            <a:off x="6166225" y="3782050"/>
            <a:ext cx="1728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33"/>
          <p:cNvSpPr txBox="1"/>
          <p:nvPr/>
        </p:nvSpPr>
        <p:spPr>
          <a:xfrm>
            <a:off x="8086950" y="3034300"/>
            <a:ext cx="3752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Защищённый</a:t>
            </a:r>
            <a:r>
              <a:rPr lang="ru-RU" sz="2400">
                <a:solidFill>
                  <a:srgbClr val="0000FF"/>
                </a:solidFill>
              </a:rPr>
              <a:t> (Protected)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75" y="2658999"/>
            <a:ext cx="5465550" cy="14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Инкапсуляция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900" y="2625477"/>
            <a:ext cx="2710375" cy="18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900" y="1977470"/>
            <a:ext cx="6165600" cy="133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900" y="3797402"/>
            <a:ext cx="63150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