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Roboto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F650CE-984A-4969-AB59-9910F51F2563}">
  <a:tblStyle styleId="{91F650CE-984A-4969-AB59-9910F51F25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italic.fntdata"/><Relationship Id="rId20" Type="http://schemas.openxmlformats.org/officeDocument/2006/relationships/slide" Target="slides/slide14.xml"/><Relationship Id="rId41" Type="http://schemas.openxmlformats.org/officeDocument/2006/relationships/font" Target="fonts/RobotoMedium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RobotoMedium-bold.fntdata"/><Relationship Id="rId16" Type="http://schemas.openxmlformats.org/officeDocument/2006/relationships/slide" Target="slides/slide10.xml"/><Relationship Id="rId38" Type="http://schemas.openxmlformats.org/officeDocument/2006/relationships/font" Target="fonts/RobotoMedium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247e654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f247e654b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247e654b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5f247e654b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247e654b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f247e654b_1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f247e654b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5f247e654b_1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f247e654b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5f247e654b_1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f247e654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5f247e654b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f247e654b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5f247e654b_1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f247e654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5f247e654b_1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f247e654b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5f247e654b_1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05aab8e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605aab8e9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f247e654b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5f247e654b_1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247e654b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5f247e654b_1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f247e654b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5f247e654b_1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f247e654b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5f247e654b_1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f247e654b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5f247e654b_1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f247e654b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5f247e654b_1_2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f36d52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5f36d529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05aab8e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605aab8e9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5aab8e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605aab8e9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5aab8e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05aab8e91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5aab8e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05aab8e9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3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4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34.png"/><Relationship Id="rId6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4038900" y="365575"/>
            <a:ext cx="50871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Где применяется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113" y="1383475"/>
            <a:ext cx="505777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 txBox="1"/>
          <p:nvPr>
            <p:ph idx="2" type="body"/>
          </p:nvPr>
        </p:nvSpPr>
        <p:spPr>
          <a:xfrm>
            <a:off x="4488900" y="2975388"/>
            <a:ext cx="3214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Игровые приложения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4" name="Google Shape;184;p35"/>
          <p:cNvSpPr txBox="1"/>
          <p:nvPr>
            <p:ph idx="2" type="body"/>
          </p:nvPr>
        </p:nvSpPr>
        <p:spPr>
          <a:xfrm>
            <a:off x="1768375" y="3643300"/>
            <a:ext cx="4656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Алгоритмы машинного обучения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5" name="Google Shape;185;p35"/>
          <p:cNvSpPr txBox="1"/>
          <p:nvPr>
            <p:ph idx="2" type="body"/>
          </p:nvPr>
        </p:nvSpPr>
        <p:spPr>
          <a:xfrm>
            <a:off x="1533600" y="4370425"/>
            <a:ext cx="3214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Проекты в области ИИ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6" name="Google Shape;186;p35"/>
          <p:cNvSpPr txBox="1"/>
          <p:nvPr>
            <p:ph idx="2" type="body"/>
          </p:nvPr>
        </p:nvSpPr>
        <p:spPr>
          <a:xfrm>
            <a:off x="7743525" y="3674275"/>
            <a:ext cx="2790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Приложения с GUI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7" name="Google Shape;187;p35"/>
          <p:cNvSpPr txBox="1"/>
          <p:nvPr>
            <p:ph idx="2" type="body"/>
          </p:nvPr>
        </p:nvSpPr>
        <p:spPr>
          <a:xfrm>
            <a:off x="1197525" y="2984400"/>
            <a:ext cx="2505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Веб-приложения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8" name="Google Shape;188;p35"/>
          <p:cNvSpPr txBox="1"/>
          <p:nvPr>
            <p:ph idx="2" type="body"/>
          </p:nvPr>
        </p:nvSpPr>
        <p:spPr>
          <a:xfrm>
            <a:off x="5518875" y="4385913"/>
            <a:ext cx="5978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Системы анализа и визуализации данных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9" name="Google Shape;189;p35"/>
          <p:cNvSpPr txBox="1"/>
          <p:nvPr>
            <p:ph idx="2" type="body"/>
          </p:nvPr>
        </p:nvSpPr>
        <p:spPr>
          <a:xfrm>
            <a:off x="2746775" y="5097550"/>
            <a:ext cx="2913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Системные утилиты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0" name="Google Shape;190;p35"/>
          <p:cNvSpPr txBox="1"/>
          <p:nvPr>
            <p:ph idx="2" type="body"/>
          </p:nvPr>
        </p:nvSpPr>
        <p:spPr>
          <a:xfrm>
            <a:off x="6647750" y="5097550"/>
            <a:ext cx="42546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Приложения для работы с БД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1" name="Google Shape;191;p35"/>
          <p:cNvSpPr txBox="1"/>
          <p:nvPr>
            <p:ph idx="2" type="body"/>
          </p:nvPr>
        </p:nvSpPr>
        <p:spPr>
          <a:xfrm>
            <a:off x="8203450" y="2975400"/>
            <a:ext cx="3114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Сложные вычисления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2686500" y="365575"/>
            <a:ext cx="7789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Примеры проектов с Python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40" y="1270375"/>
            <a:ext cx="3829710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1650" y="1519750"/>
            <a:ext cx="35623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7288" y="2645200"/>
            <a:ext cx="24098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5200" y="2384500"/>
            <a:ext cx="2179167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9163" y="3873175"/>
            <a:ext cx="26193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33449" y="3272338"/>
            <a:ext cx="2949176" cy="18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7738" y="3620763"/>
            <a:ext cx="24765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25192" y="5309050"/>
            <a:ext cx="2702986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97150" y="2523100"/>
            <a:ext cx="1633650" cy="507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78975" y="5151775"/>
            <a:ext cx="2120857" cy="5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2894675" y="392650"/>
            <a:ext cx="65874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Интерпретатор</a:t>
            </a:r>
            <a:r>
              <a:rPr lang="ru-RU"/>
              <a:t> с Python</a:t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800" y="3157450"/>
            <a:ext cx="15621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75" y="1724400"/>
            <a:ext cx="4189674" cy="12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1225" y="2404975"/>
            <a:ext cx="32289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2075" y="5050150"/>
            <a:ext cx="3600450" cy="101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7"/>
          <p:cNvCxnSpPr>
            <a:endCxn id="212" idx="1"/>
          </p:cNvCxnSpPr>
          <p:nvPr/>
        </p:nvCxnSpPr>
        <p:spPr>
          <a:xfrm>
            <a:off x="3976700" y="3130300"/>
            <a:ext cx="1514100" cy="7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7"/>
          <p:cNvCxnSpPr>
            <a:stCxn id="214" idx="1"/>
            <a:endCxn id="212" idx="3"/>
          </p:cNvCxnSpPr>
          <p:nvPr/>
        </p:nvCxnSpPr>
        <p:spPr>
          <a:xfrm flipH="1">
            <a:off x="7052925" y="3152688"/>
            <a:ext cx="888300" cy="7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7"/>
          <p:cNvCxnSpPr>
            <a:endCxn id="212" idx="2"/>
          </p:cNvCxnSpPr>
          <p:nvPr/>
        </p:nvCxnSpPr>
        <p:spPr>
          <a:xfrm flipH="1" rot="10800000">
            <a:off x="5031950" y="4643350"/>
            <a:ext cx="12399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4400"/>
              <a:t>IDE Pycharm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496" y="3554400"/>
            <a:ext cx="46196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1408" y="1724025"/>
            <a:ext cx="16764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2894675" y="392650"/>
            <a:ext cx="65874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Программа на</a:t>
            </a:r>
            <a:r>
              <a:rPr lang="ru-RU"/>
              <a:t> Python</a:t>
            </a:r>
            <a:endParaRPr/>
          </a:p>
        </p:txBody>
      </p:sp>
      <p:sp>
        <p:nvSpPr>
          <p:cNvPr id="231" name="Google Shape;231;p39"/>
          <p:cNvSpPr/>
          <p:nvPr/>
        </p:nvSpPr>
        <p:spPr>
          <a:xfrm>
            <a:off x="5346000" y="1377000"/>
            <a:ext cx="4023000" cy="16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9"/>
          <p:cNvSpPr/>
          <p:nvPr/>
        </p:nvSpPr>
        <p:spPr>
          <a:xfrm>
            <a:off x="5697000" y="1566000"/>
            <a:ext cx="1404000" cy="3105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module_1.py</a:t>
            </a:r>
            <a:endParaRPr/>
          </a:p>
        </p:txBody>
      </p:sp>
      <p:sp>
        <p:nvSpPr>
          <p:cNvPr id="233" name="Google Shape;233;p39"/>
          <p:cNvSpPr/>
          <p:nvPr/>
        </p:nvSpPr>
        <p:spPr>
          <a:xfrm>
            <a:off x="7563900" y="1876500"/>
            <a:ext cx="1404000" cy="3105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module_2.py</a:t>
            </a:r>
            <a:endParaRPr/>
          </a:p>
        </p:txBody>
      </p:sp>
      <p:sp>
        <p:nvSpPr>
          <p:cNvPr id="234" name="Google Shape;234;p39"/>
          <p:cNvSpPr/>
          <p:nvPr/>
        </p:nvSpPr>
        <p:spPr>
          <a:xfrm>
            <a:off x="5697000" y="2248800"/>
            <a:ext cx="1404000" cy="3105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module_3.py</a:t>
            </a:r>
            <a:endParaRPr/>
          </a:p>
        </p:txBody>
      </p:sp>
      <p:sp>
        <p:nvSpPr>
          <p:cNvPr id="235" name="Google Shape;235;p39"/>
          <p:cNvSpPr/>
          <p:nvPr/>
        </p:nvSpPr>
        <p:spPr>
          <a:xfrm>
            <a:off x="7563900" y="2559300"/>
            <a:ext cx="1404000" cy="3105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module_4.py</a:t>
            </a:r>
            <a:endParaRPr/>
          </a:p>
        </p:txBody>
      </p:sp>
      <p:sp>
        <p:nvSpPr>
          <p:cNvPr id="236" name="Google Shape;236;p39"/>
          <p:cNvSpPr txBox="1"/>
          <p:nvPr/>
        </p:nvSpPr>
        <p:spPr>
          <a:xfrm>
            <a:off x="3307500" y="1998000"/>
            <a:ext cx="140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Программа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37" name="Google Shape;237;p39"/>
          <p:cNvSpPr/>
          <p:nvPr/>
        </p:nvSpPr>
        <p:spPr>
          <a:xfrm>
            <a:off x="5346000" y="3426950"/>
            <a:ext cx="4023000" cy="7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a + b == b + a</a:t>
            </a:r>
            <a:endParaRPr sz="1800"/>
          </a:p>
        </p:txBody>
      </p:sp>
      <p:sp>
        <p:nvSpPr>
          <p:cNvPr id="238" name="Google Shape;238;p39"/>
          <p:cNvSpPr txBox="1"/>
          <p:nvPr/>
        </p:nvSpPr>
        <p:spPr>
          <a:xfrm>
            <a:off x="3307500" y="3603200"/>
            <a:ext cx="1548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Инструкции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39" name="Google Shape;239;p39"/>
          <p:cNvSpPr txBox="1"/>
          <p:nvPr/>
        </p:nvSpPr>
        <p:spPr>
          <a:xfrm>
            <a:off x="3307500" y="4594250"/>
            <a:ext cx="1548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Выражения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40" name="Google Shape;240;p39"/>
          <p:cNvSpPr/>
          <p:nvPr/>
        </p:nvSpPr>
        <p:spPr>
          <a:xfrm>
            <a:off x="5346000" y="4512675"/>
            <a:ext cx="4023000" cy="7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a + b</a:t>
            </a:r>
            <a:endParaRPr sz="1800"/>
          </a:p>
        </p:txBody>
      </p:sp>
      <p:sp>
        <p:nvSpPr>
          <p:cNvPr id="241" name="Google Shape;241;p39"/>
          <p:cNvSpPr txBox="1"/>
          <p:nvPr/>
        </p:nvSpPr>
        <p:spPr>
          <a:xfrm>
            <a:off x="3307500" y="5679975"/>
            <a:ext cx="1548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Объекты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5346000" y="5598400"/>
            <a:ext cx="4023000" cy="7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a, b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2759425" y="392650"/>
            <a:ext cx="72774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Динамическая типизация</a:t>
            </a:r>
            <a:endParaRPr/>
          </a:p>
        </p:txBody>
      </p:sp>
      <p:sp>
        <p:nvSpPr>
          <p:cNvPr id="248" name="Google Shape;248;p40"/>
          <p:cNvSpPr/>
          <p:nvPr/>
        </p:nvSpPr>
        <p:spPr>
          <a:xfrm>
            <a:off x="3029975" y="1912506"/>
            <a:ext cx="6749700" cy="16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String price;  </a:t>
            </a:r>
            <a:r>
              <a:rPr lang="ru-RU" sz="1800">
                <a:solidFill>
                  <a:srgbClr val="2C2D30"/>
                </a:solidFill>
              </a:rPr>
              <a:t>—</a:t>
            </a:r>
            <a:r>
              <a:rPr lang="ru-RU" sz="1800"/>
              <a:t> </a:t>
            </a:r>
            <a:r>
              <a:rPr lang="ru-RU" sz="1800">
                <a:solidFill>
                  <a:srgbClr val="FF9900"/>
                </a:solidFill>
              </a:rPr>
              <a:t>У переменной есть тип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price = “thousand”; </a:t>
            </a:r>
            <a:r>
              <a:rPr lang="ru-RU" sz="1800">
                <a:solidFill>
                  <a:srgbClr val="2C2D30"/>
                </a:solidFill>
              </a:rPr>
              <a:t>—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lang="ru-RU" sz="1800">
                <a:solidFill>
                  <a:srgbClr val="FF9900"/>
                </a:solidFill>
              </a:rPr>
              <a:t>У переменной есть тип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strike="sngStrike"/>
              <a:t>price = 1000; </a:t>
            </a:r>
            <a:r>
              <a:rPr lang="ru-RU" sz="1800">
                <a:solidFill>
                  <a:schemeClr val="dk1"/>
                </a:solidFill>
              </a:rPr>
              <a:t>- </a:t>
            </a:r>
            <a:r>
              <a:rPr lang="ru-RU" sz="1800">
                <a:solidFill>
                  <a:srgbClr val="FF0000"/>
                </a:solidFill>
              </a:rPr>
              <a:t>Изменить тип переменной невозможно</a:t>
            </a:r>
            <a:endParaRPr sz="1800" strike="sngStrike">
              <a:solidFill>
                <a:srgbClr val="FF0000"/>
              </a:solidFill>
            </a:endParaRPr>
          </a:p>
        </p:txBody>
      </p:sp>
      <p:sp>
        <p:nvSpPr>
          <p:cNvPr id="249" name="Google Shape;249;p40"/>
          <p:cNvSpPr/>
          <p:nvPr/>
        </p:nvSpPr>
        <p:spPr>
          <a:xfrm>
            <a:off x="3029975" y="4424578"/>
            <a:ext cx="6749700" cy="16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price = “thousand” </a:t>
            </a:r>
            <a:r>
              <a:rPr lang="ru-RU" sz="1800">
                <a:solidFill>
                  <a:srgbClr val="2C2D30"/>
                </a:solidFill>
              </a:rPr>
              <a:t>—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lang="ru-RU" sz="1800">
                <a:solidFill>
                  <a:srgbClr val="FF9900"/>
                </a:solidFill>
              </a:rPr>
              <a:t>У переменной есть тип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price = 1000 </a:t>
            </a:r>
            <a:r>
              <a:rPr lang="ru-RU" sz="1800">
                <a:solidFill>
                  <a:srgbClr val="2C2D30"/>
                </a:solidFill>
              </a:rPr>
              <a:t>—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lang="ru-RU" sz="1800">
                <a:solidFill>
                  <a:schemeClr val="accent6"/>
                </a:solidFill>
              </a:rPr>
              <a:t>Тип переменной динамически изменился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3029975" y="1261450"/>
            <a:ext cx="3969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Java </a:t>
            </a:r>
            <a:r>
              <a:rPr lang="ru-RU" sz="1800">
                <a:solidFill>
                  <a:srgbClr val="6E32E0"/>
                </a:solidFill>
              </a:rPr>
              <a:t>—</a:t>
            </a:r>
            <a:r>
              <a:rPr lang="ru-RU" sz="1800">
                <a:solidFill>
                  <a:srgbClr val="0000FF"/>
                </a:solidFill>
              </a:rPr>
              <a:t> </a:t>
            </a:r>
            <a:r>
              <a:rPr lang="ru-RU" sz="1800">
                <a:solidFill>
                  <a:schemeClr val="accent6"/>
                </a:solidFill>
              </a:rPr>
              <a:t>статическая типизация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3029975" y="3798301"/>
            <a:ext cx="4432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Python </a:t>
            </a:r>
            <a:r>
              <a:rPr lang="ru-RU" sz="1800">
                <a:solidFill>
                  <a:srgbClr val="6E32E0"/>
                </a:solidFill>
              </a:rPr>
              <a:t>—</a:t>
            </a:r>
            <a:r>
              <a:rPr lang="ru-RU" sz="1800">
                <a:solidFill>
                  <a:srgbClr val="0000FF"/>
                </a:solidFill>
              </a:rPr>
              <a:t> </a:t>
            </a:r>
            <a:r>
              <a:rPr lang="ru-RU" sz="1800">
                <a:solidFill>
                  <a:schemeClr val="accent6"/>
                </a:solidFill>
              </a:rPr>
              <a:t>динамическая типизация</a:t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2540400" y="433075"/>
            <a:ext cx="73281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Базовые встроенные типы</a:t>
            </a:r>
            <a:endParaRPr/>
          </a:p>
        </p:txBody>
      </p:sp>
      <p:graphicFrame>
        <p:nvGraphicFramePr>
          <p:cNvPr id="257" name="Google Shape;257;p41"/>
          <p:cNvGraphicFramePr/>
          <p:nvPr/>
        </p:nvGraphicFramePr>
        <p:xfrm>
          <a:off x="3079200" y="127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{91F650CE-984A-4969-AB59-9910F51F2563}</a:tableStyleId>
              </a:tblPr>
              <a:tblGrid>
                <a:gridCol w="1404000"/>
                <a:gridCol w="484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Тип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solidFill>
                            <a:schemeClr val="accent6"/>
                          </a:solidFill>
                        </a:rPr>
                        <a:t>int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2, 4, 8, -10, -2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solidFill>
                            <a:schemeClr val="accent6"/>
                          </a:solidFill>
                        </a:rPr>
                        <a:t>float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2.6, -5.2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solidFill>
                            <a:schemeClr val="accent6"/>
                          </a:solidFill>
                        </a:rPr>
                        <a:t>str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“my_text”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solidFill>
                            <a:schemeClr val="accent6"/>
                          </a:solidFill>
                        </a:rPr>
                        <a:t>bool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True, False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solidFill>
                            <a:schemeClr val="accent6"/>
                          </a:solidFill>
                        </a:rPr>
                        <a:t>list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[2, 2.4, “Hello”]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solidFill>
                            <a:schemeClr val="accent6"/>
                          </a:solidFill>
                        </a:rPr>
                        <a:t>tuple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(2, 2.4, “Hello”)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solidFill>
                            <a:schemeClr val="accent6"/>
                          </a:solidFill>
                        </a:rPr>
                        <a:t>dict</a:t>
                      </a:r>
                      <a:endParaRPr b="1" sz="19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 {“name”: “Вася”, “age”: 10}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2553900" y="490500"/>
            <a:ext cx="7584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Арифметические операции</a:t>
            </a:r>
            <a:endParaRPr/>
          </a:p>
        </p:txBody>
      </p:sp>
      <p:graphicFrame>
        <p:nvGraphicFramePr>
          <p:cNvPr id="263" name="Google Shape;263;p42"/>
          <p:cNvGraphicFramePr/>
          <p:nvPr/>
        </p:nvGraphicFramePr>
        <p:xfrm>
          <a:off x="3065700" y="158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{91F650CE-984A-4969-AB59-9910F51F2563}</a:tableStyleId>
              </a:tblPr>
              <a:tblGrid>
                <a:gridCol w="1404000"/>
                <a:gridCol w="484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Тип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+</a:t>
                      </a:r>
                      <a:endParaRPr b="1" sz="18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398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+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20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418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200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50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150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*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34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*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7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238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/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36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/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6.0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//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36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//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36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%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**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**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16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65536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1918200" y="352075"/>
            <a:ext cx="8761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Базовые логические</a:t>
            </a:r>
            <a:r>
              <a:rPr lang="ru-RU"/>
              <a:t> операции</a:t>
            </a:r>
            <a:endParaRPr/>
          </a:p>
        </p:txBody>
      </p:sp>
      <p:graphicFrame>
        <p:nvGraphicFramePr>
          <p:cNvPr id="269" name="Google Shape;269;p43"/>
          <p:cNvGraphicFramePr/>
          <p:nvPr/>
        </p:nvGraphicFramePr>
        <p:xfrm>
          <a:off x="3079200" y="135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{91F650CE-984A-4969-AB59-9910F51F2563}</a:tableStyleId>
              </a:tblPr>
              <a:tblGrid>
                <a:gridCol w="1404000"/>
                <a:gridCol w="484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Тип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&gt;</a:t>
                      </a:r>
                      <a:endParaRPr b="1" sz="18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40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&gt;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40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&lt;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print(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&lt;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==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10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==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!=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!=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&gt;=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print(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40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&gt;=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True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&lt;=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&lt;=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and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True and False</a:t>
                      </a: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-&gt; False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chemeClr val="accent6"/>
                          </a:solidFill>
                        </a:rPr>
                        <a:t>or</a:t>
                      </a:r>
                      <a:endParaRPr b="1" sz="18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True or False</a:t>
                      </a: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-&gt; True</a:t>
                      </a:r>
                      <a:endParaRPr sz="1800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4496700" y="352075"/>
            <a:ext cx="34683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Ветвления</a:t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425" y="875275"/>
            <a:ext cx="2259575" cy="2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23" y="3429000"/>
            <a:ext cx="2990750" cy="22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4"/>
          <p:cNvPicPr preferRelativeResize="0"/>
          <p:nvPr/>
        </p:nvPicPr>
        <p:blipFill rotWithShape="1">
          <a:blip r:embed="rId5">
            <a:alphaModFix/>
          </a:blip>
          <a:srcRect b="0" l="6150" r="-6150" t="0"/>
          <a:stretch/>
        </p:blipFill>
        <p:spPr>
          <a:xfrm>
            <a:off x="3999238" y="2092750"/>
            <a:ext cx="2765172" cy="2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2083" y="1288975"/>
            <a:ext cx="4647482" cy="47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10347" y="72330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Структура материалов курса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6331500" y="948650"/>
            <a:ext cx="55890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➔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Курс состоит из 8 уроков по 2 часа.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➔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Домашние задания.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➔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Видеозапись.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➔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Методичка, презентация и исходные коды.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➔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Примеры выполнения каждого задания.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4834200" y="352075"/>
            <a:ext cx="2077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Циклы</a:t>
            </a:r>
            <a:endParaRPr/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400" y="1559600"/>
            <a:ext cx="5984575" cy="41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1552500" y="352075"/>
            <a:ext cx="8950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Способы форматирования строк </a:t>
            </a:r>
            <a:endParaRPr/>
          </a:p>
        </p:txBody>
      </p:sp>
      <p:sp>
        <p:nvSpPr>
          <p:cNvPr id="290" name="Google Shape;290;p46"/>
          <p:cNvSpPr txBox="1"/>
          <p:nvPr/>
        </p:nvSpPr>
        <p:spPr>
          <a:xfrm>
            <a:off x="3675738" y="4241675"/>
            <a:ext cx="4077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Форматирование через оператор % 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3675738" y="3095625"/>
            <a:ext cx="4077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Форматирование через метод format 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92" name="Google Shape;292;p46"/>
          <p:cNvSpPr txBox="1"/>
          <p:nvPr/>
        </p:nvSpPr>
        <p:spPr>
          <a:xfrm>
            <a:off x="3895500" y="1247638"/>
            <a:ext cx="3637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Форматирование через f-строки 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409" y="1790725"/>
            <a:ext cx="2033675" cy="11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138" y="3638700"/>
            <a:ext cx="4354200" cy="491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337" y="4880075"/>
            <a:ext cx="2379825" cy="7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378000" y="662575"/>
            <a:ext cx="11299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Зарезервированные слова в Python. Часть 1</a:t>
            </a:r>
            <a:r>
              <a:rPr lang="ru-RU"/>
              <a:t> </a:t>
            </a:r>
            <a:endParaRPr/>
          </a:p>
        </p:txBody>
      </p:sp>
      <p:graphicFrame>
        <p:nvGraphicFramePr>
          <p:cNvPr id="301" name="Google Shape;301;p47"/>
          <p:cNvGraphicFramePr/>
          <p:nvPr/>
        </p:nvGraphicFramePr>
        <p:xfrm>
          <a:off x="952500" y="17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{91F650CE-984A-4969-AB59-9910F51F2563}</a:tableStyleId>
              </a:tblPr>
              <a:tblGrid>
                <a:gridCol w="2686500"/>
                <a:gridCol w="760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Название</a:t>
                      </a:r>
                      <a:endParaRPr b="1"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b="1"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Значение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Ложь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Не определено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, пустой объект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Значение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Истина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Логическое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Определение псевдонима для объекта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assert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Генерация исключения, если условие ложно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async</a:t>
                      </a:r>
                      <a:endParaRPr sz="1700">
                        <a:solidFill>
                          <a:srgbClr val="50A14F"/>
                        </a:solidFill>
                        <a:highlight>
                          <a:srgbClr val="FAFA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Обозначение функций как сопрограмм для использования циклом событий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await</a:t>
                      </a:r>
                      <a:endParaRPr sz="1700">
                        <a:solidFill>
                          <a:srgbClr val="50A14F"/>
                        </a:solidFill>
                        <a:highlight>
                          <a:srgbClr val="FAFA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endParaRPr sz="1700">
                        <a:solidFill>
                          <a:srgbClr val="50A14F"/>
                        </a:solidFill>
                        <a:highlight>
                          <a:srgbClr val="FAFA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Выход из цикла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378000" y="662575"/>
            <a:ext cx="11299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Зарезервированные слова в Python. Часть 2</a:t>
            </a:r>
            <a:endParaRPr/>
          </a:p>
        </p:txBody>
      </p:sp>
      <p:graphicFrame>
        <p:nvGraphicFramePr>
          <p:cNvPr id="307" name="Google Shape;307;p48"/>
          <p:cNvGraphicFramePr/>
          <p:nvPr/>
        </p:nvGraphicFramePr>
        <p:xfrm>
          <a:off x="952500" y="17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{91F650CE-984A-4969-AB59-9910F51F2563}</a:tableStyleId>
              </a:tblPr>
              <a:tblGrid>
                <a:gridCol w="2686500"/>
                <a:gridCol w="760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Название</a:t>
                      </a:r>
                      <a:endParaRPr b="1"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b="1"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Пользовательский тип (класс), содержащий атрибуты и методы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continue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Переход на очередную итерацию цикла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Определение функции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Удаление объекта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elif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Еще иначе, если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Иначе, если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Перехват исключения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finally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Выполнение инструкций, независимо были ли исключение или нет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Начало цикла перебора элементов набора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378000" y="662575"/>
            <a:ext cx="11299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Зарезервированные слова в Python. Часть 3</a:t>
            </a:r>
            <a:endParaRPr/>
          </a:p>
        </p:txBody>
      </p:sp>
      <p:graphicFrame>
        <p:nvGraphicFramePr>
          <p:cNvPr id="313" name="Google Shape;313;p49"/>
          <p:cNvGraphicFramePr/>
          <p:nvPr/>
        </p:nvGraphicFramePr>
        <p:xfrm>
          <a:off x="952500" y="14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{91F650CE-984A-4969-AB59-9910F51F2563}</a:tableStyleId>
              </a:tblPr>
              <a:tblGrid>
                <a:gridCol w="2686500"/>
                <a:gridCol w="760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Название</a:t>
                      </a:r>
                      <a:endParaRPr b="1"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b="1"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Указание пакета или модуля, из которого выполняется импорт 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global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Значение переменной, присвоенное ей внутри функции становится доступным вне этой функции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Если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Импорт модуля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Проверка на вхождение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Проверка, ссылаются ли два объекта на одно и то же место в памяти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lambda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Определение анонимной функции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nonlocal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Значение переменной, присвоенное ей внутри функции становится доступным в объемлющей функции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Логическое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НЕ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78000" y="662575"/>
            <a:ext cx="11299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Зарезервированные слова в Python. Часть 4</a:t>
            </a:r>
            <a:endParaRPr/>
          </a:p>
        </p:txBody>
      </p:sp>
      <p:graphicFrame>
        <p:nvGraphicFramePr>
          <p:cNvPr id="319" name="Google Shape;319;p50"/>
          <p:cNvGraphicFramePr/>
          <p:nvPr/>
        </p:nvGraphicFramePr>
        <p:xfrm>
          <a:off x="884250" y="164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{91F650CE-984A-4969-AB59-9910F51F2563}</a:tableStyleId>
              </a:tblPr>
              <a:tblGrid>
                <a:gridCol w="2686500"/>
                <a:gridCol w="760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Название</a:t>
                      </a:r>
                      <a:endParaRPr b="1"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b="1"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pass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Заглушка для функции или класса. Используется когда код класса и функции еще не определен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raise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Генерация исключения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Вернуть результат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Выполнить инструкции с перехватом исключения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Начало цикла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ПОКА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with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Использование менеджера контекста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yield</a:t>
                      </a:r>
                      <a:endParaRPr sz="1700">
                        <a:solidFill>
                          <a:srgbClr val="50A14F"/>
                        </a:solidFill>
                        <a:highlight>
                          <a:srgbClr val="FAFA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Определение функции-генератора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1147500" y="460075"/>
            <a:ext cx="10030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Лучшие онлайн-компиляторы Python</a:t>
            </a:r>
            <a:endParaRPr/>
          </a:p>
        </p:txBody>
      </p:sp>
      <p:pic>
        <p:nvPicPr>
          <p:cNvPr id="325" name="Google Shape;3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900" y="2004475"/>
            <a:ext cx="3205243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900" y="2283325"/>
            <a:ext cx="2102100" cy="8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4975" y="3955500"/>
            <a:ext cx="3851100" cy="57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3513" y="4382038"/>
            <a:ext cx="16668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334" name="Google Shape;334;p52"/>
          <p:cNvSpPr txBox="1"/>
          <p:nvPr>
            <p:ph idx="1" type="body"/>
          </p:nvPr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На этом уроке вы познакомились с языком Python, особенностями программирования на этом языке. Теперь вы знаете, как установить интерпретатор и среду разработки. Вы познакомились с конструкциями ветвления и циклами. Также теперь вы знаете, как запросить данные у пользователя и выполнить форматирование строк. На втором уроке мы серьезно остановимся на встроенных типах и операциях с ними.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Цели курса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6169500" y="854150"/>
            <a:ext cx="5710500" cy="55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❖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Изучить основы Python.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❖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Проникнуться философией Python.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Char char="❖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Научиться писать правильный Python-код.</a:t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Arial"/>
              <a:buChar char="❖"/>
            </a:pPr>
            <a:r>
              <a:rPr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Набить руку на задачах различной сложности</a:t>
            </a:r>
            <a:r>
              <a:rPr lang="ru-RU"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курса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6306000" y="541800"/>
            <a:ext cx="5886000" cy="58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Урок 1.</a:t>
            </a:r>
            <a:r>
              <a:rPr b="1"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Знакомство с Python</a:t>
            </a:r>
            <a:endParaRPr b="1"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Урок 2.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Встроенные типы и операции с ними</a:t>
            </a:r>
            <a:endParaRPr b="1"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Урок 3.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Функции</a:t>
            </a:r>
            <a:endParaRPr b="1"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Урок 4. 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Импорт, модули и полезные возможности языка</a:t>
            </a:r>
            <a:endParaRPr b="1"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Урок 5.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Работа с файлами</a:t>
            </a:r>
            <a:endParaRPr b="1"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Урок 6.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ООП. Введение</a:t>
            </a:r>
            <a:endParaRPr b="1"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Урок 7.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ООП. Продвинутый уровень</a:t>
            </a:r>
            <a:endParaRPr b="1"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Урок 8.</a:t>
            </a:r>
            <a:r>
              <a:rPr b="1" lang="ru-RU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ООП. Полезные дополнения</a:t>
            </a:r>
            <a:endParaRPr b="1"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439500" y="723300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Домашние задания</a:t>
            </a:r>
            <a:endParaRPr/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6210000" y="692150"/>
            <a:ext cx="58725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Font typeface="Arial"/>
              <a:buChar char="★"/>
            </a:pPr>
            <a:r>
              <a:rPr lang="ru-RU" sz="20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Рекомендуемый формат сдачи: ссылка на пулл-реквест в GitHub (или в виде архива).</a:t>
            </a:r>
            <a:endParaRPr sz="20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Font typeface="Arial"/>
              <a:buChar char="★"/>
            </a:pPr>
            <a:r>
              <a:rPr lang="ru-RU" sz="20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В начале каждого урока  обсуждаем ДЗ.</a:t>
            </a:r>
            <a:endParaRPr sz="20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000"/>
              <a:buFont typeface="Arial"/>
              <a:buChar char="★"/>
            </a:pPr>
            <a:r>
              <a:rPr lang="ru-RU" sz="20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Выполняем задания не позднее 4-х часов до начала.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2" type="body"/>
          </p:nvPr>
        </p:nvSpPr>
        <p:spPr>
          <a:xfrm>
            <a:off x="3578200" y="265550"/>
            <a:ext cx="48084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3600">
                <a:solidFill>
                  <a:srgbClr val="FFD966"/>
                </a:solidFill>
              </a:rPr>
              <a:t>Вопросы участников</a:t>
            </a:r>
            <a:endParaRPr sz="3600">
              <a:solidFill>
                <a:srgbClr val="FFD966"/>
              </a:solidFill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925" y="1729225"/>
            <a:ext cx="10402150" cy="36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Знакомство с Python</a:t>
            </a:r>
            <a:endParaRPr/>
          </a:p>
        </p:txBody>
      </p:sp>
      <p:pic>
        <p:nvPicPr>
          <p:cNvPr id="155" name="Google Shape;1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6615000" y="692150"/>
            <a:ext cx="51030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ru-RU" sz="1600"/>
              <a:t>Что такое язык программирования Python, его преимущества.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Области применения.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Установка интерпретатора.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Что такое IDE.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Особенности программирования на Python.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Из чего состоит программа.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Динамическая типизация.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Реализация ввода/вывода.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Арифметические и логические операции.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Следования, ветвления, циклы.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Способы форматирования строк.</a:t>
            </a:r>
            <a:endParaRPr sz="1600"/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/>
              <a:t>Частые ошибки начинающих разработчиков.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2330700" y="446575"/>
            <a:ext cx="7530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Python и его преимущества</a:t>
            </a:r>
            <a:endParaRPr/>
          </a:p>
        </p:txBody>
      </p:sp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412" y="2187374"/>
            <a:ext cx="4847126" cy="31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4"/>
          <p:cNvSpPr txBox="1"/>
          <p:nvPr>
            <p:ph idx="2" type="body"/>
          </p:nvPr>
        </p:nvSpPr>
        <p:spPr>
          <a:xfrm>
            <a:off x="5863325" y="1447325"/>
            <a:ext cx="5463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rgbClr val="0000FF"/>
                </a:solidFill>
              </a:rPr>
              <a:t>Интерпретируемый, высокоуровневый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70" name="Google Shape;1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98" y="1907525"/>
            <a:ext cx="5006525" cy="35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4"/>
          <p:cNvSpPr txBox="1"/>
          <p:nvPr>
            <p:ph idx="2" type="body"/>
          </p:nvPr>
        </p:nvSpPr>
        <p:spPr>
          <a:xfrm>
            <a:off x="845225" y="3507650"/>
            <a:ext cx="1031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FF0000"/>
                </a:solidFill>
              </a:rPr>
              <a:t>Доступный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2" name="Google Shape;172;p34"/>
          <p:cNvSpPr txBox="1"/>
          <p:nvPr>
            <p:ph idx="2" type="body"/>
          </p:nvPr>
        </p:nvSpPr>
        <p:spPr>
          <a:xfrm>
            <a:off x="845225" y="2499050"/>
            <a:ext cx="134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FF0000"/>
                </a:solidFill>
              </a:rPr>
              <a:t>Дружелюбный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3" name="Google Shape;173;p34"/>
          <p:cNvSpPr txBox="1"/>
          <p:nvPr>
            <p:ph idx="2" type="body"/>
          </p:nvPr>
        </p:nvSpPr>
        <p:spPr>
          <a:xfrm>
            <a:off x="2187125" y="2354450"/>
            <a:ext cx="1031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0000FF"/>
                </a:solidFill>
              </a:rPr>
              <a:t>Мощный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74" name="Google Shape;174;p34"/>
          <p:cNvSpPr txBox="1"/>
          <p:nvPr>
            <p:ph idx="2" type="body"/>
          </p:nvPr>
        </p:nvSpPr>
        <p:spPr>
          <a:xfrm>
            <a:off x="4026125" y="2421950"/>
            <a:ext cx="1837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FF0000"/>
                </a:solidFill>
              </a:rPr>
              <a:t>Кроссплатформенный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5" name="Google Shape;175;p34"/>
          <p:cNvSpPr txBox="1"/>
          <p:nvPr>
            <p:ph idx="2" type="body"/>
          </p:nvPr>
        </p:nvSpPr>
        <p:spPr>
          <a:xfrm>
            <a:off x="2956500" y="2421950"/>
            <a:ext cx="1163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0000FF"/>
                </a:solidFill>
              </a:rPr>
              <a:t>Применимый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76" name="Google Shape;176;p34"/>
          <p:cNvSpPr txBox="1"/>
          <p:nvPr>
            <p:ph idx="2" type="body"/>
          </p:nvPr>
        </p:nvSpPr>
        <p:spPr>
          <a:xfrm>
            <a:off x="3955500" y="3418925"/>
            <a:ext cx="1412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FF0000"/>
                </a:solidFill>
              </a:rPr>
              <a:t>Востребованный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