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03" r:id="rId3"/>
    <p:sldId id="274" r:id="rId4"/>
    <p:sldId id="275" r:id="rId5"/>
    <p:sldId id="272" r:id="rId6"/>
    <p:sldId id="273" r:id="rId7"/>
    <p:sldId id="304" r:id="rId8"/>
    <p:sldId id="302" r:id="rId9"/>
    <p:sldId id="264" r:id="rId10"/>
    <p:sldId id="266" r:id="rId11"/>
    <p:sldId id="305" r:id="rId12"/>
    <p:sldId id="306" r:id="rId13"/>
    <p:sldId id="283" r:id="rId14"/>
    <p:sldId id="315" r:id="rId15"/>
    <p:sldId id="316" r:id="rId16"/>
    <p:sldId id="285" r:id="rId17"/>
    <p:sldId id="307" r:id="rId18"/>
    <p:sldId id="309" r:id="rId19"/>
    <p:sldId id="311" r:id="rId20"/>
    <p:sldId id="308" r:id="rId21"/>
    <p:sldId id="293" r:id="rId22"/>
    <p:sldId id="295" r:id="rId23"/>
    <p:sldId id="297" r:id="rId24"/>
    <p:sldId id="296" r:id="rId25"/>
    <p:sldId id="299" r:id="rId26"/>
    <p:sldId id="300" r:id="rId27"/>
    <p:sldId id="313" r:id="rId28"/>
    <p:sldId id="317" r:id="rId29"/>
    <p:sldId id="257" r:id="rId30"/>
    <p:sldId id="260" r:id="rId31"/>
    <p:sldId id="261" r:id="rId32"/>
    <p:sldId id="262" r:id="rId33"/>
    <p:sldId id="263" r:id="rId34"/>
    <p:sldId id="268" r:id="rId35"/>
    <p:sldId id="269" r:id="rId36"/>
    <p:sldId id="270" r:id="rId37"/>
    <p:sldId id="271" r:id="rId38"/>
  </p:sldIdLst>
  <p:sldSz cx="12192000" cy="6858000"/>
  <p:notesSz cx="6858000" cy="9144000"/>
  <p:defaultTextStyle>
    <a:defPPr>
      <a:defRPr lang="en-US"/>
    </a:defPPr>
    <a:lvl1pPr marL="0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566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132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697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263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2829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395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99960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526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FFE0"/>
    <a:srgbClr val="64F0DE"/>
    <a:srgbClr val="E2FFFC"/>
    <a:srgbClr val="B9FFF7"/>
    <a:srgbClr val="3207AA"/>
    <a:srgbClr val="FF5959"/>
    <a:srgbClr val="30FFA3"/>
    <a:srgbClr val="3FEFDD"/>
    <a:srgbClr val="1CADB2"/>
    <a:srgbClr val="384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ys stil 1 – uthevin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674FDD-FCF3-418C-A793-D7A77EB39AFA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57248437-19E0-4B8F-A942-2520DE2410A9}">
      <dgm:prSet phldrT="[Teks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b-NO" sz="1800" dirty="0"/>
            <a:t>Utvalg </a:t>
          </a:r>
          <a:br>
            <a:rPr lang="nb-NO" sz="1800" dirty="0"/>
          </a:br>
          <a:r>
            <a:rPr lang="nb-NO" sz="1400" dirty="0"/>
            <a:t>(900 respondenter)</a:t>
          </a:r>
        </a:p>
      </dgm:t>
    </dgm:pt>
    <dgm:pt modelId="{3F45A241-3236-4B10-A6A9-BB17CA079289}" type="parTrans" cxnId="{7E433F3E-B412-46B1-8239-88298AD82EC0}">
      <dgm:prSet/>
      <dgm:spPr/>
      <dgm:t>
        <a:bodyPr/>
        <a:lstStyle/>
        <a:p>
          <a:endParaRPr lang="nb-NO"/>
        </a:p>
      </dgm:t>
    </dgm:pt>
    <dgm:pt modelId="{EF7A1BAE-32AA-4D67-97E7-6B6C680B6ABB}" type="sibTrans" cxnId="{7E433F3E-B412-46B1-8239-88298AD82EC0}">
      <dgm:prSet/>
      <dgm:spPr/>
      <dgm:t>
        <a:bodyPr/>
        <a:lstStyle/>
        <a:p>
          <a:endParaRPr lang="nb-NO"/>
        </a:p>
      </dgm:t>
    </dgm:pt>
    <dgm:pt modelId="{663B2344-53B6-4F6F-B5F4-CD00CBFA5195}">
      <dgm:prSet phldrT="[Teks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b-NO" sz="1800" dirty="0" err="1"/>
            <a:t>Conjoint</a:t>
          </a:r>
          <a:r>
            <a:rPr lang="nb-NO" sz="1800" dirty="0"/>
            <a:t> Eksperiment 1 </a:t>
          </a:r>
          <a:br>
            <a:rPr lang="nb-NO" sz="1800" dirty="0"/>
          </a:br>
          <a:r>
            <a:rPr lang="nb-NO" sz="1400" dirty="0"/>
            <a:t>(446 respondenter)</a:t>
          </a:r>
        </a:p>
      </dgm:t>
    </dgm:pt>
    <dgm:pt modelId="{EC8FF37E-A629-4538-BC7B-8C5D53BA3AA7}" type="parTrans" cxnId="{3CE75EFF-EEF8-46B5-AA7A-4174F2F66762}">
      <dgm:prSet/>
      <dgm:spPr/>
      <dgm:t>
        <a:bodyPr/>
        <a:lstStyle/>
        <a:p>
          <a:endParaRPr lang="nb-NO"/>
        </a:p>
      </dgm:t>
    </dgm:pt>
    <dgm:pt modelId="{14D0AAF5-725B-4E80-AF87-37CB85036336}" type="sibTrans" cxnId="{3CE75EFF-EEF8-46B5-AA7A-4174F2F66762}">
      <dgm:prSet/>
      <dgm:spPr/>
      <dgm:t>
        <a:bodyPr/>
        <a:lstStyle/>
        <a:p>
          <a:endParaRPr lang="nb-NO"/>
        </a:p>
      </dgm:t>
    </dgm:pt>
    <dgm:pt modelId="{6535760D-2C47-4B9A-AA64-EFC32AAE8BBD}">
      <dgm:prSet phldrT="[Teks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b-NO" sz="1800" dirty="0" err="1"/>
            <a:t>Conjoint</a:t>
          </a:r>
          <a:r>
            <a:rPr lang="nb-NO" sz="1800" dirty="0"/>
            <a:t> Eksperiment 2</a:t>
          </a:r>
          <a:br>
            <a:rPr lang="nb-NO" sz="2100" dirty="0"/>
          </a:br>
          <a:r>
            <a:rPr lang="nb-NO" sz="1400" dirty="0"/>
            <a:t>(454 respondenter)</a:t>
          </a:r>
        </a:p>
      </dgm:t>
    </dgm:pt>
    <dgm:pt modelId="{10749AEB-E160-4F57-9CD6-FB92DE7796D5}" type="parTrans" cxnId="{40B21BDC-D74C-49FD-A39C-6814E643379D}">
      <dgm:prSet/>
      <dgm:spPr/>
      <dgm:t>
        <a:bodyPr/>
        <a:lstStyle/>
        <a:p>
          <a:endParaRPr lang="nb-NO"/>
        </a:p>
      </dgm:t>
    </dgm:pt>
    <dgm:pt modelId="{4B971B2A-5543-4ED5-94B1-850AEAB00434}" type="sibTrans" cxnId="{40B21BDC-D74C-49FD-A39C-6814E643379D}">
      <dgm:prSet/>
      <dgm:spPr/>
      <dgm:t>
        <a:bodyPr/>
        <a:lstStyle/>
        <a:p>
          <a:endParaRPr lang="nb-NO"/>
        </a:p>
      </dgm:t>
    </dgm:pt>
    <dgm:pt modelId="{3417559C-6BC9-42D2-8B49-013750D6FED3}" type="pres">
      <dgm:prSet presAssocID="{7A674FDD-FCF3-418C-A793-D7A77EB39AF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F731519-F376-480C-82B1-A73EE2D6026A}" type="pres">
      <dgm:prSet presAssocID="{57248437-19E0-4B8F-A942-2520DE2410A9}" presName="root1" presStyleCnt="0"/>
      <dgm:spPr/>
    </dgm:pt>
    <dgm:pt modelId="{387A4738-FFBC-4AB1-9BB1-7960CBAE05A7}" type="pres">
      <dgm:prSet presAssocID="{57248437-19E0-4B8F-A942-2520DE2410A9}" presName="LevelOneTextNode" presStyleLbl="node0" presStyleIdx="0" presStyleCnt="1">
        <dgm:presLayoutVars>
          <dgm:chPref val="3"/>
        </dgm:presLayoutVars>
      </dgm:prSet>
      <dgm:spPr/>
    </dgm:pt>
    <dgm:pt modelId="{AC71C704-2FD5-475F-81F4-B33FD493068C}" type="pres">
      <dgm:prSet presAssocID="{57248437-19E0-4B8F-A942-2520DE2410A9}" presName="level2hierChild" presStyleCnt="0"/>
      <dgm:spPr/>
    </dgm:pt>
    <dgm:pt modelId="{58EE10B7-996F-475C-AAF9-57AF42EE9CE4}" type="pres">
      <dgm:prSet presAssocID="{EC8FF37E-A629-4538-BC7B-8C5D53BA3AA7}" presName="conn2-1" presStyleLbl="parChTrans1D2" presStyleIdx="0" presStyleCnt="2"/>
      <dgm:spPr/>
    </dgm:pt>
    <dgm:pt modelId="{5F129D3E-2869-4E49-B762-D2BF4CA0DAAF}" type="pres">
      <dgm:prSet presAssocID="{EC8FF37E-A629-4538-BC7B-8C5D53BA3AA7}" presName="connTx" presStyleLbl="parChTrans1D2" presStyleIdx="0" presStyleCnt="2"/>
      <dgm:spPr/>
    </dgm:pt>
    <dgm:pt modelId="{8F1622BF-6E7B-47C2-893E-21872C0DA3D4}" type="pres">
      <dgm:prSet presAssocID="{663B2344-53B6-4F6F-B5F4-CD00CBFA5195}" presName="root2" presStyleCnt="0"/>
      <dgm:spPr/>
    </dgm:pt>
    <dgm:pt modelId="{648AEAF6-0FBA-487C-9546-D8644D038F45}" type="pres">
      <dgm:prSet presAssocID="{663B2344-53B6-4F6F-B5F4-CD00CBFA5195}" presName="LevelTwoTextNode" presStyleLbl="node2" presStyleIdx="0" presStyleCnt="2">
        <dgm:presLayoutVars>
          <dgm:chPref val="3"/>
        </dgm:presLayoutVars>
      </dgm:prSet>
      <dgm:spPr/>
    </dgm:pt>
    <dgm:pt modelId="{FB505AA1-299B-4809-AB00-1C4C97A4EB8E}" type="pres">
      <dgm:prSet presAssocID="{663B2344-53B6-4F6F-B5F4-CD00CBFA5195}" presName="level3hierChild" presStyleCnt="0"/>
      <dgm:spPr/>
    </dgm:pt>
    <dgm:pt modelId="{306F41BE-8373-410C-B30A-FFC506AA6116}" type="pres">
      <dgm:prSet presAssocID="{10749AEB-E160-4F57-9CD6-FB92DE7796D5}" presName="conn2-1" presStyleLbl="parChTrans1D2" presStyleIdx="1" presStyleCnt="2"/>
      <dgm:spPr/>
    </dgm:pt>
    <dgm:pt modelId="{D8D2944B-B958-47B9-9105-7B7C4A72E2C3}" type="pres">
      <dgm:prSet presAssocID="{10749AEB-E160-4F57-9CD6-FB92DE7796D5}" presName="connTx" presStyleLbl="parChTrans1D2" presStyleIdx="1" presStyleCnt="2"/>
      <dgm:spPr/>
    </dgm:pt>
    <dgm:pt modelId="{1FCFF8E9-014B-4AF1-9D54-FB9C39C587C8}" type="pres">
      <dgm:prSet presAssocID="{6535760D-2C47-4B9A-AA64-EFC32AAE8BBD}" presName="root2" presStyleCnt="0"/>
      <dgm:spPr/>
    </dgm:pt>
    <dgm:pt modelId="{67EC3900-407F-42E7-B6D2-81B8520DF521}" type="pres">
      <dgm:prSet presAssocID="{6535760D-2C47-4B9A-AA64-EFC32AAE8BBD}" presName="LevelTwoTextNode" presStyleLbl="node2" presStyleIdx="1" presStyleCnt="2">
        <dgm:presLayoutVars>
          <dgm:chPref val="3"/>
        </dgm:presLayoutVars>
      </dgm:prSet>
      <dgm:spPr/>
    </dgm:pt>
    <dgm:pt modelId="{73B97EA4-3714-4CC4-A9DD-ED7F125C4603}" type="pres">
      <dgm:prSet presAssocID="{6535760D-2C47-4B9A-AA64-EFC32AAE8BBD}" presName="level3hierChild" presStyleCnt="0"/>
      <dgm:spPr/>
    </dgm:pt>
  </dgm:ptLst>
  <dgm:cxnLst>
    <dgm:cxn modelId="{9EC3AA00-E0AD-489E-9735-1FA6CF1C4A53}" type="presOf" srcId="{7A674FDD-FCF3-418C-A793-D7A77EB39AFA}" destId="{3417559C-6BC9-42D2-8B49-013750D6FED3}" srcOrd="0" destOrd="0" presId="urn:microsoft.com/office/officeart/2005/8/layout/hierarchy2"/>
    <dgm:cxn modelId="{39AD370F-B10A-4AC0-8C27-9384195C9DA1}" type="presOf" srcId="{6535760D-2C47-4B9A-AA64-EFC32AAE8BBD}" destId="{67EC3900-407F-42E7-B6D2-81B8520DF521}" srcOrd="0" destOrd="0" presId="urn:microsoft.com/office/officeart/2005/8/layout/hierarchy2"/>
    <dgm:cxn modelId="{75D00919-C8AC-4447-BD61-36128C6DB627}" type="presOf" srcId="{663B2344-53B6-4F6F-B5F4-CD00CBFA5195}" destId="{648AEAF6-0FBA-487C-9546-D8644D038F45}" srcOrd="0" destOrd="0" presId="urn:microsoft.com/office/officeart/2005/8/layout/hierarchy2"/>
    <dgm:cxn modelId="{1B924A26-3612-48DC-A8B7-0C481C70340C}" type="presOf" srcId="{EC8FF37E-A629-4538-BC7B-8C5D53BA3AA7}" destId="{58EE10B7-996F-475C-AAF9-57AF42EE9CE4}" srcOrd="0" destOrd="0" presId="urn:microsoft.com/office/officeart/2005/8/layout/hierarchy2"/>
    <dgm:cxn modelId="{7E433F3E-B412-46B1-8239-88298AD82EC0}" srcId="{7A674FDD-FCF3-418C-A793-D7A77EB39AFA}" destId="{57248437-19E0-4B8F-A942-2520DE2410A9}" srcOrd="0" destOrd="0" parTransId="{3F45A241-3236-4B10-A6A9-BB17CA079289}" sibTransId="{EF7A1BAE-32AA-4D67-97E7-6B6C680B6ABB}"/>
    <dgm:cxn modelId="{8AFE5390-2BDC-4662-846F-28DD698687DE}" type="presOf" srcId="{10749AEB-E160-4F57-9CD6-FB92DE7796D5}" destId="{306F41BE-8373-410C-B30A-FFC506AA6116}" srcOrd="0" destOrd="0" presId="urn:microsoft.com/office/officeart/2005/8/layout/hierarchy2"/>
    <dgm:cxn modelId="{2B8ABFB1-DB64-4763-87B9-91BD3047733D}" type="presOf" srcId="{EC8FF37E-A629-4538-BC7B-8C5D53BA3AA7}" destId="{5F129D3E-2869-4E49-B762-D2BF4CA0DAAF}" srcOrd="1" destOrd="0" presId="urn:microsoft.com/office/officeart/2005/8/layout/hierarchy2"/>
    <dgm:cxn modelId="{E63B86C9-CC91-42D8-8F2C-96C90CA95381}" type="presOf" srcId="{57248437-19E0-4B8F-A942-2520DE2410A9}" destId="{387A4738-FFBC-4AB1-9BB1-7960CBAE05A7}" srcOrd="0" destOrd="0" presId="urn:microsoft.com/office/officeart/2005/8/layout/hierarchy2"/>
    <dgm:cxn modelId="{C05764D3-ABF4-43FE-AB60-D0F2075E2A6E}" type="presOf" srcId="{10749AEB-E160-4F57-9CD6-FB92DE7796D5}" destId="{D8D2944B-B958-47B9-9105-7B7C4A72E2C3}" srcOrd="1" destOrd="0" presId="urn:microsoft.com/office/officeart/2005/8/layout/hierarchy2"/>
    <dgm:cxn modelId="{40B21BDC-D74C-49FD-A39C-6814E643379D}" srcId="{57248437-19E0-4B8F-A942-2520DE2410A9}" destId="{6535760D-2C47-4B9A-AA64-EFC32AAE8BBD}" srcOrd="1" destOrd="0" parTransId="{10749AEB-E160-4F57-9CD6-FB92DE7796D5}" sibTransId="{4B971B2A-5543-4ED5-94B1-850AEAB00434}"/>
    <dgm:cxn modelId="{3CE75EFF-EEF8-46B5-AA7A-4174F2F66762}" srcId="{57248437-19E0-4B8F-A942-2520DE2410A9}" destId="{663B2344-53B6-4F6F-B5F4-CD00CBFA5195}" srcOrd="0" destOrd="0" parTransId="{EC8FF37E-A629-4538-BC7B-8C5D53BA3AA7}" sibTransId="{14D0AAF5-725B-4E80-AF87-37CB85036336}"/>
    <dgm:cxn modelId="{8A1BC339-0919-45D7-B2A6-D4D4A7A1C232}" type="presParOf" srcId="{3417559C-6BC9-42D2-8B49-013750D6FED3}" destId="{3F731519-F376-480C-82B1-A73EE2D6026A}" srcOrd="0" destOrd="0" presId="urn:microsoft.com/office/officeart/2005/8/layout/hierarchy2"/>
    <dgm:cxn modelId="{D1341E2E-36B1-4D60-93A6-8A2A41056E0E}" type="presParOf" srcId="{3F731519-F376-480C-82B1-A73EE2D6026A}" destId="{387A4738-FFBC-4AB1-9BB1-7960CBAE05A7}" srcOrd="0" destOrd="0" presId="urn:microsoft.com/office/officeart/2005/8/layout/hierarchy2"/>
    <dgm:cxn modelId="{0FEB5BC8-96BB-4065-8479-846AEDE00C57}" type="presParOf" srcId="{3F731519-F376-480C-82B1-A73EE2D6026A}" destId="{AC71C704-2FD5-475F-81F4-B33FD493068C}" srcOrd="1" destOrd="0" presId="urn:microsoft.com/office/officeart/2005/8/layout/hierarchy2"/>
    <dgm:cxn modelId="{0768450C-2211-4AF3-BEB5-0C7E04BBBBBA}" type="presParOf" srcId="{AC71C704-2FD5-475F-81F4-B33FD493068C}" destId="{58EE10B7-996F-475C-AAF9-57AF42EE9CE4}" srcOrd="0" destOrd="0" presId="urn:microsoft.com/office/officeart/2005/8/layout/hierarchy2"/>
    <dgm:cxn modelId="{252957C3-AC9A-44A7-B559-DCA16A63A759}" type="presParOf" srcId="{58EE10B7-996F-475C-AAF9-57AF42EE9CE4}" destId="{5F129D3E-2869-4E49-B762-D2BF4CA0DAAF}" srcOrd="0" destOrd="0" presId="urn:microsoft.com/office/officeart/2005/8/layout/hierarchy2"/>
    <dgm:cxn modelId="{066E40EE-AD1B-4BED-87F5-80530D940608}" type="presParOf" srcId="{AC71C704-2FD5-475F-81F4-B33FD493068C}" destId="{8F1622BF-6E7B-47C2-893E-21872C0DA3D4}" srcOrd="1" destOrd="0" presId="urn:microsoft.com/office/officeart/2005/8/layout/hierarchy2"/>
    <dgm:cxn modelId="{23916A4A-D1B1-4A53-B971-D42EB7E35B03}" type="presParOf" srcId="{8F1622BF-6E7B-47C2-893E-21872C0DA3D4}" destId="{648AEAF6-0FBA-487C-9546-D8644D038F45}" srcOrd="0" destOrd="0" presId="urn:microsoft.com/office/officeart/2005/8/layout/hierarchy2"/>
    <dgm:cxn modelId="{10406508-A092-4A35-A424-9F983D2AE696}" type="presParOf" srcId="{8F1622BF-6E7B-47C2-893E-21872C0DA3D4}" destId="{FB505AA1-299B-4809-AB00-1C4C97A4EB8E}" srcOrd="1" destOrd="0" presId="urn:microsoft.com/office/officeart/2005/8/layout/hierarchy2"/>
    <dgm:cxn modelId="{77F2B033-8852-4C10-ACFB-3D006517A4EF}" type="presParOf" srcId="{AC71C704-2FD5-475F-81F4-B33FD493068C}" destId="{306F41BE-8373-410C-B30A-FFC506AA6116}" srcOrd="2" destOrd="0" presId="urn:microsoft.com/office/officeart/2005/8/layout/hierarchy2"/>
    <dgm:cxn modelId="{8FA16B84-C188-41EB-AAC5-D925565FC50C}" type="presParOf" srcId="{306F41BE-8373-410C-B30A-FFC506AA6116}" destId="{D8D2944B-B958-47B9-9105-7B7C4A72E2C3}" srcOrd="0" destOrd="0" presId="urn:microsoft.com/office/officeart/2005/8/layout/hierarchy2"/>
    <dgm:cxn modelId="{D77D461F-DDC4-4874-838D-7A48D47E2736}" type="presParOf" srcId="{AC71C704-2FD5-475F-81F4-B33FD493068C}" destId="{1FCFF8E9-014B-4AF1-9D54-FB9C39C587C8}" srcOrd="3" destOrd="0" presId="urn:microsoft.com/office/officeart/2005/8/layout/hierarchy2"/>
    <dgm:cxn modelId="{8E684C58-E9E7-485D-A79D-1A46BFD60104}" type="presParOf" srcId="{1FCFF8E9-014B-4AF1-9D54-FB9C39C587C8}" destId="{67EC3900-407F-42E7-B6D2-81B8520DF521}" srcOrd="0" destOrd="0" presId="urn:microsoft.com/office/officeart/2005/8/layout/hierarchy2"/>
    <dgm:cxn modelId="{F0613ACF-9303-4ADD-A369-394237ED954F}" type="presParOf" srcId="{1FCFF8E9-014B-4AF1-9D54-FB9C39C587C8}" destId="{73B97EA4-3714-4CC4-A9DD-ED7F125C460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A4738-FFBC-4AB1-9BB1-7960CBAE05A7}">
      <dsp:nvSpPr>
        <dsp:cNvPr id="0" name=""/>
        <dsp:cNvSpPr/>
      </dsp:nvSpPr>
      <dsp:spPr>
        <a:xfrm>
          <a:off x="606137" y="1067897"/>
          <a:ext cx="3710359" cy="185517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/>
            <a:t>Utvalg </a:t>
          </a:r>
          <a:br>
            <a:rPr lang="nb-NO" sz="1800" kern="1200" dirty="0"/>
          </a:br>
          <a:r>
            <a:rPr lang="nb-NO" sz="1400" kern="1200" dirty="0"/>
            <a:t>(900 respondenter)</a:t>
          </a:r>
        </a:p>
      </dsp:txBody>
      <dsp:txXfrm>
        <a:off x="660473" y="1122233"/>
        <a:ext cx="3601687" cy="1746507"/>
      </dsp:txXfrm>
    </dsp:sp>
    <dsp:sp modelId="{58EE10B7-996F-475C-AAF9-57AF42EE9CE4}">
      <dsp:nvSpPr>
        <dsp:cNvPr id="0" name=""/>
        <dsp:cNvSpPr/>
      </dsp:nvSpPr>
      <dsp:spPr>
        <a:xfrm rot="19457599">
          <a:off x="4144704" y="1420287"/>
          <a:ext cx="1827728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827728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600" kern="1200"/>
        </a:p>
      </dsp:txBody>
      <dsp:txXfrm>
        <a:off x="5012875" y="1416430"/>
        <a:ext cx="91386" cy="91386"/>
      </dsp:txXfrm>
    </dsp:sp>
    <dsp:sp modelId="{648AEAF6-0FBA-487C-9546-D8644D038F45}">
      <dsp:nvSpPr>
        <dsp:cNvPr id="0" name=""/>
        <dsp:cNvSpPr/>
      </dsp:nvSpPr>
      <dsp:spPr>
        <a:xfrm>
          <a:off x="5800640" y="1169"/>
          <a:ext cx="3710359" cy="185517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 err="1"/>
            <a:t>Conjoint</a:t>
          </a:r>
          <a:r>
            <a:rPr lang="nb-NO" sz="1800" kern="1200" dirty="0"/>
            <a:t> Eksperiment 1 </a:t>
          </a:r>
          <a:br>
            <a:rPr lang="nb-NO" sz="1800" kern="1200" dirty="0"/>
          </a:br>
          <a:r>
            <a:rPr lang="nb-NO" sz="1400" kern="1200" dirty="0"/>
            <a:t>(446 respondenter)</a:t>
          </a:r>
        </a:p>
      </dsp:txBody>
      <dsp:txXfrm>
        <a:off x="5854976" y="55505"/>
        <a:ext cx="3601687" cy="1746507"/>
      </dsp:txXfrm>
    </dsp:sp>
    <dsp:sp modelId="{306F41BE-8373-410C-B30A-FFC506AA6116}">
      <dsp:nvSpPr>
        <dsp:cNvPr id="0" name=""/>
        <dsp:cNvSpPr/>
      </dsp:nvSpPr>
      <dsp:spPr>
        <a:xfrm rot="2142401">
          <a:off x="4144704" y="2487015"/>
          <a:ext cx="1827728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827728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600" kern="1200"/>
        </a:p>
      </dsp:txBody>
      <dsp:txXfrm>
        <a:off x="5012875" y="2483158"/>
        <a:ext cx="91386" cy="91386"/>
      </dsp:txXfrm>
    </dsp:sp>
    <dsp:sp modelId="{67EC3900-407F-42E7-B6D2-81B8520DF521}">
      <dsp:nvSpPr>
        <dsp:cNvPr id="0" name=""/>
        <dsp:cNvSpPr/>
      </dsp:nvSpPr>
      <dsp:spPr>
        <a:xfrm>
          <a:off x="5800640" y="2134625"/>
          <a:ext cx="3710359" cy="185517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 err="1"/>
            <a:t>Conjoint</a:t>
          </a:r>
          <a:r>
            <a:rPr lang="nb-NO" sz="1800" kern="1200" dirty="0"/>
            <a:t> Eksperiment 2</a:t>
          </a:r>
          <a:br>
            <a:rPr lang="nb-NO" sz="2100" kern="1200" dirty="0"/>
          </a:br>
          <a:r>
            <a:rPr lang="nb-NO" sz="1400" kern="1200" dirty="0"/>
            <a:t>(454 respondenter)</a:t>
          </a:r>
        </a:p>
      </dsp:txBody>
      <dsp:txXfrm>
        <a:off x="5854976" y="2188961"/>
        <a:ext cx="3601687" cy="1746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D9F43-64A9-4A62-B430-F148DD714787}" type="datetimeFigureOut">
              <a:rPr lang="nb-NO" smtClean="0"/>
              <a:t>20.02.2020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075F2-2622-4E86-8C25-29A6D05C35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03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2225" y="1093332"/>
            <a:ext cx="6956349" cy="2387600"/>
          </a:xfrm>
        </p:spPr>
        <p:txBody>
          <a:bodyPr anchor="b"/>
          <a:lstStyle>
            <a:lvl1pPr algn="l">
              <a:defRPr sz="440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Presentasjonstittel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37709" y="3732682"/>
            <a:ext cx="5964895" cy="1655762"/>
          </a:xfrm>
        </p:spPr>
        <p:txBody>
          <a:bodyPr/>
          <a:lstStyle>
            <a:lvl1pPr marL="0" indent="0" algn="l">
              <a:buNone/>
              <a:defRPr sz="2501">
                <a:solidFill>
                  <a:srgbClr val="3FEFDD"/>
                </a:solidFill>
                <a:latin typeface="+mj-lt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dirty="0"/>
              <a:t>Undertittel</a:t>
            </a:r>
            <a:endParaRPr lang="en-US" dirty="0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D22D0D4-5E57-4588-90FF-1A42A3AA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all" spc="130" baseline="0"/>
            </a:lvl1pPr>
          </a:lstStyle>
          <a:p>
            <a:fld id="{13665DBF-9772-4AF9-82E6-46D135327CB2}" type="datetime4">
              <a:rPr lang="nb-NO" smtClean="0"/>
              <a:pPr/>
              <a:t>20. februar 2020</a:t>
            </a:fld>
            <a:endParaRPr lang="nb-NO" dirty="0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3C5675A5-5C14-489D-9B37-0A1AB1A29F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54" y="576856"/>
            <a:ext cx="4682347" cy="62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4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liggende bilde ka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535" y="1952399"/>
            <a:ext cx="3870318" cy="3962389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  <a:endParaRPr lang="en-US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66591B1-68F6-4923-9883-FCA8A803A2FB}"/>
              </a:ext>
            </a:extLst>
          </p:cNvPr>
          <p:cNvSpPr/>
          <p:nvPr userDrawn="1"/>
        </p:nvSpPr>
        <p:spPr>
          <a:xfrm>
            <a:off x="5303735" y="1756613"/>
            <a:ext cx="5975334" cy="4151952"/>
          </a:xfrm>
          <a:prstGeom prst="rect">
            <a:avLst/>
          </a:prstGeom>
          <a:solidFill>
            <a:srgbClr val="64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45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B1F0BDAA-41BA-4525-B867-6E2F0ED8F2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86085" y="1644205"/>
            <a:ext cx="5975334" cy="415195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</p:spTree>
    <p:extLst>
      <p:ext uri="{BB962C8B-B14F-4D97-AF65-F5344CB8AC3E}">
        <p14:creationId xmlns:p14="http://schemas.microsoft.com/office/powerpoint/2010/main" val="326685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innhold og stående bilde var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536" y="540265"/>
            <a:ext cx="5170919" cy="87957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536" y="1952399"/>
            <a:ext cx="5170919" cy="3962389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  <a:endParaRPr lang="en-US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66591B1-68F6-4923-9883-FCA8A803A2FB}"/>
              </a:ext>
            </a:extLst>
          </p:cNvPr>
          <p:cNvSpPr/>
          <p:nvPr userDrawn="1"/>
        </p:nvSpPr>
        <p:spPr>
          <a:xfrm>
            <a:off x="7121818" y="838297"/>
            <a:ext cx="4157251" cy="51898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45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B1F0BDAA-41BA-4525-B867-6E2F0ED8F2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4168" y="727317"/>
            <a:ext cx="4157251" cy="518982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</p:spTree>
    <p:extLst>
      <p:ext uri="{BB962C8B-B14F-4D97-AF65-F5344CB8AC3E}">
        <p14:creationId xmlns:p14="http://schemas.microsoft.com/office/powerpoint/2010/main" val="3136475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innhold og stående bilde ka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535" y="540265"/>
            <a:ext cx="5171231" cy="87957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535" y="1952399"/>
            <a:ext cx="5171231" cy="3962389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  <a:endParaRPr lang="en-US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66591B1-68F6-4923-9883-FCA8A803A2FB}"/>
              </a:ext>
            </a:extLst>
          </p:cNvPr>
          <p:cNvSpPr/>
          <p:nvPr userDrawn="1"/>
        </p:nvSpPr>
        <p:spPr>
          <a:xfrm>
            <a:off x="7121818" y="838297"/>
            <a:ext cx="4157251" cy="5189820"/>
          </a:xfrm>
          <a:prstGeom prst="rect">
            <a:avLst/>
          </a:prstGeom>
          <a:solidFill>
            <a:srgbClr val="64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45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B1F0BDAA-41BA-4525-B867-6E2F0ED8F2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4168" y="727317"/>
            <a:ext cx="4157251" cy="518982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</p:spTree>
    <p:extLst>
      <p:ext uri="{BB962C8B-B14F-4D97-AF65-F5344CB8AC3E}">
        <p14:creationId xmlns:p14="http://schemas.microsoft.com/office/powerpoint/2010/main" val="2126185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innhold og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535" y="540265"/>
            <a:ext cx="3870318" cy="87957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535" y="1952399"/>
            <a:ext cx="3870318" cy="3962389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  <a:endParaRPr lang="en-US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30BDAA54-4E48-41E3-9CF3-34BC873B9687}"/>
              </a:ext>
            </a:extLst>
          </p:cNvPr>
          <p:cNvSpPr/>
          <p:nvPr userDrawn="1"/>
        </p:nvSpPr>
        <p:spPr>
          <a:xfrm>
            <a:off x="5333504" y="0"/>
            <a:ext cx="6858496" cy="6858000"/>
          </a:xfrm>
          <a:prstGeom prst="rect">
            <a:avLst/>
          </a:prstGeom>
          <a:solidFill>
            <a:srgbClr val="E2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450"/>
          </a:p>
        </p:txBody>
      </p:sp>
      <p:sp>
        <p:nvSpPr>
          <p:cNvPr id="8" name="Plassholder for diagram 7">
            <a:extLst>
              <a:ext uri="{FF2B5EF4-FFF2-40B4-BE49-F238E27FC236}">
                <a16:creationId xmlns:a16="http://schemas.microsoft.com/office/drawing/2014/main" id="{AB8FEA4C-4F85-4444-9512-8A1D27491CC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096002" y="540607"/>
            <a:ext cx="5320405" cy="5374309"/>
          </a:xfrm>
        </p:spPr>
        <p:txBody>
          <a:bodyPr/>
          <a:lstStyle/>
          <a:p>
            <a:r>
              <a:rPr lang="nb-NO"/>
              <a:t>Klikk ikonet for å legge til et diagram</a:t>
            </a:r>
          </a:p>
        </p:txBody>
      </p:sp>
    </p:spTree>
    <p:extLst>
      <p:ext uri="{BB962C8B-B14F-4D97-AF65-F5344CB8AC3E}">
        <p14:creationId xmlns:p14="http://schemas.microsoft.com/office/powerpoint/2010/main" val="32462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535" y="540265"/>
            <a:ext cx="3870318" cy="87957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535" y="1952399"/>
            <a:ext cx="3870318" cy="3962389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  <a:endParaRPr lang="en-US" dirty="0"/>
          </a:p>
        </p:txBody>
      </p:sp>
      <p:sp>
        <p:nvSpPr>
          <p:cNvPr id="4" name="Plassholder for bilde 3">
            <a:extLst>
              <a:ext uri="{FF2B5EF4-FFF2-40B4-BE49-F238E27FC236}">
                <a16:creationId xmlns:a16="http://schemas.microsoft.com/office/drawing/2014/main" id="{D43551AD-401B-45C0-B760-897789E381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3504" y="0"/>
            <a:ext cx="685849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45720" rIns="91440" bIns="45720"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003C39E7-8484-44A6-8917-006E61D6FC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24116" y="576431"/>
            <a:ext cx="1533217" cy="42673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rgbClr val="000000"/>
                </a:solidFill>
              </a:defRPr>
            </a:lvl1pPr>
            <a:lvl2pPr>
              <a:defRPr sz="100">
                <a:solidFill>
                  <a:srgbClr val="000000"/>
                </a:solidFill>
              </a:defRPr>
            </a:lvl2pPr>
            <a:lvl3pPr>
              <a:defRPr sz="100">
                <a:solidFill>
                  <a:srgbClr val="000000"/>
                </a:solidFill>
              </a:defRPr>
            </a:lvl3pPr>
            <a:lvl4pPr>
              <a:defRPr sz="100">
                <a:solidFill>
                  <a:srgbClr val="000000"/>
                </a:solidFill>
              </a:defRPr>
            </a:lvl4pPr>
            <a:lvl5pPr>
              <a:defRPr sz="100">
                <a:solidFill>
                  <a:srgbClr val="000000"/>
                </a:solidFill>
              </a:defRPr>
            </a:lvl5pPr>
          </a:lstStyle>
          <a:p>
            <a:pPr lvl="0"/>
            <a:r>
              <a:rPr lang="nb-NO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5954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krunnsbilde mør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Et bilde som inneholder utendørs, vann, himmel, natur&#10;&#10;Beskrivelse som er generert med svært høy visshet">
            <a:extLst>
              <a:ext uri="{FF2B5EF4-FFF2-40B4-BE49-F238E27FC236}">
                <a16:creationId xmlns:a16="http://schemas.microsoft.com/office/drawing/2014/main" id="{2E68BBD8-74C5-4F5B-92A1-9A28800C6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B40A2E4-C616-4BB3-8784-1516527E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35" y="540265"/>
            <a:ext cx="7008139" cy="8795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7BE5A7-534A-491E-A7B4-C92D1F10D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535" y="1952398"/>
            <a:ext cx="10115798" cy="3991890"/>
          </a:xfrm>
        </p:spPr>
        <p:txBody>
          <a:bodyPr/>
          <a:lstStyle>
            <a:lvl1pPr marL="279056" indent="-270054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540108" indent="-25205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 marL="837167" indent="-243049"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/>
              <a:t>Rediger tekststiler i malen
Andre nivå
Tredje nivå
Fjerde nivå
Femte nivå</a:t>
            </a:r>
            <a:endParaRPr lang="en-US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0FAB33A3-D96B-4A0C-A706-82514383F44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116" y="576431"/>
            <a:ext cx="1533217" cy="42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1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krunnsbilde mørkt nummerert innho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 descr="Et bilde som inneholder utendørs, vann, himmel, natur&#10;&#10;Beskrivelse som er generert med svært høy visshet">
            <a:extLst>
              <a:ext uri="{FF2B5EF4-FFF2-40B4-BE49-F238E27FC236}">
                <a16:creationId xmlns:a16="http://schemas.microsoft.com/office/drawing/2014/main" id="{02EE8A0F-B86E-4F1C-B63B-96C9AE2C6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B40A2E4-C616-4BB3-8784-1516527E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35" y="540265"/>
            <a:ext cx="7008139" cy="8795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37033E-B465-47FA-B4A7-D8DBB50C71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41535" y="1962377"/>
            <a:ext cx="10115798" cy="3981910"/>
          </a:xfrm>
        </p:spPr>
        <p:txBody>
          <a:bodyPr/>
          <a:lstStyle>
            <a:lvl1pPr marL="252050" indent="-288058">
              <a:buSzPct val="100000"/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531106" indent="-252050">
              <a:buSzPct val="100000"/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864173" indent="-288058">
              <a:buSzPct val="100000"/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/>
              <a:t>Nivå 1</a:t>
            </a:r>
          </a:p>
          <a:p>
            <a:pPr lvl="1"/>
            <a:r>
              <a:rPr lang="nb-NO" dirty="0"/>
              <a:t>Nivå 2</a:t>
            </a:r>
          </a:p>
          <a:p>
            <a:pPr lvl="2"/>
            <a:r>
              <a:rPr lang="nb-NO" dirty="0"/>
              <a:t>Nivå 3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A54C6D80-8829-4D0D-8373-A4F8A76D3B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116" y="576431"/>
            <a:ext cx="1533217" cy="42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2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krunnsbilde ly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himmel&#10;&#10;Beskrivelse som er generert med høy visshet">
            <a:extLst>
              <a:ext uri="{FF2B5EF4-FFF2-40B4-BE49-F238E27FC236}">
                <a16:creationId xmlns:a16="http://schemas.microsoft.com/office/drawing/2014/main" id="{F2FBB670-5083-47CC-BC95-2FA8319808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C87DACE-ABCF-48A0-B47D-799AAF42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35" y="540265"/>
            <a:ext cx="7008139" cy="87957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D5103A-E3E7-4190-8F70-7E79C0190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535" y="1952398"/>
            <a:ext cx="8021803" cy="399189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  <a:endParaRPr lang="en-US" dirty="0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219F514A-7443-4CE4-A971-D865B79C30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048" y="0"/>
            <a:ext cx="2594953" cy="10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70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krunnsbilde lyst nummerert innho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 descr="Et bilde som inneholder himmel&#10;&#10;Beskrivelse som er generert med høy visshet">
            <a:extLst>
              <a:ext uri="{FF2B5EF4-FFF2-40B4-BE49-F238E27FC236}">
                <a16:creationId xmlns:a16="http://schemas.microsoft.com/office/drawing/2014/main" id="{0AB030F8-FACA-40D4-9356-AA72C8C9F7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C87DACE-ABCF-48A0-B47D-799AAF42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35" y="540265"/>
            <a:ext cx="7008139" cy="87957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12172A-ABC4-4BB3-9809-C1ED9D33E31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41535" y="1962377"/>
            <a:ext cx="8021803" cy="3981910"/>
          </a:xfrm>
        </p:spPr>
        <p:txBody>
          <a:bodyPr/>
          <a:lstStyle>
            <a:lvl1pPr marL="252050" indent="-288058">
              <a:buSzPct val="100000"/>
              <a:buFont typeface="+mj-lt"/>
              <a:buAutoNum type="arabicPeriod"/>
              <a:defRPr/>
            </a:lvl1pPr>
            <a:lvl2pPr marL="531106" indent="-252050">
              <a:buSzPct val="100000"/>
              <a:buFont typeface="+mj-lt"/>
              <a:buAutoNum type="arabicPeriod"/>
              <a:defRPr/>
            </a:lvl2pPr>
            <a:lvl3pPr marL="864173" indent="-288058">
              <a:buSzPct val="100000"/>
              <a:buFont typeface="+mj-lt"/>
              <a:buAutoNum type="arabicPeriod"/>
              <a:defRPr/>
            </a:lvl3pPr>
          </a:lstStyle>
          <a:p>
            <a:pPr lvl="0"/>
            <a:r>
              <a:rPr lang="nb-NO" dirty="0"/>
              <a:t>Nivå 1</a:t>
            </a:r>
          </a:p>
          <a:p>
            <a:pPr lvl="1"/>
            <a:r>
              <a:rPr lang="nb-NO" dirty="0"/>
              <a:t>Nivå 2</a:t>
            </a:r>
          </a:p>
          <a:p>
            <a:pPr lvl="2"/>
            <a:r>
              <a:rPr lang="nb-NO" dirty="0"/>
              <a:t>Nivå 3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AB82ECAE-7B7F-45AA-A118-5FD971EC6F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048" y="0"/>
            <a:ext cx="2594953" cy="10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56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ning m/ kontaktinformaj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ssholder for tekst 10">
            <a:extLst>
              <a:ext uri="{FF2B5EF4-FFF2-40B4-BE49-F238E27FC236}">
                <a16:creationId xmlns:a16="http://schemas.microsoft.com/office/drawing/2014/main" id="{8BAB11D8-3887-454C-B2E6-8ED13149E3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0857" y="5135924"/>
            <a:ext cx="5951812" cy="384765"/>
          </a:xfrm>
          <a:prstGeom prst="rect">
            <a:avLst/>
          </a:prstGeom>
        </p:spPr>
        <p:txBody>
          <a:bodyPr lIns="0" tIns="0" rIns="0" bIns="0"/>
          <a:lstStyle>
            <a:lvl1pPr marL="9002" indent="0">
              <a:buNone/>
              <a:defRPr sz="2501">
                <a:solidFill>
                  <a:srgbClr val="64F0DE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Web</a:t>
            </a:r>
          </a:p>
        </p:txBody>
      </p:sp>
      <p:sp>
        <p:nvSpPr>
          <p:cNvPr id="13" name="Plassholder for tekst 10">
            <a:extLst>
              <a:ext uri="{FF2B5EF4-FFF2-40B4-BE49-F238E27FC236}">
                <a16:creationId xmlns:a16="http://schemas.microsoft.com/office/drawing/2014/main" id="{76EAC3C8-5321-4FBD-85D5-9E9DA6D0E9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0857" y="5612229"/>
            <a:ext cx="5951812" cy="384765"/>
          </a:xfrm>
          <a:prstGeom prst="rect">
            <a:avLst/>
          </a:prstGeom>
        </p:spPr>
        <p:txBody>
          <a:bodyPr lIns="0" tIns="0" rIns="0" bIns="0"/>
          <a:lstStyle>
            <a:lvl1pPr marL="9002" indent="0">
              <a:buNone/>
              <a:defRPr sz="2501">
                <a:solidFill>
                  <a:srgbClr val="64F0DE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@Handle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225" y="1093332"/>
            <a:ext cx="6956349" cy="2387600"/>
          </a:xfrm>
        </p:spPr>
        <p:txBody>
          <a:bodyPr anchor="b"/>
          <a:lstStyle>
            <a:lvl1pPr algn="l">
              <a:defRPr sz="4401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37709" y="4118490"/>
            <a:ext cx="5964895" cy="384765"/>
          </a:xfrm>
        </p:spPr>
        <p:txBody>
          <a:bodyPr>
            <a:spAutoFit/>
          </a:bodyPr>
          <a:lstStyle>
            <a:lvl1pPr marL="0" indent="0" algn="l">
              <a:buNone/>
              <a:defRPr sz="2501" b="1" cap="all" spc="220" baseline="0">
                <a:solidFill>
                  <a:srgbClr val="3FEFDD"/>
                </a:solidFill>
                <a:latin typeface="+mn-lt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Navn</a:t>
            </a:r>
            <a:r>
              <a:rPr lang="en-US" dirty="0"/>
              <a:t> </a:t>
            </a:r>
            <a:r>
              <a:rPr lang="nb-NO" noProof="0" dirty="0"/>
              <a:t>etternavn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3C5675A5-5C14-489D-9B37-0A1AB1A29F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54" y="576856"/>
            <a:ext cx="4682347" cy="6281144"/>
          </a:xfrm>
          <a:prstGeom prst="rect">
            <a:avLst/>
          </a:prstGeom>
        </p:spPr>
      </p:pic>
      <p:pic>
        <p:nvPicPr>
          <p:cNvPr id="5" name="Bilde 4" descr="Et bilde som inneholder vindu&#10;&#10;Beskrivelse som er generert med høy visshet">
            <a:extLst>
              <a:ext uri="{FF2B5EF4-FFF2-40B4-BE49-F238E27FC236}">
                <a16:creationId xmlns:a16="http://schemas.microsoft.com/office/drawing/2014/main" id="{A7C137EE-2FE0-4B7C-8973-2BF93BD39C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66" y="4699068"/>
            <a:ext cx="332276" cy="1310794"/>
          </a:xfrm>
          <a:prstGeom prst="rect">
            <a:avLst/>
          </a:prstGeom>
        </p:spPr>
      </p:pic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0719F7F7-ABD3-43F0-8561-6093104CD9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0857" y="4663429"/>
            <a:ext cx="5951812" cy="384765"/>
          </a:xfrm>
          <a:prstGeom prst="rect">
            <a:avLst/>
          </a:prstGeom>
        </p:spPr>
        <p:txBody>
          <a:bodyPr lIns="0" tIns="0" rIns="0" bIns="0"/>
          <a:lstStyle>
            <a:lvl1pPr marL="9002" indent="0">
              <a:buNone/>
              <a:defRPr sz="2501">
                <a:solidFill>
                  <a:srgbClr val="64F0DE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E-post</a:t>
            </a:r>
          </a:p>
        </p:txBody>
      </p:sp>
    </p:spTree>
    <p:extLst>
      <p:ext uri="{BB962C8B-B14F-4D97-AF65-F5344CB8AC3E}">
        <p14:creationId xmlns:p14="http://schemas.microsoft.com/office/powerpoint/2010/main" val="1325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skille mø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2225" y="1093332"/>
            <a:ext cx="6956349" cy="2387600"/>
          </a:xfrm>
        </p:spPr>
        <p:txBody>
          <a:bodyPr anchor="b"/>
          <a:lstStyle>
            <a:lvl1pPr algn="l">
              <a:defRPr sz="440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Mellomsidetittel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37709" y="3732682"/>
            <a:ext cx="5964895" cy="1655762"/>
          </a:xfrm>
        </p:spPr>
        <p:txBody>
          <a:bodyPr/>
          <a:lstStyle>
            <a:lvl1pPr marL="0" indent="0" algn="l">
              <a:buNone/>
              <a:defRPr sz="2501">
                <a:solidFill>
                  <a:srgbClr val="30FFA3"/>
                </a:solidFill>
                <a:latin typeface="+mj-lt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dirty="0"/>
              <a:t>Undertittel</a:t>
            </a:r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6C9EB822-E864-4129-8632-8D9ED507EA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54" y="576856"/>
            <a:ext cx="4682347" cy="62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34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ning u/ kontaktinformasj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225" y="1093332"/>
            <a:ext cx="6956349" cy="2387600"/>
          </a:xfrm>
        </p:spPr>
        <p:txBody>
          <a:bodyPr anchor="b"/>
          <a:lstStyle>
            <a:lvl1pPr algn="l">
              <a:defRPr sz="4401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3C5675A5-5C14-489D-9B37-0A1AB1A29F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54" y="576856"/>
            <a:ext cx="4682347" cy="62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43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rt mø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F7DA1C4E-E377-4199-ADEE-16A7F1A2DA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892" y="256664"/>
            <a:ext cx="4448023" cy="6034355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9F0AB618-FC6D-4AB1-8E49-8E5F0305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35" y="540265"/>
            <a:ext cx="3896868" cy="8795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22464FF0-E32B-40F1-BAE6-E569A59E16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54" y="576856"/>
            <a:ext cx="4682347" cy="62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74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t 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>
            <a:extLst>
              <a:ext uri="{FF2B5EF4-FFF2-40B4-BE49-F238E27FC236}">
                <a16:creationId xmlns:a16="http://schemas.microsoft.com/office/drawing/2014/main" id="{0676393C-057E-41F6-94E6-3700533BCD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892" y="256663"/>
            <a:ext cx="4447136" cy="6034355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9F0AB618-FC6D-4AB1-8E49-8E5F0305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35" y="540265"/>
            <a:ext cx="3896868" cy="8795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8112B225-76A6-4947-B080-C964669BE0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2203206"/>
            <a:ext cx="4673600" cy="465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277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047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55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apittelskille lys">
    <p:bg>
      <p:bgPr>
        <a:solidFill>
          <a:srgbClr val="B9F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2225" y="1093332"/>
            <a:ext cx="6956349" cy="2387600"/>
          </a:xfrm>
        </p:spPr>
        <p:txBody>
          <a:bodyPr anchor="b"/>
          <a:lstStyle>
            <a:lvl1pPr algn="l">
              <a:defRPr sz="4401">
                <a:solidFill>
                  <a:srgbClr val="3207AA"/>
                </a:solidFill>
              </a:defRPr>
            </a:lvl1pPr>
          </a:lstStyle>
          <a:p>
            <a:r>
              <a:rPr lang="nb-NO" dirty="0"/>
              <a:t>Mellomsidetittel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37709" y="3732682"/>
            <a:ext cx="5964895" cy="1655762"/>
          </a:xfrm>
        </p:spPr>
        <p:txBody>
          <a:bodyPr/>
          <a:lstStyle>
            <a:lvl1pPr marL="0" indent="0" algn="l">
              <a:buNone/>
              <a:defRPr sz="2501">
                <a:solidFill>
                  <a:srgbClr val="FF5959"/>
                </a:solidFill>
                <a:latin typeface="+mj-lt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dirty="0"/>
              <a:t>Undertittel</a:t>
            </a:r>
            <a:endParaRPr lang="en-US" dirty="0"/>
          </a:p>
        </p:txBody>
      </p:sp>
      <p:pic>
        <p:nvPicPr>
          <p:cNvPr id="9" name="Bilde 8" descr="Et bilde som inneholder utendørs, himmel, lys, trafikk&#10;&#10;Beskrivelse som er generert med høy visshet">
            <a:extLst>
              <a:ext uri="{FF2B5EF4-FFF2-40B4-BE49-F238E27FC236}">
                <a16:creationId xmlns:a16="http://schemas.microsoft.com/office/drawing/2014/main" id="{0F1C039F-7078-4D3C-B70A-D05B750673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54" y="2194012"/>
            <a:ext cx="4682347" cy="466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5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 med 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535" y="1952398"/>
            <a:ext cx="10116536" cy="399189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  <a:endParaRPr lang="en-US" dirty="0"/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70923653-BFFE-4B4B-BF0F-EF19BB357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54" y="2194012"/>
            <a:ext cx="4682347" cy="466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nummerert innhold med grafik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41535" y="1962377"/>
            <a:ext cx="10116536" cy="3981910"/>
          </a:xfrm>
        </p:spPr>
        <p:txBody>
          <a:bodyPr/>
          <a:lstStyle>
            <a:lvl1pPr marL="252050" indent="-288058">
              <a:buSzPct val="100000"/>
              <a:buFont typeface="+mj-lt"/>
              <a:buAutoNum type="arabicPeriod"/>
              <a:defRPr/>
            </a:lvl1pPr>
            <a:lvl2pPr marL="531106" indent="-252050">
              <a:buSzPct val="100000"/>
              <a:buFont typeface="+mj-lt"/>
              <a:buAutoNum type="arabicPeriod"/>
              <a:defRPr/>
            </a:lvl2pPr>
            <a:lvl3pPr marL="864173" indent="-288058">
              <a:buSzPct val="100000"/>
              <a:buFont typeface="+mj-lt"/>
              <a:buAutoNum type="arabicPeriod"/>
              <a:defRPr/>
            </a:lvl3pPr>
          </a:lstStyle>
          <a:p>
            <a:pPr lvl="0"/>
            <a:r>
              <a:rPr lang="nb-NO" dirty="0"/>
              <a:t>Nivå 1</a:t>
            </a:r>
          </a:p>
          <a:p>
            <a:pPr lvl="1"/>
            <a:r>
              <a:rPr lang="nb-NO" dirty="0"/>
              <a:t>Nivå 2</a:t>
            </a:r>
          </a:p>
          <a:p>
            <a:pPr lvl="2"/>
            <a:r>
              <a:rPr lang="nb-NO" dirty="0"/>
              <a:t>Nivå 3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70923653-BFFE-4B4B-BF0F-EF19BB357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54" y="2194012"/>
            <a:ext cx="4682347" cy="466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3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535" y="1952398"/>
            <a:ext cx="10116536" cy="399189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6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nummerert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39BF78-66E1-4089-ACB5-287EA3839E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41535" y="1962377"/>
            <a:ext cx="10116536" cy="3981910"/>
          </a:xfrm>
        </p:spPr>
        <p:txBody>
          <a:bodyPr/>
          <a:lstStyle>
            <a:lvl1pPr marL="252050" indent="-288058">
              <a:buSzPct val="100000"/>
              <a:buFont typeface="+mj-lt"/>
              <a:buAutoNum type="arabicPeriod"/>
              <a:defRPr/>
            </a:lvl1pPr>
            <a:lvl2pPr marL="531106" indent="-252050">
              <a:buSzPct val="100000"/>
              <a:buFont typeface="+mj-lt"/>
              <a:buAutoNum type="arabicPeriod"/>
              <a:defRPr/>
            </a:lvl2pPr>
            <a:lvl3pPr marL="864173" indent="-288058">
              <a:buSzPct val="100000"/>
              <a:buFont typeface="+mj-lt"/>
              <a:buAutoNum type="arabicPeriod"/>
              <a:defRPr/>
            </a:lvl3pPr>
          </a:lstStyle>
          <a:p>
            <a:pPr lvl="0"/>
            <a:r>
              <a:rPr lang="nb-NO" dirty="0"/>
              <a:t>Nivå 1</a:t>
            </a:r>
          </a:p>
          <a:p>
            <a:pPr lvl="1"/>
            <a:r>
              <a:rPr lang="nb-NO" dirty="0"/>
              <a:t>Nivå 2</a:t>
            </a:r>
          </a:p>
          <a:p>
            <a:pPr lvl="2"/>
            <a:r>
              <a:rPr lang="nb-NO" dirty="0"/>
              <a:t>Nivå 3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0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47780" y="1824119"/>
            <a:ext cx="4872885" cy="338593"/>
          </a:xfrm>
        </p:spPr>
        <p:txBody>
          <a:bodyPr wrap="square" anchor="b">
            <a:spAutoFit/>
          </a:bodyPr>
          <a:lstStyle>
            <a:lvl1pPr marL="0" indent="0">
              <a:buNone/>
              <a:defRPr sz="2200" b="1" cap="all" spc="140" baseline="0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nb-NO" dirty="0"/>
              <a:t>Mellomtittel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7780" y="2414168"/>
            <a:ext cx="4872885" cy="351537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34122" y="1824119"/>
            <a:ext cx="4896883" cy="338593"/>
          </a:xfrm>
        </p:spPr>
        <p:txBody>
          <a:bodyPr wrap="square" anchor="b">
            <a:spAutoFit/>
          </a:bodyPr>
          <a:lstStyle>
            <a:lvl1pPr marL="0" indent="0">
              <a:buNone/>
              <a:defRPr sz="2200" b="1" cap="all" spc="140" baseline="0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nb-NO" dirty="0"/>
              <a:t>mellomtittel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4123" y="2414168"/>
            <a:ext cx="4872885" cy="351537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  <a:endParaRPr lang="en-US" dirty="0"/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A8904C28-651F-4264-8734-EBE641E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160607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liggende bilde var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535" y="1952399"/>
            <a:ext cx="3870318" cy="3962389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  <a:endParaRPr lang="en-US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66591B1-68F6-4923-9883-FCA8A803A2FB}"/>
              </a:ext>
            </a:extLst>
          </p:cNvPr>
          <p:cNvSpPr/>
          <p:nvPr userDrawn="1"/>
        </p:nvSpPr>
        <p:spPr>
          <a:xfrm>
            <a:off x="5303735" y="1756613"/>
            <a:ext cx="5975334" cy="41519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45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B1F0BDAA-41BA-4525-B867-6E2F0ED8F2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86085" y="1644205"/>
            <a:ext cx="5975334" cy="415195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</p:spTree>
    <p:extLst>
      <p:ext uri="{BB962C8B-B14F-4D97-AF65-F5344CB8AC3E}">
        <p14:creationId xmlns:p14="http://schemas.microsoft.com/office/powerpoint/2010/main" val="38918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1535" y="540265"/>
            <a:ext cx="7008139" cy="879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/>
              <a:t>Uten grafisk element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535" y="1952398"/>
            <a:ext cx="7008139" cy="39918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b-NO" noProof="0"/>
              <a:t>Nivå 1</a:t>
            </a:r>
          </a:p>
          <a:p>
            <a:pPr lvl="1"/>
            <a:r>
              <a:rPr lang="nb-NO" noProof="0"/>
              <a:t>Nivå 2</a:t>
            </a:r>
          </a:p>
          <a:p>
            <a:pPr lvl="2"/>
            <a:r>
              <a:rPr lang="nb-NO" noProof="0"/>
              <a:t>Niva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3967" y="5678093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64A75A68-07A7-4C4C-88FD-CE81732F3D5A}" type="datetime4">
              <a:rPr lang="nb-NO" noProof="0" smtClean="0"/>
              <a:t>20. februar 2020</a:t>
            </a:fld>
            <a:endParaRPr lang="nb-NO" noProof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FE2BF4D0-DB14-4EE7-A510-FD1BA8D16F58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048" y="0"/>
            <a:ext cx="2594953" cy="10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8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76" r:id="rId5"/>
    <p:sldLayoutId id="2147483675" r:id="rId6"/>
    <p:sldLayoutId id="2147483677" r:id="rId7"/>
    <p:sldLayoutId id="2147483665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90" r:id="rId20"/>
    <p:sldLayoutId id="2147483689" r:id="rId21"/>
    <p:sldLayoutId id="2147483691" r:id="rId22"/>
    <p:sldLayoutId id="2147483666" r:id="rId23"/>
    <p:sldLayoutId id="2147483667" r:id="rId24"/>
  </p:sldLayoutIdLst>
  <p:hf sldNum="0" hdr="0" ftr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3601" kern="1200">
          <a:solidFill>
            <a:srgbClr val="3842E2"/>
          </a:solidFill>
          <a:latin typeface="+mj-lt"/>
          <a:ea typeface="+mj-ea"/>
          <a:cs typeface="+mj-cs"/>
        </a:defRPr>
      </a:lvl1pPr>
    </p:titleStyle>
    <p:bodyStyle>
      <a:lvl1pPr marL="279056" indent="-270054" algn="l" defTabSz="914446" rtl="0" eaLnBrk="1" latinLnBrk="0" hangingPunct="1">
        <a:lnSpc>
          <a:spcPct val="100000"/>
        </a:lnSpc>
        <a:spcBef>
          <a:spcPts val="1000"/>
        </a:spcBef>
        <a:buSzPct val="100000"/>
        <a:buFontTx/>
        <a:buBlip>
          <a:blip r:embed="rId27"/>
        </a:buBlip>
        <a:defRPr sz="2601" kern="1200">
          <a:solidFill>
            <a:srgbClr val="3207AA"/>
          </a:solidFill>
          <a:latin typeface="+mn-lt"/>
          <a:ea typeface="+mn-ea"/>
          <a:cs typeface="+mn-cs"/>
        </a:defRPr>
      </a:lvl1pPr>
      <a:lvl2pPr marL="540108" indent="-252050" algn="l" defTabSz="914446" rtl="0" eaLnBrk="1" latinLnBrk="0" hangingPunct="1">
        <a:lnSpc>
          <a:spcPct val="100000"/>
        </a:lnSpc>
        <a:spcBef>
          <a:spcPts val="1000"/>
        </a:spcBef>
        <a:buSzPct val="100000"/>
        <a:buFontTx/>
        <a:buBlip>
          <a:blip r:embed="rId28"/>
        </a:buBlip>
        <a:defRPr sz="2250" kern="1200">
          <a:solidFill>
            <a:srgbClr val="1CADB2"/>
          </a:solidFill>
          <a:latin typeface="+mn-lt"/>
          <a:ea typeface="+mn-ea"/>
          <a:cs typeface="+mn-cs"/>
        </a:defRPr>
      </a:lvl2pPr>
      <a:lvl3pPr marL="837167" indent="-243049" algn="l" defTabSz="914446" rtl="0" eaLnBrk="1" latinLnBrk="0" hangingPunct="1">
        <a:lnSpc>
          <a:spcPct val="100000"/>
        </a:lnSpc>
        <a:spcBef>
          <a:spcPts val="1000"/>
        </a:spcBef>
        <a:buSzPct val="100000"/>
        <a:buFontTx/>
        <a:buBlip>
          <a:blip r:embed="rId29"/>
        </a:buBlip>
        <a:defRPr sz="2000" kern="1200">
          <a:solidFill>
            <a:srgbClr val="3842E2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danielno/bookdown-demo/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76ECA10-2DD6-41D4-B0C9-6141B7EF4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DEMOVATE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FD3AB2B-4E1A-47BB-A0FA-E27F77C16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Hvordan utforme et byborgerpanel?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D42994C-09F4-4DFF-8B02-B00411D9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ADD3-3C8D-4C43-8413-1227204AAA8B}" type="datetime4">
              <a:rPr lang="nb-NO" smtClean="0"/>
              <a:t>20. februar 2020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85897B-8EB5-45D6-94FD-220C5029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34" y="540265"/>
            <a:ext cx="4114665" cy="879577"/>
          </a:xfrm>
        </p:spPr>
        <p:txBody>
          <a:bodyPr/>
          <a:lstStyle/>
          <a:p>
            <a:r>
              <a:rPr lang="nb-NO" dirty="0"/>
              <a:t>Politiske saker – forts.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E97787-2395-446C-BDC2-431DADDCB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952399"/>
            <a:ext cx="5538644" cy="3962389"/>
          </a:xfrm>
        </p:spPr>
        <p:txBody>
          <a:bodyPr/>
          <a:lstStyle/>
          <a:p>
            <a:pPr marL="0" indent="0">
              <a:buNone/>
            </a:pPr>
            <a:r>
              <a:rPr lang="nb-NO" sz="2000" i="1" dirty="0"/>
              <a:t>Spørsmålsformulering:</a:t>
            </a:r>
          </a:p>
          <a:p>
            <a:pPr marL="0" indent="0">
              <a:buNone/>
            </a:pPr>
            <a:r>
              <a:rPr lang="nb-NO" sz="2000" i="1" dirty="0"/>
              <a:t>«På en skala fra 0 til 10, der 0 betyr at du motsetter deg det fullstendig og 10 betyr at du støtter det fullstendig, hvor sterkt støtter eller motsetter du deg [Politisk sak]?»</a:t>
            </a:r>
            <a:br>
              <a:rPr lang="nb-NO" sz="2000" i="1" dirty="0"/>
            </a:br>
            <a:endParaRPr lang="nb-NO" sz="2000" i="1" dirty="0"/>
          </a:p>
          <a:p>
            <a:pPr marL="0" indent="0">
              <a:buNone/>
            </a:pPr>
            <a:br>
              <a:rPr lang="nb-NO" sz="2000" i="1" dirty="0"/>
            </a:br>
            <a:r>
              <a:rPr lang="nb-NO" sz="1400" i="1" dirty="0"/>
              <a:t>* «Hvor sterkt støtter eller motsetter du deg følgende forslag: Myndighetene bør innføre flere tiltak for å beskytte borgerne mot potensielle terrortrusler, selv om dette kan gå på bekostning av personvernet»</a:t>
            </a:r>
            <a:br>
              <a:rPr lang="nb-NO" sz="1400" i="1" dirty="0"/>
            </a:br>
            <a:r>
              <a:rPr lang="nb-NO" sz="1400" i="1" dirty="0"/>
              <a:t>** «Byrådet bør jobbe for å i større grad redusere økonomiske forskjeller i samfunnet»</a:t>
            </a:r>
          </a:p>
          <a:p>
            <a:pPr marL="0" indent="0">
              <a:buNone/>
            </a:pPr>
            <a:endParaRPr lang="nb-NO" sz="2800" dirty="0"/>
          </a:p>
          <a:p>
            <a:pPr marL="9002" indent="0">
              <a:buNone/>
            </a:pPr>
            <a:endParaRPr lang="nb-NO" sz="2000" dirty="0"/>
          </a:p>
        </p:txBody>
      </p:sp>
      <p:pic>
        <p:nvPicPr>
          <p:cNvPr id="7" name="Plassholder for bilde 6" descr="Et bilde som inneholder tekst, kart&#10;&#10;Automatisk generert beskrivelse">
            <a:extLst>
              <a:ext uri="{FF2B5EF4-FFF2-40B4-BE49-F238E27FC236}">
                <a16:creationId xmlns:a16="http://schemas.microsoft.com/office/drawing/2014/main" id="{346A0DD7-04C9-4477-BF71-7AB43F2AA17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" b="8"/>
          <a:stretch/>
        </p:blipFill>
        <p:spPr>
          <a:xfrm>
            <a:off x="6163500" y="93133"/>
            <a:ext cx="5867634" cy="6671733"/>
          </a:xfrm>
        </p:spPr>
      </p:pic>
    </p:spTree>
    <p:extLst>
      <p:ext uri="{BB962C8B-B14F-4D97-AF65-F5344CB8AC3E}">
        <p14:creationId xmlns:p14="http://schemas.microsoft.com/office/powerpoint/2010/main" val="361214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9AB7BB-116B-497E-9E5B-791F7655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35" y="540265"/>
            <a:ext cx="7343186" cy="879577"/>
          </a:xfrm>
        </p:spPr>
        <p:txBody>
          <a:bodyPr/>
          <a:lstStyle/>
          <a:p>
            <a:r>
              <a:rPr lang="nb-NO" dirty="0"/>
              <a:t>Hva var viktig for bergenserne sist valg?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87ED18-8B8F-4968-8280-D60B328F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Respondentene ble så spurt om å ta stilling til hvilke saker de tror var viktige for bergenserne under sist valg.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Formulering: «</a:t>
            </a:r>
            <a:r>
              <a:rPr lang="nb-NO" sz="2000" i="1" dirty="0"/>
              <a:t>På en skala fra 0 til 10, der 0 er svært lite viktig, og 10 er svært viktig, hvor viktig vil du si at følgende saker var for velgernes stemmegivning ved kommunevalget i din kommune?»</a:t>
            </a:r>
            <a:endParaRPr lang="nb-NO" sz="2000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9835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9AB7BB-116B-497E-9E5B-791F7655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35" y="540265"/>
            <a:ext cx="7343186" cy="879577"/>
          </a:xfrm>
        </p:spPr>
        <p:txBody>
          <a:bodyPr/>
          <a:lstStyle/>
          <a:p>
            <a:r>
              <a:rPr lang="nb-NO" dirty="0"/>
              <a:t>Hva var viktig for bergenserne sist valg?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87ED18-8B8F-4968-8280-D60B328F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Respondentene ble så spurt om å ta stilling til hvilke saker de tror var viktige for bergenserne under sist valg.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Formulering: «</a:t>
            </a:r>
            <a:r>
              <a:rPr lang="nb-NO" sz="2000" i="1" dirty="0"/>
              <a:t>På en skala fra 0 til 10, der 0 er svært lite viktig, og 10 er svært viktig, hvor viktig vil du si at følgende saker var for </a:t>
            </a:r>
            <a:r>
              <a:rPr lang="nb-NO" sz="2000" i="1" dirty="0">
                <a:highlight>
                  <a:srgbClr val="FFFF00"/>
                </a:highlight>
              </a:rPr>
              <a:t>velgernes</a:t>
            </a:r>
            <a:r>
              <a:rPr lang="nb-NO" sz="2000" i="1" dirty="0"/>
              <a:t> stemmegivning ved kommunevalget i din kommune?»</a:t>
            </a:r>
            <a:endParaRPr lang="nb-NO" sz="2000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704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360EE2-FC4A-4A67-B3E0-4D9FBA6D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35" y="540265"/>
            <a:ext cx="7530187" cy="879577"/>
          </a:xfrm>
        </p:spPr>
        <p:txBody>
          <a:bodyPr/>
          <a:lstStyle/>
          <a:p>
            <a:r>
              <a:rPr lang="nb-NO" dirty="0"/>
              <a:t>Hva var viktig for bergenserne sist valg?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9EDE6B96-03EE-4420-AF15-6CD45A63A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841813"/>
              </p:ext>
            </p:extLst>
          </p:nvPr>
        </p:nvGraphicFramePr>
        <p:xfrm>
          <a:off x="1036833" y="2386910"/>
          <a:ext cx="10117135" cy="4079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465746">
                  <a:extLst>
                    <a:ext uri="{9D8B030D-6E8A-4147-A177-3AD203B41FA5}">
                      <a16:colId xmlns:a16="http://schemas.microsoft.com/office/drawing/2014/main" val="554077436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3035489694"/>
                    </a:ext>
                  </a:extLst>
                </a:gridCol>
                <a:gridCol w="822121">
                  <a:extLst>
                    <a:ext uri="{9D8B030D-6E8A-4147-A177-3AD203B41FA5}">
                      <a16:colId xmlns:a16="http://schemas.microsoft.com/office/drawing/2014/main" val="3165829925"/>
                    </a:ext>
                  </a:extLst>
                </a:gridCol>
                <a:gridCol w="998290">
                  <a:extLst>
                    <a:ext uri="{9D8B030D-6E8A-4147-A177-3AD203B41FA5}">
                      <a16:colId xmlns:a16="http://schemas.microsoft.com/office/drawing/2014/main" val="2655045362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1113840649"/>
                    </a:ext>
                  </a:extLst>
                </a:gridCol>
                <a:gridCol w="1191237">
                  <a:extLst>
                    <a:ext uri="{9D8B030D-6E8A-4147-A177-3AD203B41FA5}">
                      <a16:colId xmlns:a16="http://schemas.microsoft.com/office/drawing/2014/main" val="3395266146"/>
                    </a:ext>
                  </a:extLst>
                </a:gridCol>
                <a:gridCol w="1112945">
                  <a:extLst>
                    <a:ext uri="{9D8B030D-6E8A-4147-A177-3AD203B41FA5}">
                      <a16:colId xmlns:a16="http://schemas.microsoft.com/office/drawing/2014/main" val="1253182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Variabel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Snitt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 err="1"/>
                        <a:t>Std.avvik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35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Skole / Barnehage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6.82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882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29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Eldreomsorg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6.63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34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Bompenger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5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Eiendomsskatt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2.53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871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5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Kultur / idrett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5.43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880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3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Miljø / klima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6.95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2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Kollektiv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2.05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883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81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Fylkessammenslåing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4.34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2.67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46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Innvandring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5.16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58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Boligbygging og arealutnyttelse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871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43091"/>
                  </a:ext>
                </a:extLst>
              </a:tr>
            </a:tbl>
          </a:graphicData>
        </a:graphic>
      </p:graphicFrame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9C1036A3-55BA-40F9-B9C3-88ED3FFEE847}"/>
              </a:ext>
            </a:extLst>
          </p:cNvPr>
          <p:cNvSpPr txBox="1">
            <a:spLocks/>
          </p:cNvSpPr>
          <p:nvPr/>
        </p:nvSpPr>
        <p:spPr>
          <a:xfrm>
            <a:off x="1041535" y="1556214"/>
            <a:ext cx="10116536" cy="688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9056" indent="-270054" algn="l" defTabSz="914446" rtl="0" eaLnBrk="1" latinLnBrk="0" hangingPunct="1">
              <a:lnSpc>
                <a:spcPct val="100000"/>
              </a:lnSpc>
              <a:spcBef>
                <a:spcPts val="1000"/>
              </a:spcBef>
              <a:buSzPct val="100000"/>
              <a:buFontTx/>
              <a:buBlip>
                <a:blip r:embed="rId2"/>
              </a:buBlip>
              <a:defRPr sz="2601" kern="1200">
                <a:solidFill>
                  <a:srgbClr val="3207AA"/>
                </a:solidFill>
                <a:latin typeface="+mn-lt"/>
                <a:ea typeface="+mn-ea"/>
                <a:cs typeface="+mn-cs"/>
              </a:defRPr>
            </a:lvl1pPr>
            <a:lvl2pPr marL="540108" indent="-252050" algn="l" defTabSz="914446" rtl="0" eaLnBrk="1" latinLnBrk="0" hangingPunct="1">
              <a:lnSpc>
                <a:spcPct val="100000"/>
              </a:lnSpc>
              <a:spcBef>
                <a:spcPts val="1000"/>
              </a:spcBef>
              <a:buSzPct val="100000"/>
              <a:buFontTx/>
              <a:buBlip>
                <a:blip r:embed="rId3"/>
              </a:buBlip>
              <a:defRPr sz="2250" kern="1200">
                <a:solidFill>
                  <a:srgbClr val="1CADB2"/>
                </a:solidFill>
                <a:latin typeface="+mn-lt"/>
                <a:ea typeface="+mn-ea"/>
                <a:cs typeface="+mn-cs"/>
              </a:defRPr>
            </a:lvl2pPr>
            <a:lvl3pPr marL="837167" indent="-243049" algn="l" defTabSz="914446" rtl="0" eaLnBrk="1" latinLnBrk="0" hangingPunct="1">
              <a:lnSpc>
                <a:spcPct val="100000"/>
              </a:lnSpc>
              <a:spcBef>
                <a:spcPts val="1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rgbClr val="3842E2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600" i="1" dirty="0"/>
              <a:t>«På en skala fra 0 til 10, der 0 er svært lite viktig, og 10 er svært viktig, hvor viktig vil du si at følgende saker var for velgernes stemmegivning ved kommunevalget i din kommune?»</a:t>
            </a:r>
            <a:endParaRPr lang="nb-NO" sz="2000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4009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5D0D77-F1F5-4275-A396-0DD9DC9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35" y="540265"/>
            <a:ext cx="7418220" cy="879577"/>
          </a:xfrm>
        </p:spPr>
        <p:txBody>
          <a:bodyPr/>
          <a:lstStyle/>
          <a:p>
            <a:r>
              <a:rPr lang="nb-NO" dirty="0"/>
              <a:t>Hva var viktig for bergenserne sist valg?</a:t>
            </a:r>
          </a:p>
        </p:txBody>
      </p:sp>
      <p:pic>
        <p:nvPicPr>
          <p:cNvPr id="5" name="Plassholder for innhold 4" descr="Et bilde som inneholder kart, tekst&#10;&#10;Automatisk generert beskrivelse">
            <a:extLst>
              <a:ext uri="{FF2B5EF4-FFF2-40B4-BE49-F238E27FC236}">
                <a16:creationId xmlns:a16="http://schemas.microsoft.com/office/drawing/2014/main" id="{90D59504-47D4-407A-BD5B-959483004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71" y="1893725"/>
            <a:ext cx="7711458" cy="3981450"/>
          </a:xfrm>
        </p:spPr>
      </p:pic>
    </p:spTree>
    <p:extLst>
      <p:ext uri="{BB962C8B-B14F-4D97-AF65-F5344CB8AC3E}">
        <p14:creationId xmlns:p14="http://schemas.microsoft.com/office/powerpoint/2010/main" val="385023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9AB7BB-116B-497E-9E5B-791F7655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35" y="540265"/>
            <a:ext cx="7343186" cy="879577"/>
          </a:xfrm>
        </p:spPr>
        <p:txBody>
          <a:bodyPr/>
          <a:lstStyle/>
          <a:p>
            <a:r>
              <a:rPr lang="nb-NO" dirty="0"/>
              <a:t>Hva var viktig for bergenserne sist valg?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87ED18-8B8F-4968-8280-D60B328F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nb-NO" sz="2000" i="1" dirty="0"/>
              <a:t>Svarene indikerer at familie- og sosialpolitikk, bompenger og klima-, miljø- og samferdselspolitikk var viktigst for bergenserne sist valg.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b-NO" sz="2000" i="1" dirty="0"/>
              <a:t>En «topp» på svaralternativ «5» kan tyde på at temaet enten er lite engasjerende eller for kontroversielt til at de ønsker å avgi svar.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b-NO" sz="2000" i="1" dirty="0"/>
              <a:t>Samlet sett kan det være interessant å rette byborgerpanelet inn mot temaer knyttet til klima og miljø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b-NO" sz="2000" i="1" dirty="0"/>
              <a:t>Ved å velge turistskatt som tema, så kan vi utforme et byborgerpanel med realistiske dimensjoner som kan gi svært nyttig utbytte.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23619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9AB7BB-116B-497E-9E5B-791F7655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utforme selve panelet?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87ED18-8B8F-4968-8280-D60B328F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Det ble gjennomført to survey-eksperimenter for å få innsikt i hvordan vi kan skape et byborgerpanel med størst mulig legitimitet i folket.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Denne formen for survey-eksperiment kalles et «</a:t>
            </a:r>
            <a:r>
              <a:rPr lang="nb-NO" sz="2000" dirty="0" err="1"/>
              <a:t>Conjoint</a:t>
            </a:r>
            <a:r>
              <a:rPr lang="nb-NO" sz="2000" dirty="0"/>
              <a:t>-eksperiment»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Hensikten er at respondenten blir utsatt for en eller flere stimuli hvor de avgir sine underforliggende preferanser, uten at stimuli er kjent.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Eksempel: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38684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9AB7BB-116B-497E-9E5B-791F7655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utforme selve panelet?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87ED18-8B8F-4968-8280-D60B328F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Det ble gjennomført to survey-eksperimenter for å få innsikt i hvordan vi kan skape et byborgerpanel med størst mulig legitimitet i folket.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Denne formen for survey-eksperiment kalles et «</a:t>
            </a:r>
            <a:r>
              <a:rPr lang="nb-NO" sz="2000" dirty="0" err="1"/>
              <a:t>Conjoint</a:t>
            </a:r>
            <a:r>
              <a:rPr lang="nb-NO" sz="2000" dirty="0"/>
              <a:t>-eksperiment»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Hensikten er at respondenten blir utsatt for en eller flere stimuli hvor de avgir sine underforliggende preferanser, uten at stimuli er kjent.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Eksempel:</a:t>
            </a:r>
          </a:p>
          <a:p>
            <a:pPr marL="736256" lvl="1" indent="-457200">
              <a:buFont typeface="Courier New" panose="02070309020205020404" pitchFamily="49" charset="0"/>
              <a:buChar char="o"/>
            </a:pPr>
            <a:r>
              <a:rPr lang="nb-NO" sz="1649" dirty="0"/>
              <a:t>Kunne du tenkt deg å kjøre en bil til Oslo for en kompensasjon på 10 000 kroner?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47146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9AB7BB-116B-497E-9E5B-791F7655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utforme selve panelet?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87ED18-8B8F-4968-8280-D60B328F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Det ble gjennomført to survey-eksperimenter for å få innsikt i hvordan vi kan skape et byborgerpanel med størst mulig legitimitet i folket.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Denne formen for survey-eksperiment kalles et «</a:t>
            </a:r>
            <a:r>
              <a:rPr lang="nb-NO" sz="2000" dirty="0" err="1"/>
              <a:t>Conjoint</a:t>
            </a:r>
            <a:r>
              <a:rPr lang="nb-NO" sz="2000" dirty="0"/>
              <a:t>-eksperiment»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Hensikten er at respondenten blir utsatt for en eller flere stimuli hvor de avgir sine underforliggende preferanser, uten at stimuli er kjent.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Eksempel:</a:t>
            </a:r>
          </a:p>
          <a:p>
            <a:pPr marL="736256" lvl="1" indent="-457200">
              <a:buFont typeface="Courier New" panose="02070309020205020404" pitchFamily="49" charset="0"/>
              <a:buChar char="o"/>
            </a:pPr>
            <a:r>
              <a:rPr lang="nb-NO" sz="1649" dirty="0"/>
              <a:t>Kunne du tenkt deg å kjøre en bil til Oslo for en kompensasjon på 10 000 kroner?</a:t>
            </a:r>
          </a:p>
          <a:p>
            <a:pPr marL="736256" lvl="1" indent="-457200">
              <a:buFont typeface="Courier New" panose="02070309020205020404" pitchFamily="49" charset="0"/>
              <a:buChar char="o"/>
            </a:pPr>
            <a:r>
              <a:rPr lang="nb-NO" sz="1649" dirty="0"/>
              <a:t>Kunne du tenkt deg å sykle til Oslo for en kompensasjon på 500 kroner?</a:t>
            </a:r>
          </a:p>
          <a:p>
            <a:pPr marL="736256" lvl="1" indent="-457200">
              <a:buFont typeface="Courier New" panose="02070309020205020404" pitchFamily="49" charset="0"/>
              <a:buChar char="o"/>
            </a:pPr>
            <a:endParaRPr lang="nb-NO" sz="1649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11964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9AB7BB-116B-497E-9E5B-791F7655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utforme selve panelet?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87ED18-8B8F-4968-8280-D60B328F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Det ble gjennomført to survey-eksperimenter for å få innsikt i hvordan vi kan skape et byborgerpanel med størst mulig legitimitet i folket.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Denne formen for survey-eksperiment kalles et «</a:t>
            </a:r>
            <a:r>
              <a:rPr lang="nb-NO" sz="2000" dirty="0" err="1"/>
              <a:t>Conjoint</a:t>
            </a:r>
            <a:r>
              <a:rPr lang="nb-NO" sz="2000" dirty="0"/>
              <a:t>-eksperiment»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Hensikten er at respondenten blir utsatt for en eller flere stimuli hvor de avgir sine underforliggende preferanser, uten at stimuli er kjent.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Eksempel:</a:t>
            </a:r>
          </a:p>
          <a:p>
            <a:pPr marL="736256" lvl="1" indent="-457200">
              <a:buFont typeface="Courier New" panose="02070309020205020404" pitchFamily="49" charset="0"/>
              <a:buChar char="o"/>
            </a:pPr>
            <a:r>
              <a:rPr lang="nb-NO" sz="1649" dirty="0"/>
              <a:t>Kunne du tenkt deg å kjøre en bil til Oslo for en kompensasjon på 10 000 kroner?</a:t>
            </a:r>
          </a:p>
          <a:p>
            <a:pPr marL="736256" lvl="1" indent="-457200">
              <a:buFont typeface="Courier New" panose="02070309020205020404" pitchFamily="49" charset="0"/>
              <a:buChar char="o"/>
            </a:pPr>
            <a:r>
              <a:rPr lang="nb-NO" sz="1649" dirty="0"/>
              <a:t>Kunne du tenkt deg å sykle til Oslo for en kompensasjon på 500 kroner?</a:t>
            </a:r>
          </a:p>
          <a:p>
            <a:pPr marL="736256" lvl="1" indent="-457200">
              <a:buFont typeface="Courier New" panose="02070309020205020404" pitchFamily="49" charset="0"/>
              <a:buChar char="o"/>
            </a:pPr>
            <a:r>
              <a:rPr lang="nb-NO" sz="1649" dirty="0"/>
              <a:t>Kunne du tenkt deg å gå til Oslo for en kompensasjon på 2 500 kroner?</a:t>
            </a:r>
          </a:p>
          <a:p>
            <a:pPr marL="736256" lvl="1" indent="-457200">
              <a:buFont typeface="Courier New" panose="02070309020205020404" pitchFamily="49" charset="0"/>
              <a:buChar char="o"/>
            </a:pPr>
            <a:endParaRPr lang="nb-NO" sz="1649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0736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9AB7BB-116B-497E-9E5B-791F7655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utforme et byborgerpanel?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87ED18-8B8F-4968-8280-D60B328F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Gjennomført en survey som skal brukes som bakgrunnsmateriale for første byborgerpanel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Datainnsamling fra 16. Desember 2019 til 13. Januar 2020 (Respons Analyse)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Telefonintervju basert på et representativt utvalg av bergenske innbyggere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Vi starter med generelle spørsmål om respondentenes egen oppfatning av det politiske systemet i Bergen kommune: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09669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9AB7BB-116B-497E-9E5B-791F7655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utforme selve panelet?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87ED18-8B8F-4968-8280-D60B328F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Det ble gjennomført to survey-eksperimenter for å få innsikt i hvordan vi kan skape et byborgerpanel med størst mulig legitimitet i folket.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Denne formen for survey-eksperiment kalles et «</a:t>
            </a:r>
            <a:r>
              <a:rPr lang="nb-NO" sz="2000" dirty="0" err="1"/>
              <a:t>Conjoint</a:t>
            </a:r>
            <a:r>
              <a:rPr lang="nb-NO" sz="2000" dirty="0"/>
              <a:t>-eksperiment»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Hensikten er at respondenten blir utsatt for en eller flere stimuli hvor de avgir sine underforliggende preferanser, uten at stimuli er kjent.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Eksempel:</a:t>
            </a:r>
          </a:p>
          <a:p>
            <a:pPr marL="736256" lvl="1" indent="-457200">
              <a:buFont typeface="Courier New" panose="02070309020205020404" pitchFamily="49" charset="0"/>
              <a:buChar char="o"/>
            </a:pPr>
            <a:r>
              <a:rPr lang="nb-NO" sz="1649" dirty="0"/>
              <a:t>Kunne du tenkt deg </a:t>
            </a:r>
            <a:r>
              <a:rPr lang="nb-NO" sz="1649" b="1" i="1" dirty="0">
                <a:solidFill>
                  <a:srgbClr val="FF0000"/>
                </a:solidFill>
              </a:rPr>
              <a:t>å kjøre en bil </a:t>
            </a:r>
            <a:r>
              <a:rPr lang="nb-NO" sz="1649" dirty="0"/>
              <a:t>til Oslo for en kompensasjon på </a:t>
            </a:r>
            <a:r>
              <a:rPr lang="nb-NO" sz="1649" b="1" i="1" dirty="0">
                <a:solidFill>
                  <a:srgbClr val="FF0000"/>
                </a:solidFill>
              </a:rPr>
              <a:t>10 000</a:t>
            </a:r>
            <a:r>
              <a:rPr lang="nb-NO" sz="1649" dirty="0"/>
              <a:t> kroner?</a:t>
            </a:r>
          </a:p>
          <a:p>
            <a:pPr marL="736256" lvl="1" indent="-457200">
              <a:buFont typeface="Courier New" panose="02070309020205020404" pitchFamily="49" charset="0"/>
              <a:buChar char="o"/>
            </a:pPr>
            <a:r>
              <a:rPr lang="nb-NO" sz="1649" dirty="0"/>
              <a:t>Kunne du tenkt deg </a:t>
            </a:r>
            <a:r>
              <a:rPr lang="nb-NO" sz="1649" b="1" i="1" dirty="0">
                <a:solidFill>
                  <a:srgbClr val="FF0000"/>
                </a:solidFill>
              </a:rPr>
              <a:t>å sykle</a:t>
            </a:r>
            <a:r>
              <a:rPr lang="nb-NO" sz="1649" dirty="0"/>
              <a:t> til Oslo for en kompensasjon på </a:t>
            </a:r>
            <a:r>
              <a:rPr lang="nb-NO" sz="1649" b="1" i="1" dirty="0">
                <a:solidFill>
                  <a:srgbClr val="FF0000"/>
                </a:solidFill>
              </a:rPr>
              <a:t>500</a:t>
            </a:r>
            <a:r>
              <a:rPr lang="nb-NO" sz="1649" dirty="0"/>
              <a:t> kroner?</a:t>
            </a:r>
          </a:p>
          <a:p>
            <a:pPr marL="736256" lvl="1" indent="-457200">
              <a:buFont typeface="Courier New" panose="02070309020205020404" pitchFamily="49" charset="0"/>
              <a:buChar char="o"/>
            </a:pPr>
            <a:r>
              <a:rPr lang="nb-NO" sz="1649" dirty="0"/>
              <a:t>Kunne du tenkt deg </a:t>
            </a:r>
            <a:r>
              <a:rPr lang="nb-NO" sz="1649" b="1" i="1" dirty="0">
                <a:solidFill>
                  <a:srgbClr val="FF0000"/>
                </a:solidFill>
              </a:rPr>
              <a:t>å gå</a:t>
            </a:r>
            <a:r>
              <a:rPr lang="nb-NO" sz="1649" dirty="0"/>
              <a:t> til Oslo for en kompensasjon på </a:t>
            </a:r>
            <a:r>
              <a:rPr lang="nb-NO" sz="1649" b="1" i="1" dirty="0">
                <a:solidFill>
                  <a:srgbClr val="FF0000"/>
                </a:solidFill>
              </a:rPr>
              <a:t>2 500</a:t>
            </a:r>
            <a:r>
              <a:rPr lang="nb-NO" sz="1649" dirty="0"/>
              <a:t> kroner?</a:t>
            </a:r>
          </a:p>
          <a:p>
            <a:pPr marL="736256" lvl="1" indent="-457200">
              <a:buFont typeface="Courier New" panose="02070309020205020404" pitchFamily="49" charset="0"/>
              <a:buChar char="o"/>
            </a:pPr>
            <a:endParaRPr lang="nb-NO" sz="1649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nb-NO" dirty="0"/>
          </a:p>
        </p:txBody>
      </p: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9F0349EF-B45C-475F-B82D-A2639EE78FBE}"/>
              </a:ext>
            </a:extLst>
          </p:cNvPr>
          <p:cNvCxnSpPr/>
          <p:nvPr/>
        </p:nvCxnSpPr>
        <p:spPr>
          <a:xfrm flipV="1">
            <a:off x="5444069" y="5360909"/>
            <a:ext cx="1363133" cy="87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E0EED831-B744-4244-8E3E-FFCCDB2A7922}"/>
              </a:ext>
            </a:extLst>
          </p:cNvPr>
          <p:cNvCxnSpPr>
            <a:cxnSpLocks/>
          </p:cNvCxnSpPr>
          <p:nvPr/>
        </p:nvCxnSpPr>
        <p:spPr>
          <a:xfrm flipH="1" flipV="1">
            <a:off x="3818469" y="5360909"/>
            <a:ext cx="1176866" cy="87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85EBCFF4-E699-4DB3-87F4-84B3F1411544}"/>
              </a:ext>
            </a:extLst>
          </p:cNvPr>
          <p:cNvSpPr txBox="1"/>
          <p:nvPr/>
        </p:nvSpPr>
        <p:spPr>
          <a:xfrm>
            <a:off x="4639738" y="6281882"/>
            <a:ext cx="1363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accent6">
                    <a:lumMod val="75000"/>
                  </a:schemeClr>
                </a:solidFill>
              </a:rPr>
              <a:t>Dimensjoner</a:t>
            </a:r>
          </a:p>
        </p:txBody>
      </p:sp>
    </p:spTree>
    <p:extLst>
      <p:ext uri="{BB962C8B-B14F-4D97-AF65-F5344CB8AC3E}">
        <p14:creationId xmlns:p14="http://schemas.microsoft.com/office/powerpoint/2010/main" val="2481804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97625B-E663-43A6-944B-A4B33AF9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Conjoint</a:t>
            </a:r>
            <a:r>
              <a:rPr lang="nb-NO" dirty="0"/>
              <a:t>-eksperiment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BA296BF9-A0FE-438A-9FB6-497EB1E80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78847"/>
              </p:ext>
            </p:extLst>
          </p:nvPr>
        </p:nvGraphicFramePr>
        <p:xfrm>
          <a:off x="1041400" y="1952625"/>
          <a:ext cx="10117138" cy="399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883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97625B-E663-43A6-944B-A4B33AF9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Conjoint</a:t>
            </a:r>
            <a:r>
              <a:rPr lang="nb-NO" dirty="0"/>
              <a:t>-eksperiment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92150-8FDD-44C4-B5A5-A6C3D870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02" indent="0">
              <a:buNone/>
            </a:pPr>
            <a:r>
              <a:rPr lang="nb-NO" sz="1800" dirty="0"/>
              <a:t>Utvalg 1:</a:t>
            </a:r>
          </a:p>
          <a:p>
            <a:pPr marL="9002" indent="0">
              <a:buNone/>
            </a:pPr>
            <a:r>
              <a:rPr lang="nb-NO" sz="1800" dirty="0"/>
              <a:t>«Bergen kommune har bestemt seg for å gjennomføre såkalte borgerpaneler i tiden framover. </a:t>
            </a:r>
            <a:br>
              <a:rPr lang="nb-NO" sz="1800" dirty="0"/>
            </a:br>
            <a:r>
              <a:rPr lang="nb-NO" sz="1800" dirty="0"/>
              <a:t>Dette er en ordning hvor en gruppe innbyggere i kommunen blir invitert til å diskutere og gjøre </a:t>
            </a:r>
            <a:br>
              <a:rPr lang="nb-NO" sz="1800" dirty="0"/>
            </a:br>
            <a:r>
              <a:rPr lang="nb-NO" sz="1800" dirty="0"/>
              <a:t>seg opp en mening om en politisk sak.</a:t>
            </a:r>
            <a:br>
              <a:rPr lang="nb-NO" sz="1800" dirty="0"/>
            </a:br>
            <a:br>
              <a:rPr lang="nb-NO" sz="1800" dirty="0"/>
            </a:br>
            <a:r>
              <a:rPr lang="nb-NO" sz="1800" dirty="0"/>
              <a:t>Jeg skal lese opp noen måter dette borgerpanelet kan gjennomføres på, og vil gjerne vite hvor </a:t>
            </a:r>
            <a:br>
              <a:rPr lang="nb-NO" sz="1800" dirty="0"/>
            </a:br>
            <a:r>
              <a:rPr lang="nb-NO" sz="1800" dirty="0"/>
              <a:t>sannsynlig det er at </a:t>
            </a:r>
            <a:r>
              <a:rPr lang="nb-NO" sz="1800" i="1" u="sng" dirty="0">
                <a:highlight>
                  <a:srgbClr val="FFFF00"/>
                </a:highlight>
              </a:rPr>
              <a:t>du ville deltatt</a:t>
            </a:r>
            <a:r>
              <a:rPr lang="nb-NO" sz="1800" dirty="0">
                <a:highlight>
                  <a:srgbClr val="FFFF00"/>
                </a:highlight>
              </a:rPr>
              <a:t> </a:t>
            </a:r>
            <a:r>
              <a:rPr lang="nb-NO" sz="1800" dirty="0"/>
              <a:t>om det ble gjennomført slik jeg beskriver. Her kommer den </a:t>
            </a:r>
            <a:br>
              <a:rPr lang="nb-NO" sz="1800" dirty="0"/>
            </a:br>
            <a:r>
              <a:rPr lang="nb-NO" sz="1800" dirty="0"/>
              <a:t>første måten»</a:t>
            </a:r>
          </a:p>
        </p:txBody>
      </p:sp>
    </p:spTree>
    <p:extLst>
      <p:ext uri="{BB962C8B-B14F-4D97-AF65-F5344CB8AC3E}">
        <p14:creationId xmlns:p14="http://schemas.microsoft.com/office/powerpoint/2010/main" val="219699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97625B-E663-43A6-944B-A4B33AF9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Conjoint</a:t>
            </a:r>
            <a:r>
              <a:rPr lang="nb-NO" dirty="0"/>
              <a:t>-eksperiment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92150-8FDD-44C4-B5A5-A6C3D870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02" indent="0">
              <a:buNone/>
            </a:pPr>
            <a:r>
              <a:rPr lang="nb-NO" sz="1800" dirty="0"/>
              <a:t>Utvalg 2:</a:t>
            </a:r>
          </a:p>
          <a:p>
            <a:pPr marL="9002" indent="0">
              <a:buNone/>
            </a:pPr>
            <a:r>
              <a:rPr lang="nb-NO" sz="1800" dirty="0"/>
              <a:t>«Bergen kommune har bestemt seg for å gjennomføre såkalte borgerpaneler i tiden framover. </a:t>
            </a:r>
            <a:br>
              <a:rPr lang="nb-NO" sz="1800" dirty="0"/>
            </a:br>
            <a:r>
              <a:rPr lang="nb-NO" sz="1800" dirty="0"/>
              <a:t>Dette er en ordning hvor en gruppe innbyggere i kommunen blir invitert til å diskutere og gjøre </a:t>
            </a:r>
            <a:br>
              <a:rPr lang="nb-NO" sz="1800" dirty="0"/>
            </a:br>
            <a:r>
              <a:rPr lang="nb-NO" sz="1800" dirty="0"/>
              <a:t>seg opp en mening om en politisk sak. </a:t>
            </a:r>
            <a:br>
              <a:rPr lang="nb-NO" sz="1800" dirty="0"/>
            </a:br>
            <a:br>
              <a:rPr lang="nb-NO" sz="1800" dirty="0"/>
            </a:br>
            <a:r>
              <a:rPr lang="nb-NO" sz="1800" dirty="0"/>
              <a:t>Jeg skal lese opp noen måter dette borgerpanelet kan gjennomføres på, og vil gjerne vite </a:t>
            </a:r>
            <a:r>
              <a:rPr lang="nb-NO" sz="1800" i="1" u="sng" dirty="0">
                <a:highlight>
                  <a:srgbClr val="FFFF00"/>
                </a:highlight>
              </a:rPr>
              <a:t>hvor </a:t>
            </a:r>
            <a:br>
              <a:rPr lang="nb-NO" sz="1800" i="1" u="sng" dirty="0">
                <a:highlight>
                  <a:srgbClr val="FFFF00"/>
                </a:highlight>
              </a:rPr>
            </a:br>
            <a:r>
              <a:rPr lang="nb-NO" sz="1800" i="1" u="sng" dirty="0">
                <a:highlight>
                  <a:srgbClr val="FFFF00"/>
                </a:highlight>
              </a:rPr>
              <a:t>mye vekt politikerne skal legge på resultatet</a:t>
            </a:r>
            <a:r>
              <a:rPr lang="nb-NO" sz="1800" dirty="0"/>
              <a:t> om det ble gjennomført slik jeg beskriver»</a:t>
            </a:r>
          </a:p>
        </p:txBody>
      </p:sp>
    </p:spTree>
    <p:extLst>
      <p:ext uri="{BB962C8B-B14F-4D97-AF65-F5344CB8AC3E}">
        <p14:creationId xmlns:p14="http://schemas.microsoft.com/office/powerpoint/2010/main" val="3646548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AF3FF9-23DB-435E-9BCF-266063E7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3" y="540265"/>
            <a:ext cx="4470400" cy="879577"/>
          </a:xfrm>
        </p:spPr>
        <p:txBody>
          <a:bodyPr/>
          <a:lstStyle/>
          <a:p>
            <a:r>
              <a:rPr lang="nb-NO" dirty="0" err="1"/>
              <a:t>Conjoint</a:t>
            </a:r>
            <a:r>
              <a:rPr lang="nb-NO" dirty="0"/>
              <a:t>-Eksperiment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67910FA-36FE-4345-9A16-97B8716E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822" y="1515850"/>
            <a:ext cx="4470400" cy="3962389"/>
          </a:xfrm>
        </p:spPr>
        <p:txBody>
          <a:bodyPr/>
          <a:lstStyle/>
          <a:p>
            <a:pPr marL="9002" indent="0">
              <a:buNone/>
            </a:pPr>
            <a:r>
              <a:rPr lang="nb-NO" sz="1400" dirty="0"/>
              <a:t>Byborgerpanelet består av </a:t>
            </a:r>
            <a:r>
              <a:rPr lang="nb-NO" sz="1400" b="1" i="1" dirty="0"/>
              <a:t>!Deltakerantall</a:t>
            </a:r>
            <a:r>
              <a:rPr lang="nb-NO" sz="1400" dirty="0"/>
              <a:t> deltakere,</a:t>
            </a:r>
            <a:br>
              <a:rPr lang="nb-NO" sz="1400" dirty="0"/>
            </a:br>
            <a:r>
              <a:rPr lang="nb-NO" sz="1400" dirty="0"/>
              <a:t>finner sted i Bergen sentrum på en </a:t>
            </a:r>
            <a:r>
              <a:rPr lang="nb-NO" sz="1400" b="1" i="1" dirty="0"/>
              <a:t>!Dag</a:t>
            </a:r>
            <a:r>
              <a:rPr lang="nb-NO" sz="1400" dirty="0"/>
              <a:t>, </a:t>
            </a:r>
            <a:br>
              <a:rPr lang="nb-NO" sz="1400" dirty="0"/>
            </a:br>
            <a:r>
              <a:rPr lang="nb-NO" sz="1400" dirty="0"/>
              <a:t>og varer i 7 timer.</a:t>
            </a:r>
            <a:br>
              <a:rPr lang="nb-NO" sz="1400" dirty="0"/>
            </a:br>
            <a:r>
              <a:rPr lang="nb-NO" sz="1400" dirty="0"/>
              <a:t>Deltakerne blir </a:t>
            </a:r>
            <a:r>
              <a:rPr lang="nb-NO" sz="1400" b="1" i="1" dirty="0"/>
              <a:t>!Kompensasjon</a:t>
            </a:r>
            <a:r>
              <a:rPr lang="nb-NO" sz="1400" dirty="0"/>
              <a:t> for å være med.</a:t>
            </a:r>
            <a:br>
              <a:rPr lang="nb-NO" sz="1400" dirty="0"/>
            </a:br>
            <a:r>
              <a:rPr lang="nb-NO" sz="1400" b="1" i="1" dirty="0"/>
              <a:t>!Rekrutteringsform</a:t>
            </a:r>
            <a:br>
              <a:rPr lang="nb-NO" sz="1400" dirty="0"/>
            </a:br>
            <a:r>
              <a:rPr lang="nb-NO" sz="1400" dirty="0"/>
              <a:t>Saken som skal diskuteres er </a:t>
            </a:r>
            <a:r>
              <a:rPr lang="nb-NO" sz="1400" b="1" i="1" dirty="0"/>
              <a:t>!Sak</a:t>
            </a:r>
            <a:r>
              <a:rPr lang="nb-NO" sz="1400" dirty="0"/>
              <a:t>.</a:t>
            </a:r>
            <a:br>
              <a:rPr lang="nb-NO" sz="1400" dirty="0"/>
            </a:br>
            <a:r>
              <a:rPr lang="nb-NO" sz="1400" dirty="0"/>
              <a:t>Deltakerne bestemmer seg ut fra </a:t>
            </a:r>
            <a:r>
              <a:rPr lang="nb-NO" sz="1400" b="1" i="1" dirty="0"/>
              <a:t>!Beslutningsgrunnlag</a:t>
            </a:r>
            <a:r>
              <a:rPr lang="nb-NO" sz="1400" dirty="0"/>
              <a:t>.</a:t>
            </a:r>
            <a:br>
              <a:rPr lang="nb-NO" sz="1400" dirty="0"/>
            </a:br>
            <a:r>
              <a:rPr lang="nb-NO" sz="1400" dirty="0"/>
              <a:t>Deltakerne stemmer så over saken, og resultatet blir formidlet til kommunens politikere.</a:t>
            </a:r>
            <a:br>
              <a:rPr lang="nb-NO" sz="1400" dirty="0"/>
            </a:br>
            <a:r>
              <a:rPr lang="nb-NO" sz="1400" b="1" i="1" dirty="0"/>
              <a:t>!Offentliggjøring</a:t>
            </a:r>
            <a:r>
              <a:rPr lang="nb-NO" sz="1400" dirty="0"/>
              <a:t>.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B92AEC4A-D4F4-4EEB-A1E3-139691F2B592}"/>
              </a:ext>
            </a:extLst>
          </p:cNvPr>
          <p:cNvGraphicFramePr>
            <a:graphicFrameLocks noGrp="1"/>
          </p:cNvGraphicFramePr>
          <p:nvPr/>
        </p:nvGraphicFramePr>
        <p:xfrm>
          <a:off x="5701399" y="1578958"/>
          <a:ext cx="6268392" cy="370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82">
                  <a:extLst>
                    <a:ext uri="{9D8B030D-6E8A-4147-A177-3AD203B41FA5}">
                      <a16:colId xmlns:a16="http://schemas.microsoft.com/office/drawing/2014/main" val="2721136861"/>
                    </a:ext>
                  </a:extLst>
                </a:gridCol>
                <a:gridCol w="4415510">
                  <a:extLst>
                    <a:ext uri="{9D8B030D-6E8A-4147-A177-3AD203B41FA5}">
                      <a16:colId xmlns:a16="http://schemas.microsoft.com/office/drawing/2014/main" val="4048394493"/>
                    </a:ext>
                  </a:extLst>
                </a:gridCol>
              </a:tblGrid>
              <a:tr h="266708">
                <a:tc>
                  <a:txBody>
                    <a:bodyPr/>
                    <a:lstStyle/>
                    <a:p>
                      <a:r>
                        <a:rPr lang="nb-NO" sz="1200" dirty="0"/>
                        <a:t>Variabel (dimensjon)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Verdi (mulig utfall)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487314"/>
                  </a:ext>
                </a:extLst>
              </a:tr>
              <a:tr h="323337">
                <a:tc>
                  <a:txBody>
                    <a:bodyPr/>
                    <a:lstStyle/>
                    <a:p>
                      <a:r>
                        <a:rPr lang="nb-NO" sz="1200" dirty="0"/>
                        <a:t>!Deltakerantall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[12 / 100 / 300]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00986"/>
                  </a:ext>
                </a:extLst>
              </a:tr>
              <a:tr h="323337">
                <a:tc>
                  <a:txBody>
                    <a:bodyPr/>
                    <a:lstStyle/>
                    <a:p>
                      <a:r>
                        <a:rPr lang="nb-NO" sz="1200" dirty="0"/>
                        <a:t>!Dag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[hverdag / helgedag]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75229"/>
                  </a:ext>
                </a:extLst>
              </a:tr>
              <a:tr h="426339">
                <a:tc>
                  <a:txBody>
                    <a:bodyPr/>
                    <a:lstStyle/>
                    <a:p>
                      <a:r>
                        <a:rPr lang="nb-NO" sz="1200" dirty="0"/>
                        <a:t>!Kompensasjon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[Ikke kompensert / kompensert med 200 </a:t>
                      </a:r>
                      <a:r>
                        <a:rPr lang="nb-NO" sz="1200" dirty="0" err="1"/>
                        <a:t>krt</a:t>
                      </a:r>
                      <a:r>
                        <a:rPr lang="nb-NO" sz="1200" dirty="0"/>
                        <a:t> / kompensert med 500 </a:t>
                      </a:r>
                      <a:r>
                        <a:rPr lang="nb-NO" sz="1200" dirty="0" err="1"/>
                        <a:t>krt</a:t>
                      </a:r>
                      <a:r>
                        <a:rPr lang="nb-NO" sz="1200" dirty="0"/>
                        <a:t> / kompensert med 1000 </a:t>
                      </a:r>
                      <a:r>
                        <a:rPr lang="nb-NO" sz="1200" dirty="0" err="1"/>
                        <a:t>krt</a:t>
                      </a:r>
                      <a:r>
                        <a:rPr lang="nb-NO" sz="1200" dirty="0"/>
                        <a:t>]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3595"/>
                  </a:ext>
                </a:extLst>
              </a:tr>
              <a:tr h="426339">
                <a:tc>
                  <a:txBody>
                    <a:bodyPr/>
                    <a:lstStyle/>
                    <a:p>
                      <a:r>
                        <a:rPr lang="nb-NO" sz="1200" dirty="0"/>
                        <a:t>!Rekrutteringsform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/>
                        <a:t>[Registrering er åpen for alle innbyggere i kommunen til det er fullt / Deltakerne trekkes tilfeldig blant alle innbyggerne i kommunen]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32335"/>
                  </a:ext>
                </a:extLst>
              </a:tr>
              <a:tr h="426339">
                <a:tc>
                  <a:txBody>
                    <a:bodyPr/>
                    <a:lstStyle/>
                    <a:p>
                      <a:r>
                        <a:rPr lang="nb-NO" sz="1200" dirty="0"/>
                        <a:t>!Sak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[Boligbygging på Store Lungegårdsvann / tiggeforbud i Bergen / turistskatt]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73076"/>
                  </a:ext>
                </a:extLst>
              </a:tr>
              <a:tr h="767410">
                <a:tc>
                  <a:txBody>
                    <a:bodyPr/>
                    <a:lstStyle/>
                    <a:p>
                      <a:r>
                        <a:rPr lang="nb-NO" sz="1200" dirty="0"/>
                        <a:t>!Beslutningsgrunnlag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[egne vurderinger og preferanser / troverdig informasjon fra uavhengige eksperter / meningsutveksling mellom deltakerne i mindre grupper, hvor diskusjonen ledes av uavhengige moderatorer]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977369"/>
                  </a:ext>
                </a:extLst>
              </a:tr>
              <a:tr h="596875">
                <a:tc>
                  <a:txBody>
                    <a:bodyPr/>
                    <a:lstStyle/>
                    <a:p>
                      <a:r>
                        <a:rPr lang="nb-NO" sz="1200" dirty="0"/>
                        <a:t>!Offentliggjøring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[Hvem som deltok i borgerpanelet og hvordan de stemte vil være offentlig / Hvem som deltok i borgerpanelet og hvordan de stemte vil ikke være offentlig]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1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626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30E6ED8-2B32-4049-BC91-979A5235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Sannsynlighet for å møte opp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984699-46C0-44AC-912D-F199CF866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02" indent="0">
              <a:buNone/>
            </a:pPr>
            <a:endParaRPr lang="nb-NO" dirty="0"/>
          </a:p>
        </p:txBody>
      </p:sp>
      <p:pic>
        <p:nvPicPr>
          <p:cNvPr id="7" name="Plassholder for bilde 6" descr="Et bilde som inneholder tekst, kart&#10;&#10;Automatisk generert beskrivelse">
            <a:extLst>
              <a:ext uri="{FF2B5EF4-FFF2-40B4-BE49-F238E27FC236}">
                <a16:creationId xmlns:a16="http://schemas.microsoft.com/office/drawing/2014/main" id="{A53B7575-08D2-4DBA-8728-C70F8D98B6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" b="13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1340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30E6ED8-2B32-4049-BC91-979A5235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Avgjørelsens legitimitet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984699-46C0-44AC-912D-F199CF866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02" indent="0">
              <a:buNone/>
            </a:pPr>
            <a:endParaRPr lang="nb-NO" sz="1800" dirty="0"/>
          </a:p>
        </p:txBody>
      </p:sp>
      <p:pic>
        <p:nvPicPr>
          <p:cNvPr id="7" name="Plassholder for bilde 6" descr="Et bilde som inneholder tekst&#10;&#10;Automatisk generert beskrivelse">
            <a:extLst>
              <a:ext uri="{FF2B5EF4-FFF2-40B4-BE49-F238E27FC236}">
                <a16:creationId xmlns:a16="http://schemas.microsoft.com/office/drawing/2014/main" id="{70528520-F685-4065-A5B4-46C2C47003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" b="13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81125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9AB7BB-116B-497E-9E5B-791F7655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Foreløpige konklusjoner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87ED18-8B8F-4968-8280-D60B328F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nb-NO" sz="2000" dirty="0"/>
              <a:t>Resultatene viser at kompensasjon er en sterk motivator for oppmøte, men ikke en like sterk driver for avgjørelsens legitimitet.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nb-NO" sz="2000" dirty="0"/>
              <a:t>Ingen av sakene som er skissert er en sterk driver for hverken tilbøyelighet for eget oppmøte eller hvor mye politikerne skal vektlegge avgjørelsen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nb-NO" sz="2000" dirty="0"/>
              <a:t>Et byborgerpanel med størst mulig legitimitet bør ha så mange medlemmer som mulig, være basert på tilfeldig utvalg av medlemmer, og panelets medlemmer og deres avgjørelse bør være offentlig</a:t>
            </a:r>
          </a:p>
          <a:p>
            <a:pPr marL="621956" lvl="1" indent="-342900">
              <a:buFont typeface="Courier New" panose="02070309020205020404" pitchFamily="49" charset="0"/>
              <a:buChar char="o"/>
            </a:pPr>
            <a:r>
              <a:rPr lang="nb-NO" sz="1649" dirty="0"/>
              <a:t>Men offentliggjøring kan også ha en avskrekkende effekt for medlemmenes tilbøyelighet for å delta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nb-NO" sz="2000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nb-NO" sz="2000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4165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9AB7BB-116B-497E-9E5B-791F7655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Praktiske forhåndsregler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87ED18-8B8F-4968-8280-D60B328F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nb-NO" sz="2000" dirty="0"/>
              <a:t>Utforming av panel</a:t>
            </a:r>
          </a:p>
          <a:p>
            <a:pPr marL="621956" lvl="1" indent="-342900">
              <a:buFont typeface="Courier New" panose="02070309020205020404" pitchFamily="49" charset="0"/>
              <a:buChar char="o"/>
            </a:pPr>
            <a:r>
              <a:rPr lang="nb-NO" sz="1650" dirty="0"/>
              <a:t>Antall deltakere</a:t>
            </a:r>
          </a:p>
          <a:p>
            <a:pPr marL="621956" lvl="1" indent="-342900">
              <a:buFont typeface="Courier New" panose="02070309020205020404" pitchFamily="49" charset="0"/>
              <a:buChar char="o"/>
            </a:pPr>
            <a:r>
              <a:rPr lang="nb-NO" sz="1650" dirty="0"/>
              <a:t>Infrastruktur</a:t>
            </a:r>
          </a:p>
          <a:p>
            <a:pPr marL="621956" lvl="1" indent="-342900">
              <a:buFont typeface="Courier New" panose="02070309020205020404" pitchFamily="49" charset="0"/>
              <a:buChar char="o"/>
            </a:pPr>
            <a:r>
              <a:rPr lang="nb-NO" sz="1650" dirty="0"/>
              <a:t>Tilgang til pc</a:t>
            </a:r>
          </a:p>
          <a:p>
            <a:pPr marL="621956" lvl="1" indent="-342900">
              <a:buFont typeface="Courier New" panose="02070309020205020404" pitchFamily="49" charset="0"/>
              <a:buChar char="o"/>
            </a:pPr>
            <a:r>
              <a:rPr lang="nb-NO" sz="1650" dirty="0"/>
              <a:t> Plenumsareal og gruppearbeidsareal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nb-NO" sz="2000" dirty="0"/>
              <a:t>Lokaler</a:t>
            </a:r>
          </a:p>
          <a:p>
            <a:pPr marL="621956" lvl="1" indent="-342900">
              <a:buFont typeface="Courier New" panose="02070309020205020404" pitchFamily="49" charset="0"/>
              <a:buChar char="o"/>
            </a:pPr>
            <a:r>
              <a:rPr lang="nb-NO" sz="1649" dirty="0"/>
              <a:t>Hotell, UiB, VGS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nb-NO" sz="2000" dirty="0"/>
              <a:t>Sak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nb-NO" sz="2000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90692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369295F9-2842-45F4-91F7-B3824FC42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/>
              <a:t>www.insteboe.org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BD64E77-6994-438F-8084-30E904BD7F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/>
              <a:t>@</a:t>
            </a:r>
            <a:r>
              <a:rPr lang="nb-NO" dirty="0" err="1"/>
              <a:t>d_instebo</a:t>
            </a:r>
            <a:endParaRPr lang="nb-NO" dirty="0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583ADB79-A2DC-4AB2-95A9-8D8517BE3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F3C79C4A-B298-48CB-8375-E00A07467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Daniel </a:t>
            </a:r>
            <a:r>
              <a:rPr lang="nb-NO" dirty="0" err="1"/>
              <a:t>instebø</a:t>
            </a:r>
            <a:endParaRPr lang="nb-NO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E1B3D9EA-B93F-4C37-86E9-A5E3467B8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dain@norceresearch.no</a:t>
            </a:r>
          </a:p>
        </p:txBody>
      </p:sp>
    </p:spTree>
    <p:extLst>
      <p:ext uri="{BB962C8B-B14F-4D97-AF65-F5344CB8AC3E}">
        <p14:creationId xmlns:p14="http://schemas.microsoft.com/office/powerpoint/2010/main" val="221851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F46D6DE0-EC72-4480-910B-C5D027ADD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80" y="1824119"/>
            <a:ext cx="4872885" cy="338593"/>
          </a:xfrm>
        </p:spPr>
        <p:txBody>
          <a:bodyPr/>
          <a:lstStyle/>
          <a:p>
            <a:r>
              <a:rPr lang="en-US" dirty="0" err="1"/>
              <a:t>Spørsmålsformulering</a:t>
            </a:r>
            <a:r>
              <a:rPr lang="en-US" dirty="0"/>
              <a:t>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984699-46C0-44AC-912D-F199CF866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7780" y="2414168"/>
            <a:ext cx="4872885" cy="35153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002" indent="0">
              <a:buNone/>
            </a:pPr>
            <a:r>
              <a:rPr lang="nb-NO" sz="2000" i="1" dirty="0"/>
              <a:t>På en skala fra 0 til 10, der 0 betyr ikke i det hele tatt og 10 betyr fullt og helt: </a:t>
            </a:r>
          </a:p>
          <a:p>
            <a:pPr marL="9002" indent="0">
              <a:buNone/>
            </a:pPr>
            <a:r>
              <a:rPr lang="nb-NO" sz="2000" i="1" dirty="0"/>
              <a:t>I hvilken grad vil du si at det politiske systemet i Bergen gir folk som deg innflytelse på det lokale myndigheter gjør?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5B98611-B344-4F7A-B84F-C4314706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4122" y="1824119"/>
            <a:ext cx="4896883" cy="3385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30E6ED8-2B32-4049-BC91-979A5235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35" y="540265"/>
            <a:ext cx="7008139" cy="879577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nb-NO"/>
              <a:t>Opplevd politisk innflytelse</a:t>
            </a:r>
            <a:endParaRPr lang="nb-NO" dirty="0"/>
          </a:p>
        </p:txBody>
      </p:sp>
      <p:pic>
        <p:nvPicPr>
          <p:cNvPr id="7" name="Plassholder for innhold 6" descr="Et bilde som inneholder tekst&#10;&#10;Automatisk generert beskrivelse">
            <a:extLst>
              <a:ext uri="{FF2B5EF4-FFF2-40B4-BE49-F238E27FC236}">
                <a16:creationId xmlns:a16="http://schemas.microsoft.com/office/drawing/2014/main" id="{9648749F-D94F-45B3-AD5E-D2EBA8C1672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13" y="2431370"/>
            <a:ext cx="4873625" cy="3481160"/>
          </a:xfrm>
        </p:spPr>
      </p:pic>
    </p:spTree>
    <p:extLst>
      <p:ext uri="{BB962C8B-B14F-4D97-AF65-F5344CB8AC3E}">
        <p14:creationId xmlns:p14="http://schemas.microsoft.com/office/powerpoint/2010/main" val="3101070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9AB7BB-116B-497E-9E5B-791F7655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Oversikt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87ED18-8B8F-4968-8280-D60B328F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Spørreundersøkelse gjennomført ved telefonintervju av Respons Analyse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Datainnsamling varte fra 16. Des 2019 – 13. Jan 2020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Inneholder </a:t>
            </a:r>
            <a:r>
              <a:rPr lang="nb-NO" sz="2000" dirty="0" err="1"/>
              <a:t>bakgrunnsspørsmål</a:t>
            </a:r>
            <a:r>
              <a:rPr lang="nb-NO" sz="2000" dirty="0"/>
              <a:t>, to </a:t>
            </a:r>
            <a:r>
              <a:rPr lang="nb-NO" sz="2000" dirty="0" err="1"/>
              <a:t>conjoint</a:t>
            </a:r>
            <a:r>
              <a:rPr lang="nb-NO" sz="2000" dirty="0"/>
              <a:t>-eksperimenter og ulike holdningsspørsmål.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Intervju beregnet på forhånd til å vare i </a:t>
            </a:r>
            <a:r>
              <a:rPr lang="nb-NO" sz="2000" dirty="0" err="1"/>
              <a:t>ca</a:t>
            </a:r>
            <a:r>
              <a:rPr lang="nb-NO" sz="2000" dirty="0"/>
              <a:t> 10 minutter. I ettertid målt til et snitt på 11,5 min.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Dokumentasjon tilgjengelig på </a:t>
            </a:r>
            <a:r>
              <a:rPr lang="nb-NO" sz="2000" dirty="0">
                <a:hlinkClick r:id="rId2"/>
              </a:rPr>
              <a:t>internett</a:t>
            </a:r>
            <a:endParaRPr lang="nb-NO" sz="20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Utvalg </a:t>
            </a:r>
            <a:r>
              <a:rPr lang="nb-NO" sz="2000" dirty="0" err="1"/>
              <a:t>ihht</a:t>
            </a:r>
            <a:r>
              <a:rPr lang="nb-NO" sz="2000" dirty="0"/>
              <a:t> Respons Analyses egne rutiner; herav Bisnodes register over telefonnumre i Norge.</a:t>
            </a:r>
          </a:p>
          <a:p>
            <a:pPr marL="736256" lvl="1" indent="-457200">
              <a:buFont typeface="Courier New" panose="02070309020205020404" pitchFamily="49" charset="0"/>
              <a:buChar char="o"/>
            </a:pPr>
            <a:r>
              <a:rPr lang="nb-NO" sz="1649" dirty="0">
                <a:solidFill>
                  <a:srgbClr val="0070C0"/>
                </a:solidFill>
              </a:rPr>
              <a:t>Skiller mellom «</a:t>
            </a:r>
            <a:r>
              <a:rPr lang="nb-NO" sz="1649" i="1" dirty="0">
                <a:solidFill>
                  <a:srgbClr val="0070C0"/>
                </a:solidFill>
              </a:rPr>
              <a:t>Ubesvart», «Nekt», «Utenfor målgruppen»</a:t>
            </a:r>
            <a:r>
              <a:rPr lang="nb-NO" sz="1649" dirty="0">
                <a:solidFill>
                  <a:srgbClr val="0070C0"/>
                </a:solidFill>
              </a:rPr>
              <a:t> og «</a:t>
            </a:r>
            <a:r>
              <a:rPr lang="nb-NO" sz="1649" i="1" dirty="0">
                <a:solidFill>
                  <a:srgbClr val="0070C0"/>
                </a:solidFill>
              </a:rPr>
              <a:t>Intervju»</a:t>
            </a:r>
          </a:p>
          <a:p>
            <a:pPr marL="736256" lvl="1" indent="-457200">
              <a:buFont typeface="Courier New" panose="02070309020205020404" pitchFamily="49" charset="0"/>
              <a:buChar char="o"/>
            </a:pPr>
            <a:r>
              <a:rPr lang="nb-NO" sz="1649" dirty="0">
                <a:solidFill>
                  <a:srgbClr val="0070C0"/>
                </a:solidFill>
              </a:rPr>
              <a:t>Svarprosent på 15,4% - hvilket er noe svakere enn normalt, men må ses i sammenheng med datainnsamling i advent med lavere tilbøyelighet for å svare.</a:t>
            </a:r>
          </a:p>
          <a:p>
            <a:pPr marL="0" indent="0">
              <a:buNone/>
            </a:pPr>
            <a:endParaRPr lang="nb-NO" sz="2000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nb-NO" sz="2000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10622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9AB7BB-116B-497E-9E5B-791F7655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Utvalg og frafall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6DA50C54-22D7-4B61-A012-108CE9F0E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656340"/>
              </p:ext>
            </p:extLst>
          </p:nvPr>
        </p:nvGraphicFramePr>
        <p:xfrm>
          <a:off x="1041400" y="2624881"/>
          <a:ext cx="10117138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58569">
                  <a:extLst>
                    <a:ext uri="{9D8B030D-6E8A-4147-A177-3AD203B41FA5}">
                      <a16:colId xmlns:a16="http://schemas.microsoft.com/office/drawing/2014/main" val="972749114"/>
                    </a:ext>
                  </a:extLst>
                </a:gridCol>
                <a:gridCol w="5058569">
                  <a:extLst>
                    <a:ext uri="{9D8B030D-6E8A-4147-A177-3AD203B41FA5}">
                      <a16:colId xmlns:a16="http://schemas.microsoft.com/office/drawing/2014/main" val="2926601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Kategori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Utfall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6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Ubesvart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6373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8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Nekt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72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Utenfor målgruppen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9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Intervju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0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Sum brutto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12405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506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6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9AB7BB-116B-497E-9E5B-791F7655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Instruksjoner til intervjuer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87ED18-8B8F-4968-8280-D60B328F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For å sikre god datakvalitet er instruksjonene til intervjuerne standardisert i så stor grad som mulig. Henvendelsene til respondenten starter med at intervjuerne leser opp en fastlagt intro:</a:t>
            </a:r>
            <a:br>
              <a:rPr lang="nb-NO" sz="2000" dirty="0"/>
            </a:br>
            <a:br>
              <a:rPr lang="nb-NO" sz="2000" dirty="0"/>
            </a:br>
            <a:r>
              <a:rPr lang="nb-NO" sz="1600" i="1" dirty="0"/>
              <a:t>God kveld, mitt navn er […], og jeg ringer fra Respons Analyse i forbindelse med en spørreundersøkelse vi gjennomfører for Norwegian Research Centre og Universitetet i Bergen. </a:t>
            </a:r>
            <a:br>
              <a:rPr lang="nb-NO" sz="1600" i="1" dirty="0"/>
            </a:br>
            <a:br>
              <a:rPr lang="nb-NO" sz="1600" i="1" dirty="0"/>
            </a:br>
            <a:r>
              <a:rPr lang="nb-NO" sz="1600" i="1" dirty="0"/>
              <a:t>Vi er i denne undersøkelsen interessert i hva innbyggerne i Bergen mener om ulike forhold og saker i Bergen. Alle svarene dine vil bli behandlet konfidensielt. </a:t>
            </a:r>
            <a:br>
              <a:rPr lang="nb-NO" sz="1600" i="1" dirty="0"/>
            </a:br>
            <a:br>
              <a:rPr lang="nb-NO" sz="1600" i="1" dirty="0"/>
            </a:br>
            <a:r>
              <a:rPr lang="nb-NO" sz="1600" i="1" dirty="0"/>
              <a:t>Kunne du tenke deg å svare på noen spørsmål? Det tar ca. 10 minutter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nb-NO" sz="2000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49671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1265C2-AE95-481D-8945-2531E0D8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Bydeler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0D04F82-8F9D-4015-9358-E755EF78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nb-NO" sz="2000" dirty="0"/>
              <a:t>Relativt jevnt fordelt utvalg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b-NO" sz="2000" dirty="0"/>
              <a:t>Selvrapportert hvilken bydel respondenten kommer fra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b-NO" sz="2000" dirty="0"/>
              <a:t>Ikke justert for innbyggertall, så det er naturlig med variasjoner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b-NO" sz="2000" dirty="0"/>
              <a:t>Har også data for postnummer</a:t>
            </a:r>
          </a:p>
        </p:txBody>
      </p:sp>
      <p:pic>
        <p:nvPicPr>
          <p:cNvPr id="6" name="Plassholder for bilde 5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9A4233C7-1E4F-457C-A200-B949C5BF88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" b="13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4758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C8DAC7-B53B-439A-86E2-61AFAF13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Alder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A0F2A2-F178-4DF1-A95E-10D7A18AC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nb-NO" sz="2000" dirty="0"/>
              <a:t>Dekker alle aldersgrupper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b-NO" sz="2000" dirty="0"/>
              <a:t>Grafen gir inntrykk av stor fluktuasjon, men dette stemmer ikke – antall respondenter pr alder er stort sett mellom 10 og 20.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b-NO" sz="2000" dirty="0"/>
              <a:t>Flest respondenter av de som er mest tilbøyelig for å svare på </a:t>
            </a:r>
            <a:r>
              <a:rPr lang="nb-NO" sz="2000" dirty="0" err="1"/>
              <a:t>tlf</a:t>
            </a:r>
            <a:r>
              <a:rPr lang="nb-NO" sz="2000" dirty="0"/>
              <a:t>-undersøkelser generelt</a:t>
            </a:r>
          </a:p>
        </p:txBody>
      </p:sp>
      <p:pic>
        <p:nvPicPr>
          <p:cNvPr id="6" name="Plassholder for bilde 5" descr="Et bilde som inneholder tekst, kart&#10;&#10;Automatisk generert beskrivelse">
            <a:extLst>
              <a:ext uri="{FF2B5EF4-FFF2-40B4-BE49-F238E27FC236}">
                <a16:creationId xmlns:a16="http://schemas.microsoft.com/office/drawing/2014/main" id="{D138FC83-85B1-40C3-8064-A46849670D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" b="13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3065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C8DAC7-B53B-439A-86E2-61AFAF13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Alder (kategori)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A0F2A2-F178-4DF1-A95E-10D7A18AC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nb-NO" sz="2000" dirty="0"/>
              <a:t>Understreker inntrykket fra forrige graf</a:t>
            </a:r>
          </a:p>
        </p:txBody>
      </p:sp>
      <p:pic>
        <p:nvPicPr>
          <p:cNvPr id="6" name="Plassholder for bilde 5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090E5418-B26A-4249-92EA-B6CE24DBFE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" b="13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2567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C8DAC7-B53B-439A-86E2-61AFAF13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Kjønn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A0F2A2-F178-4DF1-A95E-10D7A18AC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nb-NO" sz="2000" dirty="0"/>
              <a:t>Jevn </a:t>
            </a:r>
            <a:r>
              <a:rPr lang="nb-NO" sz="2000" dirty="0" err="1"/>
              <a:t>kjønsballanse</a:t>
            </a:r>
            <a:endParaRPr lang="nb-NO" sz="2000" dirty="0"/>
          </a:p>
        </p:txBody>
      </p:sp>
      <p:pic>
        <p:nvPicPr>
          <p:cNvPr id="6" name="Plassholder for bilde 5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3CF22AD5-EB52-4DC9-A4FF-930B1ECEAAD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" b="13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6759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C8DAC7-B53B-439A-86E2-61AFAF13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Utdanning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A0F2A2-F178-4DF1-A95E-10D7A18AC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nb-NO" sz="2000" dirty="0"/>
              <a:t>Utvalget er skjevfordelt med tanke på at de fleste respondentene oppgir å ha høyere utdanning</a:t>
            </a:r>
          </a:p>
        </p:txBody>
      </p:sp>
      <p:pic>
        <p:nvPicPr>
          <p:cNvPr id="6" name="Plassholder for bilde 5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F8231BE4-CDFB-45DB-9D08-A80E8916BB2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" b="13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3194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4647B9A8-DCE3-4642-AC4D-9FFFD709F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80" y="1824119"/>
            <a:ext cx="4872885" cy="338593"/>
          </a:xfrm>
        </p:spPr>
        <p:txBody>
          <a:bodyPr/>
          <a:lstStyle/>
          <a:p>
            <a:r>
              <a:rPr lang="en-US" dirty="0" err="1"/>
              <a:t>spørsmålsformulering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984699-46C0-44AC-912D-F199CF866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7780" y="2414168"/>
            <a:ext cx="4872885" cy="35153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002" indent="0">
              <a:lnSpc>
                <a:spcPct val="90000"/>
              </a:lnSpc>
              <a:buNone/>
            </a:pPr>
            <a:r>
              <a:rPr lang="nb-NO" sz="2000" i="1" dirty="0"/>
              <a:t>På en skala fra 0 til 10, der 0 betyr at det ikke passer i det hele tatt, mens 10 betyr at det passer fullt og helt –</a:t>
            </a:r>
          </a:p>
          <a:p>
            <a:pPr marL="9002" indent="0">
              <a:lnSpc>
                <a:spcPct val="90000"/>
              </a:lnSpc>
              <a:buNone/>
            </a:pPr>
            <a:r>
              <a:rPr lang="nb-NO" sz="2000" i="1" dirty="0"/>
              <a:t>Hvor godt passer følgende utsagn med din oppfatning: </a:t>
            </a:r>
          </a:p>
          <a:p>
            <a:pPr marL="9002" indent="0">
              <a:lnSpc>
                <a:spcPct val="90000"/>
              </a:lnSpc>
              <a:buNone/>
            </a:pPr>
            <a:r>
              <a:rPr lang="nb-NO" sz="2000" i="1" dirty="0"/>
              <a:t>«Lokalpolitikken er i blant så innviklet at folk som meg ikke forstår hva den dreier seg om» 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94E7751-AF89-44EF-9582-0AF625013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4122" y="1824119"/>
            <a:ext cx="4896883" cy="33859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30E6ED8-2B32-4049-BC91-979A5235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35" y="540265"/>
            <a:ext cx="7008139" cy="879577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nb-NO" dirty="0"/>
              <a:t>Lokalpolitikk og opplevd kompleksitet</a:t>
            </a:r>
          </a:p>
        </p:txBody>
      </p:sp>
      <p:pic>
        <p:nvPicPr>
          <p:cNvPr id="8" name="Plassholder for innhold 7" descr="Et bilde som inneholder tekst&#10;&#10;Automatisk generert beskrivelse">
            <a:extLst>
              <a:ext uri="{FF2B5EF4-FFF2-40B4-BE49-F238E27FC236}">
                <a16:creationId xmlns:a16="http://schemas.microsoft.com/office/drawing/2014/main" id="{8FD304A8-1C87-4703-924F-8B813E4CCD2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13" y="2431370"/>
            <a:ext cx="4873625" cy="3481160"/>
          </a:xfrm>
        </p:spPr>
      </p:pic>
    </p:spTree>
    <p:extLst>
      <p:ext uri="{BB962C8B-B14F-4D97-AF65-F5344CB8AC3E}">
        <p14:creationId xmlns:p14="http://schemas.microsoft.com/office/powerpoint/2010/main" val="15015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5F9F762C-23B6-42B8-AF1B-A1E03C928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80" y="1824119"/>
            <a:ext cx="4872885" cy="338593"/>
          </a:xfrm>
        </p:spPr>
        <p:txBody>
          <a:bodyPr/>
          <a:lstStyle/>
          <a:p>
            <a:r>
              <a:rPr lang="en-US" dirty="0" err="1"/>
              <a:t>spørsmålsformulering</a:t>
            </a:r>
            <a:r>
              <a:rPr lang="en-US" dirty="0"/>
              <a:t>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984699-46C0-44AC-912D-F199CF866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7780" y="2414168"/>
            <a:ext cx="4872885" cy="35153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002" indent="0">
              <a:buNone/>
            </a:pPr>
            <a:r>
              <a:rPr lang="nb-NO" sz="2000" i="1" dirty="0"/>
              <a:t>På en skala fra 0 til 10, der 0 betyr ingen tillit i det hele tatt, og 10 betyr full tillit: </a:t>
            </a:r>
          </a:p>
          <a:p>
            <a:pPr marL="9002" indent="0">
              <a:buNone/>
            </a:pPr>
            <a:r>
              <a:rPr lang="nb-NO" sz="2000" i="1" dirty="0"/>
              <a:t>Hvilken tillit har du generelt sett til politikerne i Bergen kommune?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F99AB92E-C7DC-44EB-903E-E1C950508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4122" y="1824119"/>
            <a:ext cx="4896883" cy="33859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30E6ED8-2B32-4049-BC91-979A5235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35" y="540265"/>
            <a:ext cx="7008139" cy="879577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nb-NO" dirty="0"/>
              <a:t>Tillit til politikere</a:t>
            </a:r>
          </a:p>
        </p:txBody>
      </p:sp>
      <p:pic>
        <p:nvPicPr>
          <p:cNvPr id="7" name="Plassholder for innhold 6" descr="Et bilde som inneholder tekst&#10;&#10;Automatisk generert beskrivelse">
            <a:extLst>
              <a:ext uri="{FF2B5EF4-FFF2-40B4-BE49-F238E27FC236}">
                <a16:creationId xmlns:a16="http://schemas.microsoft.com/office/drawing/2014/main" id="{FE8DBC89-51C2-461A-9C3E-03BA3DE2F0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13" y="2431370"/>
            <a:ext cx="4873625" cy="3481160"/>
          </a:xfrm>
        </p:spPr>
      </p:pic>
    </p:spTree>
    <p:extLst>
      <p:ext uri="{BB962C8B-B14F-4D97-AF65-F5344CB8AC3E}">
        <p14:creationId xmlns:p14="http://schemas.microsoft.com/office/powerpoint/2010/main" val="41859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782709CB-AC19-4FF3-84C8-BA2E4CD9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80" y="1824119"/>
            <a:ext cx="4872885" cy="338593"/>
          </a:xfrm>
        </p:spPr>
        <p:txBody>
          <a:bodyPr/>
          <a:lstStyle/>
          <a:p>
            <a:r>
              <a:rPr lang="en-US" dirty="0" err="1"/>
              <a:t>spørsmålsformulering</a:t>
            </a:r>
            <a:r>
              <a:rPr lang="en-US" dirty="0"/>
              <a:t>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984699-46C0-44AC-912D-F199CF866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7780" y="2414168"/>
            <a:ext cx="4872885" cy="35153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002" indent="0">
              <a:buNone/>
            </a:pPr>
            <a:r>
              <a:rPr lang="nb-NO" sz="2000" i="1" dirty="0"/>
              <a:t>Og på samme skala: </a:t>
            </a:r>
          </a:p>
          <a:p>
            <a:pPr marL="9002" indent="0">
              <a:buNone/>
            </a:pPr>
            <a:r>
              <a:rPr lang="nb-NO" sz="2000" i="1" dirty="0"/>
              <a:t>Hvilken tillit har du generelt sett til bergenske nyhetsmedier?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F9875C6-E6EF-4EDD-83F7-20065CF50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4122" y="1824119"/>
            <a:ext cx="4896883" cy="33859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30E6ED8-2B32-4049-BC91-979A5235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35" y="540265"/>
            <a:ext cx="7008139" cy="879577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nb-NO" dirty="0"/>
              <a:t>Tillit til medier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E22BDFD7-DB55-4256-96DD-3B18FD8E07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13" y="2431370"/>
            <a:ext cx="4873625" cy="3481160"/>
          </a:xfrm>
        </p:spPr>
      </p:pic>
    </p:spTree>
    <p:extLst>
      <p:ext uri="{BB962C8B-B14F-4D97-AF65-F5344CB8AC3E}">
        <p14:creationId xmlns:p14="http://schemas.microsoft.com/office/powerpoint/2010/main" val="33227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9AB7BB-116B-497E-9E5B-791F7655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Byborgerpanelet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87ED18-8B8F-4968-8280-D60B328F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Ingen grunn til stor bekymring, men rom for forbedring!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/>
              <a:t>Respondentene gir uttrykk for nokså lav politisk innflytelse, og middels politisk tillit – men betydelig lavere tillit til politikere enn til mediene.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>
                <a:sym typeface="Wingdings" panose="05000000000000000000" pitchFamily="2" charset="2"/>
              </a:rPr>
              <a:t>Motivasjonen bak Byborgerpanelet er nettopp å finne nye måter for innbyggerinvolvering</a:t>
            </a:r>
          </a:p>
          <a:p>
            <a:pPr marL="736256" lvl="1" indent="-457200">
              <a:buFont typeface="Courier New" panose="02070309020205020404" pitchFamily="49" charset="0"/>
              <a:buChar char="o"/>
            </a:pPr>
            <a:r>
              <a:rPr lang="nb-NO" sz="1649" dirty="0">
                <a:sym typeface="Wingdings" panose="05000000000000000000" pitchFamily="2" charset="2"/>
              </a:rPr>
              <a:t>Ved å øke den opplevde innflytelsen til borgere, kan vi øke legitimiteten til det politiske systemet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nb-NO" sz="2000" dirty="0">
                <a:sym typeface="Wingdings" panose="05000000000000000000" pitchFamily="2" charset="2"/>
              </a:rPr>
              <a:t>Men hvilke saker er aktuelle i et slikt panel?</a:t>
            </a:r>
            <a:endParaRPr lang="nb-NO" sz="2000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nb-NO" sz="2000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0060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9AB7BB-116B-497E-9E5B-791F7655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35" y="540265"/>
            <a:ext cx="7008139" cy="879577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nb-NO" dirty="0"/>
              <a:t>Hvilke saker kan brukes i et panel?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87ED18-8B8F-4968-8280-D60B328F7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535" y="1962377"/>
            <a:ext cx="10116536" cy="39819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nb-NO" sz="2000" dirty="0"/>
              <a:t>For å finne ut hvilke saker som kan være fruktbare så har vi stilt innbyggerne spørsmål om hvilke saker som kan være interessante</a:t>
            </a:r>
          </a:p>
          <a:p>
            <a:pPr marL="736256" lvl="1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nb-NO" sz="2000" dirty="0">
                <a:solidFill>
                  <a:srgbClr val="3207AA"/>
                </a:solidFill>
              </a:rPr>
              <a:t>Vi ønsker en sak som er interessant og som engasjerer</a:t>
            </a:r>
          </a:p>
          <a:p>
            <a:pPr marL="736256" lvl="1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nb-NO" sz="2000" dirty="0">
                <a:solidFill>
                  <a:srgbClr val="3207AA"/>
                </a:solidFill>
              </a:rPr>
              <a:t>Som borgerne har ulik oppfatning om</a:t>
            </a:r>
          </a:p>
          <a:p>
            <a:pPr marL="736256" lvl="1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nb-NO" sz="2000" dirty="0">
                <a:solidFill>
                  <a:srgbClr val="3207AA"/>
                </a:solidFill>
              </a:rPr>
              <a:t>Hvor det også er borgere som ikke er sikker eller ikke har tatt stilling til saken</a:t>
            </a:r>
          </a:p>
          <a:p>
            <a:pPr marL="1069323"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nb-NO" dirty="0">
                <a:solidFill>
                  <a:srgbClr val="3207AA"/>
                </a:solidFill>
              </a:rPr>
              <a:t>Slik kan vi klare å få hele meningsbredden og dermed få mest mulig ut av panelene.</a:t>
            </a:r>
          </a:p>
          <a:p>
            <a:pPr marL="457200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nb-NO" sz="2000" dirty="0"/>
              <a:t>Vi ønsker også å ta andre hensyn</a:t>
            </a:r>
          </a:p>
          <a:p>
            <a:pPr marL="457200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nb-NO" sz="2000" dirty="0"/>
          </a:p>
          <a:p>
            <a:pPr marL="457200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nb-NO" sz="2000" dirty="0"/>
          </a:p>
          <a:p>
            <a:pPr marL="457200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395585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360EE2-FC4A-4A67-B3E0-4D9FBA6D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Hvilke saker kan brukes i et panel?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9EDE6B96-03EE-4420-AF15-6CD45A63A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518938"/>
              </p:ext>
            </p:extLst>
          </p:nvPr>
        </p:nvGraphicFramePr>
        <p:xfrm>
          <a:off x="1037432" y="2888220"/>
          <a:ext cx="10117135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465746">
                  <a:extLst>
                    <a:ext uri="{9D8B030D-6E8A-4147-A177-3AD203B41FA5}">
                      <a16:colId xmlns:a16="http://schemas.microsoft.com/office/drawing/2014/main" val="554077436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3035489694"/>
                    </a:ext>
                  </a:extLst>
                </a:gridCol>
                <a:gridCol w="822121">
                  <a:extLst>
                    <a:ext uri="{9D8B030D-6E8A-4147-A177-3AD203B41FA5}">
                      <a16:colId xmlns:a16="http://schemas.microsoft.com/office/drawing/2014/main" val="3165829925"/>
                    </a:ext>
                  </a:extLst>
                </a:gridCol>
                <a:gridCol w="998290">
                  <a:extLst>
                    <a:ext uri="{9D8B030D-6E8A-4147-A177-3AD203B41FA5}">
                      <a16:colId xmlns:a16="http://schemas.microsoft.com/office/drawing/2014/main" val="2655045362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1113840649"/>
                    </a:ext>
                  </a:extLst>
                </a:gridCol>
                <a:gridCol w="1191237">
                  <a:extLst>
                    <a:ext uri="{9D8B030D-6E8A-4147-A177-3AD203B41FA5}">
                      <a16:colId xmlns:a16="http://schemas.microsoft.com/office/drawing/2014/main" val="3395266146"/>
                    </a:ext>
                  </a:extLst>
                </a:gridCol>
                <a:gridCol w="1112945">
                  <a:extLst>
                    <a:ext uri="{9D8B030D-6E8A-4147-A177-3AD203B41FA5}">
                      <a16:colId xmlns:a16="http://schemas.microsoft.com/office/drawing/2014/main" val="1253182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Variabel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Snitt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 err="1"/>
                        <a:t>Std.avvik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35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Turistskatt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2.68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29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Boligbygging på Store Lungegårdsvann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876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34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Personvern*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5.11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5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Økonomisk ulikhet**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2.61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5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Tiggeforbud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5.82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3.54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37501"/>
                  </a:ext>
                </a:extLst>
              </a:tr>
            </a:tbl>
          </a:graphicData>
        </a:graphic>
      </p:graphicFrame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9C1036A3-55BA-40F9-B9C3-88ED3FFEE847}"/>
              </a:ext>
            </a:extLst>
          </p:cNvPr>
          <p:cNvSpPr txBox="1">
            <a:spLocks/>
          </p:cNvSpPr>
          <p:nvPr/>
        </p:nvSpPr>
        <p:spPr>
          <a:xfrm>
            <a:off x="1041535" y="1477736"/>
            <a:ext cx="10116536" cy="11480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9056" indent="-270054" algn="l" defTabSz="914446" rtl="0" eaLnBrk="1" latinLnBrk="0" hangingPunct="1">
              <a:lnSpc>
                <a:spcPct val="100000"/>
              </a:lnSpc>
              <a:spcBef>
                <a:spcPts val="1000"/>
              </a:spcBef>
              <a:buSzPct val="100000"/>
              <a:buFontTx/>
              <a:buBlip>
                <a:blip r:embed="rId2"/>
              </a:buBlip>
              <a:defRPr sz="2601" kern="1200">
                <a:solidFill>
                  <a:srgbClr val="3207AA"/>
                </a:solidFill>
                <a:latin typeface="+mn-lt"/>
                <a:ea typeface="+mn-ea"/>
                <a:cs typeface="+mn-cs"/>
              </a:defRPr>
            </a:lvl1pPr>
            <a:lvl2pPr marL="540108" indent="-252050" algn="l" defTabSz="914446" rtl="0" eaLnBrk="1" latinLnBrk="0" hangingPunct="1">
              <a:lnSpc>
                <a:spcPct val="100000"/>
              </a:lnSpc>
              <a:spcBef>
                <a:spcPts val="1000"/>
              </a:spcBef>
              <a:buSzPct val="100000"/>
              <a:buFontTx/>
              <a:buBlip>
                <a:blip r:embed="rId3"/>
              </a:buBlip>
              <a:defRPr sz="2250" kern="1200">
                <a:solidFill>
                  <a:srgbClr val="1CADB2"/>
                </a:solidFill>
                <a:latin typeface="+mn-lt"/>
                <a:ea typeface="+mn-ea"/>
                <a:cs typeface="+mn-cs"/>
              </a:defRPr>
            </a:lvl2pPr>
            <a:lvl3pPr marL="837167" indent="-243049" algn="l" defTabSz="914446" rtl="0" eaLnBrk="1" latinLnBrk="0" hangingPunct="1">
              <a:lnSpc>
                <a:spcPct val="100000"/>
              </a:lnSpc>
              <a:spcBef>
                <a:spcPts val="1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rgbClr val="3842E2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b-NO" sz="1600" i="1" dirty="0"/>
          </a:p>
          <a:p>
            <a:pPr marL="0" indent="0">
              <a:buNone/>
            </a:pPr>
            <a:r>
              <a:rPr lang="nb-NO" sz="1600" i="1" dirty="0"/>
              <a:t>Spørsmålsformulering:</a:t>
            </a:r>
          </a:p>
          <a:p>
            <a:pPr marL="0" indent="0">
              <a:buNone/>
            </a:pPr>
            <a:r>
              <a:rPr lang="nb-NO" sz="1600" i="1" dirty="0"/>
              <a:t>«På en skala fra 0 til 10, der 0 betyr at du motsetter deg det fullstendig og 10 betyr at du støtter det fullstendig,</a:t>
            </a:r>
            <a:br>
              <a:rPr lang="nb-NO" sz="1600" i="1" dirty="0"/>
            </a:br>
            <a:r>
              <a:rPr lang="nb-NO" sz="1600" i="1" dirty="0"/>
              <a:t>  hvor sterkt støtter eller motsetter du deg [Politisk sak]?»</a:t>
            </a:r>
            <a:endParaRPr lang="nb-NO" sz="2000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1B8ACCC6-F7F4-468A-A7AE-288A687E07F3}"/>
              </a:ext>
            </a:extLst>
          </p:cNvPr>
          <p:cNvSpPr txBox="1">
            <a:spLocks/>
          </p:cNvSpPr>
          <p:nvPr/>
        </p:nvSpPr>
        <p:spPr>
          <a:xfrm>
            <a:off x="1037432" y="4801717"/>
            <a:ext cx="10117135" cy="11480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9056" indent="-270054" algn="l" defTabSz="914446" rtl="0" eaLnBrk="1" latinLnBrk="0" hangingPunct="1">
              <a:lnSpc>
                <a:spcPct val="100000"/>
              </a:lnSpc>
              <a:spcBef>
                <a:spcPts val="1000"/>
              </a:spcBef>
              <a:buSzPct val="100000"/>
              <a:buFontTx/>
              <a:buBlip>
                <a:blip r:embed="rId2"/>
              </a:buBlip>
              <a:defRPr sz="2601" kern="1200">
                <a:solidFill>
                  <a:srgbClr val="3207AA"/>
                </a:solidFill>
                <a:latin typeface="+mn-lt"/>
                <a:ea typeface="+mn-ea"/>
                <a:cs typeface="+mn-cs"/>
              </a:defRPr>
            </a:lvl1pPr>
            <a:lvl2pPr marL="540108" indent="-252050" algn="l" defTabSz="914446" rtl="0" eaLnBrk="1" latinLnBrk="0" hangingPunct="1">
              <a:lnSpc>
                <a:spcPct val="100000"/>
              </a:lnSpc>
              <a:spcBef>
                <a:spcPts val="1000"/>
              </a:spcBef>
              <a:buSzPct val="100000"/>
              <a:buFontTx/>
              <a:buBlip>
                <a:blip r:embed="rId3"/>
              </a:buBlip>
              <a:defRPr sz="2250" kern="1200">
                <a:solidFill>
                  <a:srgbClr val="1CADB2"/>
                </a:solidFill>
                <a:latin typeface="+mn-lt"/>
                <a:ea typeface="+mn-ea"/>
                <a:cs typeface="+mn-cs"/>
              </a:defRPr>
            </a:lvl2pPr>
            <a:lvl3pPr marL="837167" indent="-243049" algn="l" defTabSz="914446" rtl="0" eaLnBrk="1" latinLnBrk="0" hangingPunct="1">
              <a:lnSpc>
                <a:spcPct val="100000"/>
              </a:lnSpc>
              <a:spcBef>
                <a:spcPts val="1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rgbClr val="3842E2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b-NO" sz="1600" i="1" dirty="0"/>
          </a:p>
          <a:p>
            <a:pPr marL="0" indent="0">
              <a:buNone/>
            </a:pPr>
            <a:r>
              <a:rPr lang="nb-NO" sz="1000" i="1" dirty="0"/>
              <a:t>* «Hvor sterkt støtter eller motsetter du deg følgende forslag: Myndighetene bør innføre flere tiltak for å beskytte borgerne mot potensielle terrortrusler, selv om dette kan gå på bekostning av personvernet»</a:t>
            </a:r>
            <a:br>
              <a:rPr lang="nb-NO" sz="1000" i="1" dirty="0"/>
            </a:br>
            <a:r>
              <a:rPr lang="nb-NO" sz="1000" i="1" dirty="0"/>
              <a:t>** «Byrådet bør jobbe for å i større grad redusere økonomiske forskjeller i samfunnet»</a:t>
            </a:r>
          </a:p>
        </p:txBody>
      </p:sp>
    </p:spTree>
    <p:extLst>
      <p:ext uri="{BB962C8B-B14F-4D97-AF65-F5344CB8AC3E}">
        <p14:creationId xmlns:p14="http://schemas.microsoft.com/office/powerpoint/2010/main" val="88845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OR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60DAF"/>
      </a:accent1>
      <a:accent2>
        <a:srgbClr val="5FFF95"/>
      </a:accent2>
      <a:accent3>
        <a:srgbClr val="40ADA5"/>
      </a:accent3>
      <a:accent4>
        <a:srgbClr val="FCDBD5"/>
      </a:accent4>
      <a:accent5>
        <a:srgbClr val="060456"/>
      </a:accent5>
      <a:accent6>
        <a:srgbClr val="F55755"/>
      </a:accent6>
      <a:hlink>
        <a:srgbClr val="0563C1"/>
      </a:hlink>
      <a:folHlink>
        <a:srgbClr val="954F72"/>
      </a:folHlink>
    </a:clrScheme>
    <a:fontScheme name="NOR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ce_presentasjonsmal" id="{211A835D-0EBC-6C40-B95C-CE1C7369CE97}" vid="{08E4D68B-CC24-094F-A80B-9E9F15FD3C85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2390</Words>
  <Application>Microsoft Office PowerPoint</Application>
  <PresentationFormat>Widescreen</PresentationFormat>
  <Paragraphs>306</Paragraphs>
  <Slides>37</Slides>
  <Notes>0</Notes>
  <HiddenSlides>12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Office-tema</vt:lpstr>
      <vt:lpstr>DEMOVATE</vt:lpstr>
      <vt:lpstr>Hvordan utforme et byborgerpanel?</vt:lpstr>
      <vt:lpstr>Opplevd politisk innflytelse</vt:lpstr>
      <vt:lpstr>Lokalpolitikk og opplevd kompleksitet</vt:lpstr>
      <vt:lpstr>Tillit til politikere</vt:lpstr>
      <vt:lpstr>Tillit til medier</vt:lpstr>
      <vt:lpstr>Byborgerpanelet</vt:lpstr>
      <vt:lpstr>Hvilke saker kan brukes i et panel?</vt:lpstr>
      <vt:lpstr>Hvilke saker kan brukes i et panel?</vt:lpstr>
      <vt:lpstr>Politiske saker – forts.</vt:lpstr>
      <vt:lpstr>Hva var viktig for bergenserne sist valg?</vt:lpstr>
      <vt:lpstr>Hva var viktig for bergenserne sist valg?</vt:lpstr>
      <vt:lpstr>Hva var viktig for bergenserne sist valg?</vt:lpstr>
      <vt:lpstr>Hva var viktig for bergenserne sist valg?</vt:lpstr>
      <vt:lpstr>Hva var viktig for bergenserne sist valg?</vt:lpstr>
      <vt:lpstr>Hvordan utforme selve panelet?</vt:lpstr>
      <vt:lpstr>Hvordan utforme selve panelet?</vt:lpstr>
      <vt:lpstr>Hvordan utforme selve panelet?</vt:lpstr>
      <vt:lpstr>Hvordan utforme selve panelet?</vt:lpstr>
      <vt:lpstr>Hvordan utforme selve panelet?</vt:lpstr>
      <vt:lpstr>Conjoint-eksperiment</vt:lpstr>
      <vt:lpstr>Conjoint-eksperiment 1</vt:lpstr>
      <vt:lpstr>Conjoint-eksperiment 2</vt:lpstr>
      <vt:lpstr>Conjoint-Eksperiment</vt:lpstr>
      <vt:lpstr>Sannsynlighet for å møte opp</vt:lpstr>
      <vt:lpstr>Avgjørelsens legitimitet</vt:lpstr>
      <vt:lpstr>Foreløpige konklusjoner</vt:lpstr>
      <vt:lpstr>Praktiske forhåndsregler</vt:lpstr>
      <vt:lpstr>PowerPoint-presentasjon</vt:lpstr>
      <vt:lpstr>Oversikt</vt:lpstr>
      <vt:lpstr>Utvalg og frafall</vt:lpstr>
      <vt:lpstr>Instruksjoner til intervjuer</vt:lpstr>
      <vt:lpstr>Bydeler</vt:lpstr>
      <vt:lpstr>Alder</vt:lpstr>
      <vt:lpstr>Alder (kategori)</vt:lpstr>
      <vt:lpstr>Kjønn</vt:lpstr>
      <vt:lpstr>Utdanning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DEMOVATE</dc:title>
  <dc:creator>Daniel Instebø</dc:creator>
  <cp:lastModifiedBy>Daniel Instebø</cp:lastModifiedBy>
  <cp:revision>23</cp:revision>
  <dcterms:created xsi:type="dcterms:W3CDTF">2020-02-17T11:58:59Z</dcterms:created>
  <dcterms:modified xsi:type="dcterms:W3CDTF">2020-02-20T09:50:59Z</dcterms:modified>
</cp:coreProperties>
</file>