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9"/>
  </p:notesMasterIdLst>
  <p:sldIdLst>
    <p:sldId id="256" r:id="rId2"/>
    <p:sldId id="330" r:id="rId3"/>
    <p:sldId id="261" r:id="rId4"/>
    <p:sldId id="313" r:id="rId5"/>
    <p:sldId id="258" r:id="rId6"/>
    <p:sldId id="262" r:id="rId7"/>
    <p:sldId id="263" r:id="rId8"/>
    <p:sldId id="311" r:id="rId9"/>
    <p:sldId id="312" r:id="rId10"/>
    <p:sldId id="314" r:id="rId11"/>
    <p:sldId id="315" r:id="rId12"/>
    <p:sldId id="316" r:id="rId13"/>
    <p:sldId id="317" r:id="rId14"/>
    <p:sldId id="268" r:id="rId15"/>
    <p:sldId id="319" r:id="rId16"/>
    <p:sldId id="320" r:id="rId17"/>
    <p:sldId id="321" r:id="rId18"/>
    <p:sldId id="322" r:id="rId19"/>
    <p:sldId id="271" r:id="rId20"/>
    <p:sldId id="323" r:id="rId21"/>
    <p:sldId id="328" r:id="rId22"/>
    <p:sldId id="324" r:id="rId23"/>
    <p:sldId id="325" r:id="rId24"/>
    <p:sldId id="326" r:id="rId25"/>
    <p:sldId id="327" r:id="rId26"/>
    <p:sldId id="284" r:id="rId27"/>
    <p:sldId id="329" r:id="rId28"/>
  </p:sldIdLst>
  <p:sldSz cx="9144000" cy="5143500" type="screen16x9"/>
  <p:notesSz cx="6858000" cy="9144000"/>
  <p:embeddedFontLst>
    <p:embeddedFont>
      <p:font typeface="Poppins Black" panose="020B0604020202020204" charset="0"/>
      <p:bold r:id="rId30"/>
      <p:boldItalic r:id="rId31"/>
    </p:embeddedFont>
    <p:embeddedFont>
      <p:font typeface="Inria Sans" panose="020B0604020202020204" charset="0"/>
      <p:regular r:id="rId32"/>
      <p:bold r:id="rId33"/>
      <p:italic r:id="rId34"/>
      <p:boldItalic r:id="rId35"/>
    </p:embeddedFont>
    <p:embeddedFont>
      <p:font typeface="Lexend Tera" panose="020B0604020202020204" charset="0"/>
      <p:regular r:id="rId36"/>
      <p:bold r:id="rId37"/>
    </p:embeddedFont>
    <p:embeddedFont>
      <p:font typeface="Lato Black" panose="020B0604020202020204" charset="0"/>
      <p:bold r:id="rId38"/>
      <p:boldItalic r:id="rId39"/>
    </p:embeddedFont>
    <p:embeddedFont>
      <p:font typeface="Poppins ExtraBold" panose="020B0604020202020204" charset="0"/>
      <p:bold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E5122-55B2-4E3B-8F52-5D1AA9A49698}">
  <a:tblStyle styleId="{4A3E5122-55B2-4E3B-8F52-5D1AA9A49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05189d2428_0_2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05189d2428_0_2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05189d2428_0_2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05189d2428_0_2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 flipH="1">
            <a:off x="3097200" y="33757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796031" y="3288138"/>
            <a:ext cx="976084" cy="127476"/>
            <a:chOff x="59225" y="213200"/>
            <a:chExt cx="1966325" cy="256800"/>
          </a:xfrm>
        </p:grpSpPr>
        <p:sp>
          <p:nvSpPr>
            <p:cNvPr id="500" name="Google Shape;500;p1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4"/>
          <p:cNvGrpSpPr/>
          <p:nvPr/>
        </p:nvGrpSpPr>
        <p:grpSpPr>
          <a:xfrm rot="10800000">
            <a:off x="8088526" y="4679829"/>
            <a:ext cx="699626" cy="127476"/>
            <a:chOff x="7367550" y="213200"/>
            <a:chExt cx="1409400" cy="256800"/>
          </a:xfrm>
        </p:grpSpPr>
        <p:sp>
          <p:nvSpPr>
            <p:cNvPr id="503" name="Google Shape;503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6171813" y="4251036"/>
            <a:ext cx="899675" cy="127476"/>
            <a:chOff x="59225" y="935725"/>
            <a:chExt cx="1812400" cy="256800"/>
          </a:xfrm>
        </p:grpSpPr>
        <p:sp>
          <p:nvSpPr>
            <p:cNvPr id="506" name="Google Shape;506;p1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510" name="Google Shape;510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4"/>
          <p:cNvGrpSpPr/>
          <p:nvPr/>
        </p:nvGrpSpPr>
        <p:grpSpPr>
          <a:xfrm rot="10800000" flipH="1">
            <a:off x="8422302" y="951463"/>
            <a:ext cx="539041" cy="127476"/>
            <a:chOff x="2797275" y="213200"/>
            <a:chExt cx="1085900" cy="256800"/>
          </a:xfrm>
        </p:grpSpPr>
        <p:sp>
          <p:nvSpPr>
            <p:cNvPr id="515" name="Google Shape;515;p14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 rot="10800000" flipH="1">
            <a:off x="3298583" y="4552360"/>
            <a:ext cx="699626" cy="127476"/>
            <a:chOff x="7367550" y="213200"/>
            <a:chExt cx="1409400" cy="256800"/>
          </a:xfrm>
        </p:grpSpPr>
        <p:sp>
          <p:nvSpPr>
            <p:cNvPr id="519" name="Google Shape;519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280947" y="4804360"/>
            <a:ext cx="1550555" cy="127476"/>
            <a:chOff x="5653350" y="1527950"/>
            <a:chExt cx="3123600" cy="256800"/>
          </a:xfrm>
        </p:grpSpPr>
        <p:sp>
          <p:nvSpPr>
            <p:cNvPr id="522" name="Google Shape;522;p1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527" name="Google Shape;527;p1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4"/>
          <p:cNvGrpSpPr/>
          <p:nvPr/>
        </p:nvGrpSpPr>
        <p:grpSpPr>
          <a:xfrm flipH="1">
            <a:off x="6096393" y="1780263"/>
            <a:ext cx="1550555" cy="127476"/>
            <a:chOff x="5653350" y="3055925"/>
            <a:chExt cx="3123600" cy="256800"/>
          </a:xfrm>
        </p:grpSpPr>
        <p:sp>
          <p:nvSpPr>
            <p:cNvPr id="532" name="Google Shape;53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 rot="10800000" flipH="1">
            <a:off x="1546639" y="2384890"/>
            <a:ext cx="1550555" cy="127476"/>
            <a:chOff x="5653350" y="3636300"/>
            <a:chExt cx="3123600" cy="256800"/>
          </a:xfrm>
        </p:grpSpPr>
        <p:sp>
          <p:nvSpPr>
            <p:cNvPr id="537" name="Google Shape;537;p1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10800000" flipH="1">
            <a:off x="508797" y="1078942"/>
            <a:ext cx="1550555" cy="127476"/>
            <a:chOff x="5653350" y="4311450"/>
            <a:chExt cx="3123600" cy="256800"/>
          </a:xfrm>
        </p:grpSpPr>
        <p:sp>
          <p:nvSpPr>
            <p:cNvPr id="542" name="Google Shape;542;p14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10800000" flipH="1">
            <a:off x="7400847" y="2634930"/>
            <a:ext cx="1120176" cy="127476"/>
            <a:chOff x="59225" y="3731075"/>
            <a:chExt cx="2256600" cy="256800"/>
          </a:xfrm>
        </p:grpSpPr>
        <p:sp>
          <p:nvSpPr>
            <p:cNvPr id="547" name="Google Shape;547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4"/>
          <p:cNvGrpSpPr/>
          <p:nvPr/>
        </p:nvGrpSpPr>
        <p:grpSpPr>
          <a:xfrm>
            <a:off x="4389634" y="465475"/>
            <a:ext cx="1550555" cy="127476"/>
            <a:chOff x="5653350" y="3055925"/>
            <a:chExt cx="3123600" cy="256800"/>
          </a:xfrm>
        </p:grpSpPr>
        <p:sp>
          <p:nvSpPr>
            <p:cNvPr id="552" name="Google Shape;55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 flipH="1">
            <a:off x="1660100" y="266047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15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566" name="Google Shape;566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5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569" name="Google Shape;569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5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572" name="Google Shape;572;p1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5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576" name="Google Shape;576;p1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7659847" y="3266425"/>
            <a:ext cx="1120176" cy="127476"/>
            <a:chOff x="59225" y="3731075"/>
            <a:chExt cx="2256600" cy="256800"/>
          </a:xfrm>
        </p:grpSpPr>
        <p:sp>
          <p:nvSpPr>
            <p:cNvPr id="579" name="Google Shape;579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584" name="Google Shape;584;p1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589" name="Google Shape;589;p15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5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593" name="Google Shape;593;p15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598" name="Google Shape;598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603" name="Google Shape;603;p1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От: Кристиян </a:t>
            </a:r>
            <a:r>
              <a:rPr lang="bg-BG" dirty="0" err="1"/>
              <a:t>Джургов</a:t>
            </a:r>
            <a:r>
              <a:rPr lang="bg-BG" dirty="0"/>
              <a:t> и Светослав Балтаджиев</a:t>
            </a:r>
            <a:endParaRPr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Morse Code Reader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3300A-8511-525A-BE8A-789BB52A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73" y="18137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err="1"/>
              <a:t>Суича</a:t>
            </a:r>
            <a:r>
              <a:rPr lang="bg-BG" u="sng" dirty="0"/>
              <a:t> се използва за:</a:t>
            </a:r>
          </a:p>
          <a:p>
            <a:r>
              <a:rPr lang="bg-BG" dirty="0"/>
              <a:t>Включване на дисплея</a:t>
            </a:r>
          </a:p>
          <a:p>
            <a:r>
              <a:rPr lang="bg-BG" dirty="0"/>
              <a:t>Изключване на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0190-1D1C-61E7-0DED-838FB32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87" y="489894"/>
            <a:ext cx="1304743" cy="657798"/>
          </a:xfrm>
        </p:spPr>
        <p:txBody>
          <a:bodyPr/>
          <a:lstStyle/>
          <a:p>
            <a:r>
              <a:rPr lang="bg-BG" dirty="0" err="1"/>
              <a:t>Суич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C41D2-BF3F-EC5B-E6A9-A0828D62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3" y="1156588"/>
            <a:ext cx="1865051" cy="1308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8B04F-B03F-47DC-FAAE-A7B278A21423}"/>
              </a:ext>
            </a:extLst>
          </p:cNvPr>
          <p:cNvSpPr/>
          <p:nvPr/>
        </p:nvSpPr>
        <p:spPr>
          <a:xfrm>
            <a:off x="3989108" y="1156588"/>
            <a:ext cx="1865051" cy="130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CBFA3-3E0B-3852-E018-3B87D45B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58" y="3088976"/>
            <a:ext cx="2311799" cy="106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D8B4B-806A-D0DD-DAC7-D1FB575F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49" y="3092583"/>
            <a:ext cx="2317245" cy="106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C7D60-15CA-7EA8-85DC-3D9DAA1F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06" y="1147692"/>
            <a:ext cx="1860186" cy="1305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994CA2-A8C8-71CA-49A3-9B47E7B620E0}"/>
              </a:ext>
            </a:extLst>
          </p:cNvPr>
          <p:cNvSpPr/>
          <p:nvPr/>
        </p:nvSpPr>
        <p:spPr>
          <a:xfrm>
            <a:off x="6701371" y="1156588"/>
            <a:ext cx="1855321" cy="129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19A82-3607-5EDE-E698-E54DC5FCFC34}"/>
              </a:ext>
            </a:extLst>
          </p:cNvPr>
          <p:cNvSpPr/>
          <p:nvPr/>
        </p:nvSpPr>
        <p:spPr>
          <a:xfrm>
            <a:off x="3766858" y="3088784"/>
            <a:ext cx="2293591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E9FAD-1E53-6C49-711B-3F584DFD1532}"/>
              </a:ext>
            </a:extLst>
          </p:cNvPr>
          <p:cNvSpPr/>
          <p:nvPr/>
        </p:nvSpPr>
        <p:spPr>
          <a:xfrm>
            <a:off x="6486349" y="3092390"/>
            <a:ext cx="2317245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C6BE04-4BCD-5B46-AD82-22FE273E6B66}"/>
              </a:ext>
            </a:extLst>
          </p:cNvPr>
          <p:cNvCxnSpPr>
            <a:cxnSpLocks/>
          </p:cNvCxnSpPr>
          <p:nvPr/>
        </p:nvCxnSpPr>
        <p:spPr>
          <a:xfrm>
            <a:off x="6267450" y="1562100"/>
            <a:ext cx="0" cy="225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176F98-29C3-09AA-C98F-874DA2B4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Звънец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9897-A8EF-A060-C247-74268508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5" y="1361906"/>
            <a:ext cx="2343477" cy="2419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91378-BAE1-D05A-8A84-42FA2418F166}"/>
              </a:ext>
            </a:extLst>
          </p:cNvPr>
          <p:cNvSpPr/>
          <p:nvPr/>
        </p:nvSpPr>
        <p:spPr>
          <a:xfrm>
            <a:off x="5393355" y="1364912"/>
            <a:ext cx="2343477" cy="24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7283907-CA01-A12D-E71E-0F64D55D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73" y="18010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smtClean="0"/>
              <a:t>Звънецът се </a:t>
            </a:r>
            <a:r>
              <a:rPr lang="bg-BG" u="sng" dirty="0"/>
              <a:t>използва за:</a:t>
            </a:r>
          </a:p>
          <a:p>
            <a:r>
              <a:rPr lang="bg-BG" dirty="0"/>
              <a:t>Издаване на звук по време на въвеждането на морзовият код</a:t>
            </a:r>
          </a:p>
        </p:txBody>
      </p:sp>
    </p:spTree>
    <p:extLst>
      <p:ext uri="{BB962C8B-B14F-4D97-AF65-F5344CB8AC3E}">
        <p14:creationId xmlns:p14="http://schemas.microsoft.com/office/powerpoint/2010/main" val="369649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932B-F5A1-D1E4-F8E1-1AB78DB7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Крушката се използва за:</a:t>
            </a:r>
          </a:p>
          <a:p>
            <a:r>
              <a:rPr lang="bg-BG" dirty="0"/>
              <a:t>Святкане и изгасване по време на въвеждането на морзовият код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D7B58-564B-9A55-813C-4031E1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2139"/>
            <a:ext cx="1866446" cy="631672"/>
          </a:xfrm>
        </p:spPr>
        <p:txBody>
          <a:bodyPr/>
          <a:lstStyle/>
          <a:p>
            <a:r>
              <a:rPr lang="bg-BG" dirty="0"/>
              <a:t>Крушка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7FA2B-8AE3-C11A-E580-BD0ABB9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67" y="1550236"/>
            <a:ext cx="1762342" cy="22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BDCF0-6CBA-82A2-434D-738E1CB0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17" y="1550236"/>
            <a:ext cx="1612901" cy="2269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F6F0C1-3EE8-8C6A-5764-FBB2661F6A50}"/>
              </a:ext>
            </a:extLst>
          </p:cNvPr>
          <p:cNvSpPr/>
          <p:nvPr/>
        </p:nvSpPr>
        <p:spPr>
          <a:xfrm>
            <a:off x="4786868" y="1550237"/>
            <a:ext cx="176234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25FA3-8350-DBD5-D780-E95BAD516A14}"/>
              </a:ext>
            </a:extLst>
          </p:cNvPr>
          <p:cNvSpPr/>
          <p:nvPr/>
        </p:nvSpPr>
        <p:spPr>
          <a:xfrm>
            <a:off x="6888717" y="1550237"/>
            <a:ext cx="161290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D35CF-3B50-D50D-1A19-B7CD1215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Дисплей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8735CCB-1D4D-6B62-6F50-12A2ED03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Дисплеят се използва за:</a:t>
            </a:r>
          </a:p>
          <a:p>
            <a:r>
              <a:rPr lang="bg-BG" dirty="0"/>
              <a:t>Извеждане на текст от морзовият код след преобразуването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AE825-F953-CA6E-5C2A-B946265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12" y="1943568"/>
            <a:ext cx="3593004" cy="1692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CF1DB7-87C8-26A1-5926-9E4422AB1D14}"/>
              </a:ext>
            </a:extLst>
          </p:cNvPr>
          <p:cNvSpPr/>
          <p:nvPr/>
        </p:nvSpPr>
        <p:spPr>
          <a:xfrm>
            <a:off x="4943573" y="1941115"/>
            <a:ext cx="3579943" cy="169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3546566" y="2686774"/>
            <a:ext cx="4891784" cy="996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B5E78-C3D8-3A3F-46AF-7331F0D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31" y="571221"/>
            <a:ext cx="2391109" cy="4001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184FC-3224-B7E2-B88D-72523F217CA4}"/>
              </a:ext>
            </a:extLst>
          </p:cNvPr>
          <p:cNvSpPr/>
          <p:nvPr/>
        </p:nvSpPr>
        <p:spPr>
          <a:xfrm>
            <a:off x="5597435" y="571221"/>
            <a:ext cx="2390806" cy="4001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AF5D45-1834-C7FC-EA53-2E84BBF3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63" y="1292164"/>
            <a:ext cx="4932565" cy="256158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Трите бутона, които извършват главната функционалност, са свързани с червени жички към 5 волта ток и към земята с резистори.</a:t>
            </a:r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r>
              <a:rPr lang="bg-BG" dirty="0"/>
              <a:t>При натискането на бутоните се задействат крушката, </a:t>
            </a:r>
            <a:r>
              <a:rPr lang="bg-BG" dirty="0" smtClean="0"/>
              <a:t>звънецът </a:t>
            </a:r>
            <a:r>
              <a:rPr lang="bg-BG" dirty="0"/>
              <a:t>и дисплея.</a:t>
            </a:r>
          </a:p>
        </p:txBody>
      </p:sp>
    </p:spTree>
    <p:extLst>
      <p:ext uri="{BB962C8B-B14F-4D97-AF65-F5344CB8AC3E}">
        <p14:creationId xmlns:p14="http://schemas.microsoft.com/office/powerpoint/2010/main" val="260091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8EB52-C1B8-1FB6-3EC1-C2FC7D5C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452" y="1153349"/>
            <a:ext cx="4844778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Крушката и </a:t>
            </a:r>
            <a:r>
              <a:rPr lang="bg-BG" dirty="0" smtClean="0"/>
              <a:t>звънецът </a:t>
            </a:r>
            <a:r>
              <a:rPr lang="bg-BG" dirty="0"/>
              <a:t>са свързани с черни жички към земята и с кафяви жички към пиновете на платката, за да могат да получават информация от бутоните.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B147-3662-1D23-8574-20B59AF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41" y="574765"/>
            <a:ext cx="2021792" cy="3993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3E3F0-9B5F-B101-F765-111B7A02C588}"/>
              </a:ext>
            </a:extLst>
          </p:cNvPr>
          <p:cNvSpPr/>
          <p:nvPr/>
        </p:nvSpPr>
        <p:spPr>
          <a:xfrm>
            <a:off x="6052541" y="574765"/>
            <a:ext cx="2021792" cy="399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0516B-9D59-6371-73AC-7B01A55C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05" y="1265013"/>
            <a:ext cx="4446360" cy="2613473"/>
          </a:xfrm>
        </p:spPr>
        <p:txBody>
          <a:bodyPr/>
          <a:lstStyle/>
          <a:p>
            <a:pPr marL="165100" indent="0">
              <a:buNone/>
            </a:pPr>
            <a:r>
              <a:rPr lang="bg-BG" dirty="0" err="1"/>
              <a:t>Суичът</a:t>
            </a:r>
            <a:r>
              <a:rPr lang="bg-BG" dirty="0"/>
              <a:t> е свързан с червена жичка към тока и с черна жичка към земята. Той също е свързан с лилава жичка към дисплея, за да го включва и изключва.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DB31-AB5C-F86F-FFE4-482B76A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91" y="589646"/>
            <a:ext cx="1040330" cy="396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5059D-C9ED-B69C-A505-13F8EA00F920}"/>
              </a:ext>
            </a:extLst>
          </p:cNvPr>
          <p:cNvSpPr/>
          <p:nvPr/>
        </p:nvSpPr>
        <p:spPr>
          <a:xfrm>
            <a:off x="6844589" y="574766"/>
            <a:ext cx="1040331" cy="396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94" y="1153350"/>
            <a:ext cx="4359926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Дисплеят е свързан с 2 червени жички към тока, с 3 черни жички към земята, с 1 лилава жичка към </a:t>
            </a:r>
            <a:r>
              <a:rPr lang="bg-BG" dirty="0" err="1"/>
              <a:t>суича</a:t>
            </a:r>
            <a:r>
              <a:rPr lang="bg-BG" dirty="0"/>
              <a:t> и със 6 сини жички към платката.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54F06-B174-FD20-F903-942480B6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0" y="1463287"/>
            <a:ext cx="3763870" cy="2216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021490" y="1463287"/>
            <a:ext cx="3763870" cy="22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>
            <a:spLocks noGrp="1"/>
          </p:cNvSpPr>
          <p:nvPr>
            <p:ph type="title" idx="2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1" name="Google Shape;1371;p53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6150" y="1749046"/>
            <a:ext cx="2949600" cy="663900"/>
          </a:xfrm>
        </p:spPr>
        <p:txBody>
          <a:bodyPr/>
          <a:lstStyle/>
          <a:p>
            <a:r>
              <a:rPr lang="bg-BG" sz="2800" b="1" u="sng" dirty="0" smtClean="0"/>
              <a:t>Линкове:</a:t>
            </a: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99644" y="2412946"/>
            <a:ext cx="820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en-US" sz="1600" dirty="0"/>
              <a:t>Repository - https://github.com/Sveli0/Morse-Code-Reader/tree/main</a:t>
            </a:r>
            <a:endParaRPr lang="en-US" sz="1600" dirty="0" smtClean="0"/>
          </a:p>
          <a:p>
            <a:r>
              <a:rPr lang="en-US" sz="1600" dirty="0" err="1" smtClean="0"/>
              <a:t>Tinkercad</a:t>
            </a:r>
            <a:r>
              <a:rPr lang="en-US" sz="1600" dirty="0" smtClean="0"/>
              <a:t> Project - https://www.tinkercad.com/things/baYRQcV3qhe-morse-code-reader</a:t>
            </a:r>
          </a:p>
        </p:txBody>
      </p:sp>
    </p:spTree>
    <p:extLst>
      <p:ext uri="{BB962C8B-B14F-4D97-AF65-F5344CB8AC3E}">
        <p14:creationId xmlns:p14="http://schemas.microsoft.com/office/powerpoint/2010/main" val="163357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297" y="1310104"/>
            <a:ext cx="4947755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Кода е написан на </a:t>
            </a:r>
            <a:r>
              <a:rPr lang="en-US" dirty="0"/>
              <a:t>C++</a:t>
            </a:r>
            <a:r>
              <a:rPr lang="bg-BG" dirty="0"/>
              <a:t> във </a:t>
            </a:r>
            <a:r>
              <a:rPr lang="en-US" dirty="0"/>
              <a:t>Visual Studio Code. </a:t>
            </a:r>
            <a:r>
              <a:rPr lang="bg-BG" dirty="0"/>
              <a:t>Оттам го прехвърлихме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871755" y="1645920"/>
            <a:ext cx="2155371" cy="21684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F430-1705-E02B-309C-89C4D78F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55" y="1659230"/>
            <a:ext cx="212680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06A61-FEA0-944A-60C6-80FCA1FC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3" y="1153350"/>
            <a:ext cx="4032989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Главната част на кода се състои в метода </a:t>
            </a:r>
            <a:r>
              <a:rPr lang="en-US" dirty="0" err="1"/>
              <a:t>identifyLetter</a:t>
            </a:r>
            <a:r>
              <a:rPr lang="bg-BG" dirty="0"/>
              <a:t>()</a:t>
            </a:r>
            <a:r>
              <a:rPr lang="en-US" dirty="0"/>
              <a:t>,</a:t>
            </a:r>
            <a:r>
              <a:rPr lang="bg-BG" dirty="0"/>
              <a:t> който приема</a:t>
            </a:r>
            <a:r>
              <a:rPr lang="en-US" dirty="0"/>
              <a:t> string </a:t>
            </a:r>
            <a:r>
              <a:rPr lang="bg-BG" dirty="0"/>
              <a:t>с нули и единици. Нулите отговарят на точки в морзовият код, а единиците на тирета. Методът намира на коя буква отговаря комбинацията от нули и единици и я връща, за да може тя да се изпише в дисплея.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78FB-7172-15FE-7F2D-A1DF790E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19" y="696150"/>
            <a:ext cx="4032989" cy="399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950F3-197E-E47C-F7F1-B8C3DC2F67BC}"/>
              </a:ext>
            </a:extLst>
          </p:cNvPr>
          <p:cNvSpPr/>
          <p:nvPr/>
        </p:nvSpPr>
        <p:spPr>
          <a:xfrm>
            <a:off x="4777740" y="685800"/>
            <a:ext cx="4046220" cy="4008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4A6561-55CA-4961-C38C-2F7C9CFB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6" y="1378262"/>
            <a:ext cx="4524224" cy="265200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част от кода, повече информация за него има в коментарите и в документацията на проекта в </a:t>
            </a:r>
            <a:r>
              <a:rPr lang="en-US" dirty="0"/>
              <a:t>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438E4-B331-A68D-5582-A088492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1087818"/>
            <a:ext cx="4134222" cy="32328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B1988-661D-6120-9BD2-85F0F00FA545}"/>
              </a:ext>
            </a:extLst>
          </p:cNvPr>
          <p:cNvSpPr/>
          <p:nvPr/>
        </p:nvSpPr>
        <p:spPr>
          <a:xfrm>
            <a:off x="4655820" y="1087818"/>
            <a:ext cx="4134222" cy="32328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C22E1-C247-CA9A-BBDF-2E91CE1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2" y="1979298"/>
            <a:ext cx="3174274" cy="1184901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същата част от кода, но вече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4C91-B3EB-C959-F0C9-A2F13461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25" y="760911"/>
            <a:ext cx="3110199" cy="3621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CF033-407A-4AE2-9CBC-ADB69706F635}"/>
              </a:ext>
            </a:extLst>
          </p:cNvPr>
          <p:cNvSpPr/>
          <p:nvPr/>
        </p:nvSpPr>
        <p:spPr>
          <a:xfrm>
            <a:off x="5080525" y="760911"/>
            <a:ext cx="3110199" cy="362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nkercad – Приложения в Google Play">
            <a:extLst>
              <a:ext uri="{FF2B5EF4-FFF2-40B4-BE49-F238E27FC236}">
                <a16:creationId xmlns:a16="http://schemas.microsoft.com/office/drawing/2014/main" id="{78511C3D-9A04-0252-CF01-269FFD08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8" y="50292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70F462-BAE0-E96D-6005-D10058F5D933}"/>
              </a:ext>
            </a:extLst>
          </p:cNvPr>
          <p:cNvSpPr/>
          <p:nvPr/>
        </p:nvSpPr>
        <p:spPr>
          <a:xfrm>
            <a:off x="2945673" y="731520"/>
            <a:ext cx="1136470" cy="11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68" y="2058765"/>
            <a:ext cx="5169552" cy="102597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За споделянето на кода и документацията между екипа, използвахме </a:t>
            </a:r>
            <a:r>
              <a:rPr lang="en-US" dirty="0" err="1"/>
              <a:t>Github</a:t>
            </a:r>
            <a:r>
              <a:rPr lang="en-US" dirty="0"/>
              <a:t> Desktop.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06338-C422-33E2-C9CB-9B8DE343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58" y="1371600"/>
            <a:ext cx="2230483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298900-F1F1-9391-5A33-462396E05120}"/>
              </a:ext>
            </a:extLst>
          </p:cNvPr>
          <p:cNvSpPr/>
          <p:nvPr/>
        </p:nvSpPr>
        <p:spPr>
          <a:xfrm>
            <a:off x="6092729" y="1492971"/>
            <a:ext cx="1987740" cy="1987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8D78B-94BE-4829-1DD9-75EF9107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090" y="516170"/>
            <a:ext cx="3173820" cy="64969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Част от </a:t>
            </a:r>
            <a:r>
              <a:rPr lang="en-US" dirty="0" err="1"/>
              <a:t>Github</a:t>
            </a:r>
            <a:r>
              <a:rPr lang="en-US" dirty="0"/>
              <a:t> commit-</a:t>
            </a:r>
            <a:r>
              <a:rPr lang="bg-BG" dirty="0" err="1"/>
              <a:t>ите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4482-771F-8E07-7777-1F971ADA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7" y="1165860"/>
            <a:ext cx="1639784" cy="3657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E1349-36A7-8700-D0F5-AF437316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15" y="1165860"/>
            <a:ext cx="1567769" cy="363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FAE2-ADC2-95BD-DDDB-6F8DB75C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9" y="1165860"/>
            <a:ext cx="1639784" cy="3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6"/>
          <p:cNvSpPr txBox="1">
            <a:spLocks noGrp="1"/>
          </p:cNvSpPr>
          <p:nvPr>
            <p:ph type="title" idx="2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02" y="1463722"/>
            <a:ext cx="5169552" cy="2216055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Документацията е написана след като проекта вече е завършен. Тя се състои от </a:t>
            </a:r>
            <a:r>
              <a:rPr lang="en-US" dirty="0"/>
              <a:t>PowerPoint </a:t>
            </a:r>
            <a:r>
              <a:rPr lang="bg-BG" dirty="0"/>
              <a:t>презентация и </a:t>
            </a:r>
            <a:r>
              <a:rPr lang="en-US" dirty="0"/>
              <a:t>Word </a:t>
            </a:r>
            <a:r>
              <a:rPr lang="bg-BG" dirty="0"/>
              <a:t>документ, които са качени в </a:t>
            </a:r>
            <a:r>
              <a:rPr lang="en-US" dirty="0"/>
              <a:t>repository-</a:t>
            </a:r>
            <a:r>
              <a:rPr lang="bg-BG" dirty="0"/>
              <a:t>то на проекта. </a:t>
            </a:r>
            <a:r>
              <a:rPr lang="en-US" dirty="0"/>
              <a:t>Word </a:t>
            </a:r>
            <a:r>
              <a:rPr lang="bg-BG" dirty="0"/>
              <a:t>документацията навлиза по-дълбоко в процеса на изготвяне на проекта.</a:t>
            </a:r>
            <a:endParaRPr lang="en-US" dirty="0"/>
          </a:p>
        </p:txBody>
      </p:sp>
      <p:pic>
        <p:nvPicPr>
          <p:cNvPr id="3074" name="Picture 2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0580A31E-F9D3-A56E-3E44-3C971C9F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69945"/>
            <a:ext cx="5023388" cy="28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- Wikipedia">
            <a:extLst>
              <a:ext uri="{FF2B5EF4-FFF2-40B4-BE49-F238E27FC236}">
                <a16:creationId xmlns:a16="http://schemas.microsoft.com/office/drawing/2014/main" id="{5DB6D135-B497-2641-FC02-0AE68E7F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02" y="2625089"/>
            <a:ext cx="2382943" cy="22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/>
          <p:nvPr/>
        </p:nvSpPr>
        <p:spPr>
          <a:xfrm>
            <a:off x="6059690" y="748020"/>
            <a:ext cx="646800" cy="64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2515888" y="748020"/>
            <a:ext cx="646800" cy="64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/>
          </p:nvPr>
        </p:nvSpPr>
        <p:spPr>
          <a:xfrm>
            <a:off x="1604488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Линия</a:t>
            </a:r>
            <a:endParaRPr dirty="0"/>
          </a:p>
        </p:txBody>
      </p:sp>
      <p:sp>
        <p:nvSpPr>
          <p:cNvPr id="1216" name="Google Shape;1216;p43"/>
          <p:cNvSpPr txBox="1">
            <a:spLocks noGrp="1"/>
          </p:cNvSpPr>
          <p:nvPr>
            <p:ph type="title" idx="2"/>
          </p:nvPr>
        </p:nvSpPr>
        <p:spPr>
          <a:xfrm>
            <a:off x="5148290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Точка</a:t>
            </a:r>
            <a:endParaRPr dirty="0"/>
          </a:p>
        </p:txBody>
      </p:sp>
      <p:sp>
        <p:nvSpPr>
          <p:cNvPr id="1219" name="Google Shape;1219;p43"/>
          <p:cNvSpPr/>
          <p:nvPr/>
        </p:nvSpPr>
        <p:spPr>
          <a:xfrm flipH="1">
            <a:off x="2609938" y="1007820"/>
            <a:ext cx="458700" cy="1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6319340" y="1007829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7AFC-3210-7C42-B192-C82B74A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76" y="2042220"/>
            <a:ext cx="5245213" cy="2656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E4A3AB-91B8-3F44-E4F6-1213C2173024}"/>
              </a:ext>
            </a:extLst>
          </p:cNvPr>
          <p:cNvSpPr/>
          <p:nvPr/>
        </p:nvSpPr>
        <p:spPr>
          <a:xfrm>
            <a:off x="1939834" y="2042220"/>
            <a:ext cx="5362303" cy="260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1F16C-E878-90D4-8E9C-350EE3F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0" y="814794"/>
            <a:ext cx="6947959" cy="3513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C31A6F-EC04-5D12-51C7-33F0140DBEB0}"/>
              </a:ext>
            </a:extLst>
          </p:cNvPr>
          <p:cNvSpPr/>
          <p:nvPr/>
        </p:nvSpPr>
        <p:spPr>
          <a:xfrm>
            <a:off x="1090749" y="809897"/>
            <a:ext cx="6962502" cy="351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738044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775" y="3017696"/>
            <a:ext cx="2484900" cy="81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8035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създаването на  проекта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body" idx="1"/>
          </p:nvPr>
        </p:nvSpPr>
        <p:spPr>
          <a:xfrm>
            <a:off x="306977" y="1568158"/>
            <a:ext cx="5342709" cy="246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Платка </a:t>
            </a:r>
            <a:r>
              <a:rPr lang="en-US" dirty="0"/>
              <a:t>Arduino Uno R3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Захранваща дъска</a:t>
            </a:r>
            <a:r>
              <a:rPr lang="en-US" dirty="0"/>
              <a:t> (Breadboard)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Резистори</a:t>
            </a:r>
            <a:r>
              <a:rPr lang="en-US" dirty="0"/>
              <a:t> (Resistor)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Бутони</a:t>
            </a:r>
            <a:r>
              <a:rPr lang="en-US" dirty="0"/>
              <a:t> (Pushbutton)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err="1"/>
              <a:t>Суич</a:t>
            </a:r>
            <a:r>
              <a:rPr lang="en-US" dirty="0"/>
              <a:t> (</a:t>
            </a:r>
            <a:r>
              <a:rPr lang="en-US" dirty="0" err="1"/>
              <a:t>Slideswitch</a:t>
            </a:r>
            <a:r>
              <a:rPr lang="en-US" dirty="0"/>
              <a:t>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Звънец </a:t>
            </a:r>
            <a:r>
              <a:rPr lang="bg-BG" dirty="0"/>
              <a:t>(</a:t>
            </a:r>
            <a:r>
              <a:rPr lang="en-US" dirty="0"/>
              <a:t>Piezo)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Крушка</a:t>
            </a:r>
            <a:r>
              <a:rPr lang="en-US" dirty="0"/>
              <a:t> (Light Bulb)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Дисплей</a:t>
            </a:r>
            <a:r>
              <a:rPr lang="en-US" dirty="0"/>
              <a:t> (LCD Display)</a:t>
            </a:r>
            <a:endParaRPr dirty="0"/>
          </a:p>
        </p:txBody>
      </p:sp>
      <p:sp>
        <p:nvSpPr>
          <p:cNvPr id="1233" name="Google Shape;1233;p45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2D83-2E07-C13D-22C8-0F5654D8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8" y="821671"/>
            <a:ext cx="7054863" cy="3500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87E92-E7C8-F74A-4D4A-8D4021535751}"/>
              </a:ext>
            </a:extLst>
          </p:cNvPr>
          <p:cNvSpPr/>
          <p:nvPr/>
        </p:nvSpPr>
        <p:spPr>
          <a:xfrm>
            <a:off x="1044568" y="821671"/>
            <a:ext cx="7054863" cy="3500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4FCBC0-EEC1-E5F2-4861-4D129F21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7" y="1384023"/>
            <a:ext cx="4219303" cy="2391404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С помощта на 3 бутона, ние:</a:t>
            </a:r>
          </a:p>
          <a:p>
            <a:r>
              <a:rPr lang="bg-BG" dirty="0"/>
              <a:t>Въвеждаме морзовият код за определена буква</a:t>
            </a:r>
          </a:p>
          <a:p>
            <a:r>
              <a:rPr lang="bg-BG" dirty="0"/>
              <a:t>Изписваме последната въведена буква върху дисплея</a:t>
            </a:r>
          </a:p>
          <a:p>
            <a:r>
              <a:rPr lang="bg-BG" dirty="0"/>
              <a:t>Изтриваме написаното върху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63669-B994-D1BB-C1D4-7D3CADC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8" y="544568"/>
            <a:ext cx="1520280" cy="679079"/>
          </a:xfrm>
        </p:spPr>
        <p:txBody>
          <a:bodyPr/>
          <a:lstStyle/>
          <a:p>
            <a:r>
              <a:rPr lang="bg-BG" dirty="0"/>
              <a:t>Бутони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69CA-85D8-92B1-8331-AE43D66A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88" y="1469833"/>
            <a:ext cx="1781424" cy="2086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64AB20-6C51-D404-A459-D583694E0344}"/>
              </a:ext>
            </a:extLst>
          </p:cNvPr>
          <p:cNvSpPr/>
          <p:nvPr/>
        </p:nvSpPr>
        <p:spPr>
          <a:xfrm>
            <a:off x="4824288" y="1469833"/>
            <a:ext cx="1781424" cy="208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0758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477</Words>
  <Application>Microsoft Office PowerPoint</Application>
  <PresentationFormat>On-screen Show (16:9)</PresentationFormat>
  <Paragraphs>64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Poppins Black</vt:lpstr>
      <vt:lpstr>Inria Sans</vt:lpstr>
      <vt:lpstr>Lexend Tera</vt:lpstr>
      <vt:lpstr>Lato Black</vt:lpstr>
      <vt:lpstr>Poppins ExtraBold</vt:lpstr>
      <vt:lpstr>Lato</vt:lpstr>
      <vt:lpstr>Arial</vt:lpstr>
      <vt:lpstr>Let's Celebrate Morse Code Day by Slidesgo</vt:lpstr>
      <vt:lpstr>Morse Code Reader</vt:lpstr>
      <vt:lpstr>PowerPoint Presentation</vt:lpstr>
      <vt:lpstr>Линия</vt:lpstr>
      <vt:lpstr>PowerPoint Presentation</vt:lpstr>
      <vt:lpstr>Подбирането на елементи</vt:lpstr>
      <vt:lpstr>01</vt:lpstr>
      <vt:lpstr>Подбирането на елементи</vt:lpstr>
      <vt:lpstr>PowerPoint Presentation</vt:lpstr>
      <vt:lpstr>Бутони</vt:lpstr>
      <vt:lpstr>Суич</vt:lpstr>
      <vt:lpstr>Звънец</vt:lpstr>
      <vt:lpstr>Крушка</vt:lpstr>
      <vt:lpstr>Дисплей</vt:lpstr>
      <vt:lpstr>02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Reader</dc:title>
  <dc:creator>Computer</dc:creator>
  <cp:lastModifiedBy>Student KK1</cp:lastModifiedBy>
  <cp:revision>5</cp:revision>
  <dcterms:modified xsi:type="dcterms:W3CDTF">2023-05-14T07:36:38Z</dcterms:modified>
</cp:coreProperties>
</file>