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58" r:id="rId3"/>
    <p:sldId id="257" r:id="rId4"/>
    <p:sldId id="272" r:id="rId5"/>
    <p:sldId id="280" r:id="rId6"/>
    <p:sldId id="261" r:id="rId7"/>
    <p:sldId id="259" r:id="rId8"/>
    <p:sldId id="282" r:id="rId9"/>
    <p:sldId id="301" r:id="rId10"/>
    <p:sldId id="278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271" r:id="rId19"/>
    <p:sldId id="312" r:id="rId20"/>
    <p:sldId id="315" r:id="rId21"/>
    <p:sldId id="316" r:id="rId22"/>
    <p:sldId id="313" r:id="rId23"/>
    <p:sldId id="314" r:id="rId24"/>
    <p:sldId id="281" r:id="rId25"/>
    <p:sldId id="263" r:id="rId26"/>
  </p:sldIdLst>
  <p:sldSz cx="9144000" cy="5143500" type="screen16x9"/>
  <p:notesSz cx="6858000" cy="9144000"/>
  <p:embeddedFontLst>
    <p:embeddedFont>
      <p:font typeface="Anaheim" panose="020B0604020202020204" charset="0"/>
      <p:regular r:id="rId28"/>
    </p:embeddedFont>
    <p:embeddedFont>
      <p:font typeface="Barlow Condensed ExtraBold" panose="00000906000000000000" pitchFamily="2" charset="0"/>
      <p:bold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Nunito Light" pitchFamily="2" charset="0"/>
      <p:regular r:id="rId35"/>
      <p:italic r:id="rId36"/>
    </p:embeddedFont>
    <p:embeddedFont>
      <p:font typeface="Overpass Mono" panose="020B0604020202020204" charset="0"/>
      <p:regular r:id="rId37"/>
      <p:bold r:id="rId38"/>
    </p:embeddedFont>
    <p:embeddedFont>
      <p:font typeface="Raleway SemiBold" pitchFamily="2" charset="0"/>
      <p:bold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  <p:embeddedFont>
      <p:font typeface="Roboto Condensed Light" panose="02000000000000000000" pitchFamily="2" charset="0"/>
      <p:regular r:id="rId45"/>
      <p: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CCC4E4-5BCC-41A6-9644-4975313559A6}">
  <a:tblStyle styleId="{98CCC4E4-5BCC-41A6-9644-4975313559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B97D0E-5C61-48BE-B687-EB3BBAD86AD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343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768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674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359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645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640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846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d4cbd36da_4_3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8d4cbd36da_4_3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91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452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56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658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03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67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9" r:id="rId7"/>
    <p:sldLayoutId id="2147483661" r:id="rId8"/>
    <p:sldLayoutId id="2147483662" r:id="rId9"/>
    <p:sldLayoutId id="2147483663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O4xdQVuRZQ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Video Game Platform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100" dirty="0">
                <a:solidFill>
                  <a:schemeClr val="dk2"/>
                </a:solidFill>
              </a:rPr>
              <a:t>От:</a:t>
            </a:r>
            <a:r>
              <a:rPr lang="en-US" sz="2100" dirty="0">
                <a:solidFill>
                  <a:schemeClr val="dk2"/>
                </a:solidFill>
              </a:rPr>
              <a:t> </a:t>
            </a:r>
            <a:r>
              <a:rPr lang="bg-BG" sz="2100" dirty="0">
                <a:solidFill>
                  <a:schemeClr val="dk2"/>
                </a:solidFill>
              </a:rPr>
              <a:t>Ата Темур, Светослав Мирославов Балтаджиев, Кристиян Костадинов </a:t>
            </a:r>
            <a:r>
              <a:rPr lang="bg-BG" sz="2100" dirty="0" err="1">
                <a:solidFill>
                  <a:schemeClr val="dk2"/>
                </a:solidFill>
              </a:rPr>
              <a:t>Джургов</a:t>
            </a:r>
            <a:r>
              <a:rPr lang="bg-BG" sz="2100" dirty="0">
                <a:solidFill>
                  <a:schemeClr val="dk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401741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 направен от нас </a:t>
            </a:r>
            <a:r>
              <a:rPr lang="bg-BG" dirty="0" err="1"/>
              <a:t>алгоритм</a:t>
            </a:r>
            <a:r>
              <a:rPr lang="bg-BG" dirty="0"/>
              <a:t> се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Генерират 1000 случайни подаръчни карти, които се запазват към базата данни</a:t>
            </a: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4572000" y="1039575"/>
            <a:ext cx="421243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Генериране на подаръчни карти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DC5FF0-C6D4-18C7-1C9E-C37BC9C85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52" y="1103869"/>
            <a:ext cx="5000800" cy="27362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GenerateGiftCards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1D5CD-FECC-6E70-3F09-35DE75B5D239}"/>
              </a:ext>
            </a:extLst>
          </p:cNvPr>
          <p:cNvSpPr txBox="1"/>
          <p:nvPr/>
        </p:nvSpPr>
        <p:spPr>
          <a:xfrm>
            <a:off x="5338948" y="3319992"/>
            <a:ext cx="3214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Генериране на символи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74E90A-239A-79C8-1AA4-BE176A1D7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42" y="808683"/>
            <a:ext cx="4601798" cy="3126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4D2969-098B-202F-B7B2-53F3EC14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82367">
            <a:off x="4336625" y="2456584"/>
            <a:ext cx="1112838" cy="103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3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GenerateGiftCards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26FD38-E7AF-9213-1EF8-16FE744D2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" y="961800"/>
            <a:ext cx="5258534" cy="3219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28FC74-2C8F-EDC4-B1DA-85FF51008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82367">
            <a:off x="4808113" y="2704457"/>
            <a:ext cx="1112838" cy="103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AFCA29-3B0B-AF1A-35ED-5F6B55912E9F}"/>
              </a:ext>
            </a:extLst>
          </p:cNvPr>
          <p:cNvSpPr txBox="1"/>
          <p:nvPr/>
        </p:nvSpPr>
        <p:spPr>
          <a:xfrm>
            <a:off x="5650706" y="3720893"/>
            <a:ext cx="3214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Добавяне в базата данни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9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UserTriesToBuyGame</a:t>
            </a:r>
            <a:endParaRPr dirty="0"/>
          </a:p>
        </p:txBody>
      </p:sp>
      <p:sp>
        <p:nvSpPr>
          <p:cNvPr id="2" name="Google Shape;774;p49">
            <a:extLst>
              <a:ext uri="{FF2B5EF4-FFF2-40B4-BE49-F238E27FC236}">
                <a16:creationId xmlns:a16="http://schemas.microsoft.com/office/drawing/2014/main" id="{AC9378E4-0DE3-19ED-F748-8647B84F3CDF}"/>
              </a:ext>
            </a:extLst>
          </p:cNvPr>
          <p:cNvSpPr txBox="1">
            <a:spLocks/>
          </p:cNvSpPr>
          <p:nvPr/>
        </p:nvSpPr>
        <p:spPr>
          <a:xfrm>
            <a:off x="5462773" y="112693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dirty="0" err="1">
                <a:solidFill>
                  <a:schemeClr val="bg1"/>
                </a:solidFill>
              </a:rPr>
              <a:t>Получава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потребител</a:t>
            </a:r>
            <a:r>
              <a:rPr lang="ru-RU" dirty="0">
                <a:solidFill>
                  <a:schemeClr val="bg1"/>
                </a:solidFill>
              </a:rPr>
              <a:t> и видео игра, и </a:t>
            </a:r>
            <a:r>
              <a:rPr lang="ru-RU" dirty="0" err="1">
                <a:solidFill>
                  <a:schemeClr val="bg1"/>
                </a:solidFill>
              </a:rPr>
              <a:t>проверява</a:t>
            </a:r>
            <a:r>
              <a:rPr lang="ru-RU" dirty="0">
                <a:solidFill>
                  <a:schemeClr val="bg1"/>
                </a:solidFill>
              </a:rPr>
              <a:t> дали може потребителя да я купи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9E351-07A0-60C4-236D-F3725779E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7" y="1234082"/>
            <a:ext cx="5479727" cy="34596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ACCDB8-C6DC-3D90-5429-4D94E721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82367">
            <a:off x="5529632" y="3501483"/>
            <a:ext cx="1112838" cy="103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774;p49">
            <a:extLst>
              <a:ext uri="{FF2B5EF4-FFF2-40B4-BE49-F238E27FC236}">
                <a16:creationId xmlns:a16="http://schemas.microsoft.com/office/drawing/2014/main" id="{E55CAE72-DA82-BEF1-74B7-A5F0A2C0ED43}"/>
              </a:ext>
            </a:extLst>
          </p:cNvPr>
          <p:cNvSpPr txBox="1">
            <a:spLocks/>
          </p:cNvSpPr>
          <p:nvPr/>
        </p:nvSpPr>
        <p:spPr>
          <a:xfrm>
            <a:off x="4523951" y="4197451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bg-BG" dirty="0">
                <a:solidFill>
                  <a:schemeClr val="bg1"/>
                </a:solidFill>
              </a:rPr>
              <a:t>Валидации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582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UserTriesToBuyGame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702CD-2F7B-9272-79E0-B69BBB19E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9" y="954670"/>
            <a:ext cx="8068801" cy="3019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E43B95-4540-C7B6-BD9E-B47C14730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0323">
            <a:off x="5551063" y="1361681"/>
            <a:ext cx="1112838" cy="103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774;p49">
            <a:extLst>
              <a:ext uri="{FF2B5EF4-FFF2-40B4-BE49-F238E27FC236}">
                <a16:creationId xmlns:a16="http://schemas.microsoft.com/office/drawing/2014/main" id="{7BBB05F0-E2E1-0231-F67C-69ADA081CA7D}"/>
              </a:ext>
            </a:extLst>
          </p:cNvPr>
          <p:cNvSpPr txBox="1">
            <a:spLocks/>
          </p:cNvSpPr>
          <p:nvPr/>
        </p:nvSpPr>
        <p:spPr>
          <a:xfrm>
            <a:off x="5806269" y="1399143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bg-BG" dirty="0">
                <a:solidFill>
                  <a:schemeClr val="bg1"/>
                </a:solidFill>
              </a:rPr>
              <a:t>Добавяне към библиотека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D177EC-08E2-EB47-8377-8B0ED05A8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06447">
            <a:off x="5116499" y="3818535"/>
            <a:ext cx="1112838" cy="103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774;p49">
            <a:extLst>
              <a:ext uri="{FF2B5EF4-FFF2-40B4-BE49-F238E27FC236}">
                <a16:creationId xmlns:a16="http://schemas.microsoft.com/office/drawing/2014/main" id="{445BD5F3-1606-09F4-041C-566103627B76}"/>
              </a:ext>
            </a:extLst>
          </p:cNvPr>
          <p:cNvSpPr txBox="1">
            <a:spLocks/>
          </p:cNvSpPr>
          <p:nvPr/>
        </p:nvSpPr>
        <p:spPr>
          <a:xfrm>
            <a:off x="5672919" y="4361459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bg-BG" dirty="0">
                <a:solidFill>
                  <a:schemeClr val="bg1"/>
                </a:solidFill>
              </a:rPr>
              <a:t>Ако не стига баланса хвърля</a:t>
            </a:r>
            <a:endParaRPr lang="ru-RU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</a:rPr>
              <a:t>Exception</a:t>
            </a:r>
            <a:r>
              <a:rPr lang="bg-BG" dirty="0">
                <a:solidFill>
                  <a:schemeClr val="bg1"/>
                </a:solidFill>
              </a:rPr>
              <a:t>, който изписва нужната</a:t>
            </a:r>
          </a:p>
          <a:p>
            <a:pPr algn="r"/>
            <a:r>
              <a:rPr lang="bg-BG" dirty="0">
                <a:solidFill>
                  <a:schemeClr val="bg1"/>
                </a:solidFill>
              </a:rPr>
              <a:t>сума</a:t>
            </a:r>
          </a:p>
        </p:txBody>
      </p:sp>
    </p:spTree>
    <p:extLst>
      <p:ext uri="{BB962C8B-B14F-4D97-AF65-F5344CB8AC3E}">
        <p14:creationId xmlns:p14="http://schemas.microsoft.com/office/powerpoint/2010/main" val="2535750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GetGameStartingWithLetter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9FBB48-3370-B4A0-EFA9-BBFB636AC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56" y="997912"/>
            <a:ext cx="6296607" cy="374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65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3107532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bg-BG" dirty="0"/>
              <a:t>Имплементиране на </a:t>
            </a:r>
            <a:br>
              <a:rPr lang="bg-BG" dirty="0"/>
            </a:br>
            <a:r>
              <a:rPr lang="en-US" dirty="0"/>
              <a:t>Display </a:t>
            </a:r>
            <a:r>
              <a:rPr lang="bg-BG" dirty="0"/>
              <a:t>класовете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4892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Display.cs</a:t>
            </a:r>
            <a:endParaRPr dirty="0"/>
          </a:p>
        </p:txBody>
      </p:sp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820EB209-E9D8-7E21-C083-5272328DB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444" y="881062"/>
            <a:ext cx="3467100" cy="1466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25AE72-12CD-BEC8-4E5B-1A7559490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8041">
            <a:off x="2205682" y="2087985"/>
            <a:ext cx="829534" cy="77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F3B947-083F-12BD-1A2E-0904511DB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72009" y="1960860"/>
            <a:ext cx="829534" cy="77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D0F1E39-2421-CB92-1B7D-A5EA92FB8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08" y="2908873"/>
            <a:ext cx="3074128" cy="2066497"/>
          </a:xfrm>
          <a:prstGeom prst="rect">
            <a:avLst/>
          </a:prstGeom>
        </p:spPr>
      </p:pic>
      <p:sp>
        <p:nvSpPr>
          <p:cNvPr id="7" name="Google Shape;919;p53">
            <a:extLst>
              <a:ext uri="{FF2B5EF4-FFF2-40B4-BE49-F238E27FC236}">
                <a16:creationId xmlns:a16="http://schemas.microsoft.com/office/drawing/2014/main" id="{0719D587-7B3B-CD28-F1C3-32E1C8582C5F}"/>
              </a:ext>
            </a:extLst>
          </p:cNvPr>
          <p:cNvSpPr txBox="1">
            <a:spLocks/>
          </p:cNvSpPr>
          <p:nvPr/>
        </p:nvSpPr>
        <p:spPr>
          <a:xfrm>
            <a:off x="56101" y="2541356"/>
            <a:ext cx="2201323" cy="36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err="1"/>
              <a:t>UserDisplay.cs</a:t>
            </a:r>
            <a:endParaRPr lang="en-US" sz="1800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F10B830-6A7C-C1F2-1FF1-8DEF8DDFA3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6999" y="2846746"/>
            <a:ext cx="3390900" cy="2190750"/>
          </a:xfrm>
          <a:prstGeom prst="rect">
            <a:avLst/>
          </a:prstGeom>
        </p:spPr>
      </p:pic>
      <p:sp>
        <p:nvSpPr>
          <p:cNvPr id="9" name="Google Shape;919;p53">
            <a:extLst>
              <a:ext uri="{FF2B5EF4-FFF2-40B4-BE49-F238E27FC236}">
                <a16:creationId xmlns:a16="http://schemas.microsoft.com/office/drawing/2014/main" id="{EC55801B-8B24-D285-96BA-27116CB8C841}"/>
              </a:ext>
            </a:extLst>
          </p:cNvPr>
          <p:cNvSpPr txBox="1">
            <a:spLocks/>
          </p:cNvSpPr>
          <p:nvPr/>
        </p:nvSpPr>
        <p:spPr>
          <a:xfrm>
            <a:off x="6700838" y="2518257"/>
            <a:ext cx="2387061" cy="36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err="1"/>
              <a:t>AdminDisplay.cs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3496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2"/>
          <p:cNvSpPr/>
          <p:nvPr/>
        </p:nvSpPr>
        <p:spPr>
          <a:xfrm>
            <a:off x="-1" y="2373375"/>
            <a:ext cx="2323275" cy="5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7" name="Google Shape;597;p42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UserMenuDisplay.cs</a:t>
            </a:r>
            <a:endParaRPr dirty="0"/>
          </a:p>
        </p:txBody>
      </p:sp>
      <p:sp>
        <p:nvSpPr>
          <p:cNvPr id="651" name="Google Shape;651;p42"/>
          <p:cNvSpPr txBox="1"/>
          <p:nvPr/>
        </p:nvSpPr>
        <p:spPr>
          <a:xfrm>
            <a:off x="0" y="2374212"/>
            <a:ext cx="2256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ReviewManager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Display.cs</a:t>
            </a:r>
            <a:endParaRPr sz="18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FA6E201E-D9DD-8287-264D-0CFA1F573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149" y="1024753"/>
            <a:ext cx="3074128" cy="2066497"/>
          </a:xfrm>
          <a:prstGeom prst="rect">
            <a:avLst/>
          </a:prstGeom>
        </p:spPr>
      </p:pic>
      <p:cxnSp>
        <p:nvCxnSpPr>
          <p:cNvPr id="3" name="Google Shape;655;p42">
            <a:extLst>
              <a:ext uri="{FF2B5EF4-FFF2-40B4-BE49-F238E27FC236}">
                <a16:creationId xmlns:a16="http://schemas.microsoft.com/office/drawing/2014/main" id="{FAC3B1AF-F810-BD1B-0797-F3275D30EE02}"/>
              </a:ext>
            </a:extLst>
          </p:cNvPr>
          <p:cNvCxnSpPr/>
          <p:nvPr/>
        </p:nvCxnSpPr>
        <p:spPr>
          <a:xfrm>
            <a:off x="2061949" y="2628825"/>
            <a:ext cx="3505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9D63D8F-B602-5A66-8B81-F3B86B3C4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9" y="2951287"/>
            <a:ext cx="3514725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AdminDisplay.cs</a:t>
            </a:r>
            <a:endParaRPr dirty="0"/>
          </a:p>
        </p:txBody>
      </p:sp>
      <p:sp>
        <p:nvSpPr>
          <p:cNvPr id="694" name="Google Shape;694;p46"/>
          <p:cNvSpPr txBox="1">
            <a:spLocks noGrp="1"/>
          </p:cNvSpPr>
          <p:nvPr>
            <p:ph type="subTitle" idx="4294967295"/>
          </p:nvPr>
        </p:nvSpPr>
        <p:spPr>
          <a:xfrm flipH="1">
            <a:off x="870575" y="2926050"/>
            <a:ext cx="2435700" cy="44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Saturn is composed of hydrogen and helium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870550" y="2465100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HTML5</a:t>
            </a:r>
            <a:endParaRPr sz="3000" dirty="0">
              <a:solidFill>
                <a:schemeClr val="dk1"/>
              </a:solidFill>
            </a:endParaRPr>
          </a:p>
        </p:txBody>
      </p:sp>
      <p:cxnSp>
        <p:nvCxnSpPr>
          <p:cNvPr id="714" name="Google Shape;714;p46"/>
          <p:cNvCxnSpPr>
            <a:cxnSpLocks/>
            <a:stCxn id="9" idx="0"/>
          </p:cNvCxnSpPr>
          <p:nvPr/>
        </p:nvCxnSpPr>
        <p:spPr>
          <a:xfrm rot="5400000" flipH="1" flipV="1">
            <a:off x="5179972" y="367841"/>
            <a:ext cx="713464" cy="2099667"/>
          </a:xfrm>
          <a:prstGeom prst="bentConnector2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>
            <a:cxnSpLocks/>
            <a:stCxn id="9" idx="2"/>
          </p:cNvCxnSpPr>
          <p:nvPr/>
        </p:nvCxnSpPr>
        <p:spPr>
          <a:xfrm rot="16200000" flipH="1">
            <a:off x="5001491" y="3129829"/>
            <a:ext cx="584655" cy="1613895"/>
          </a:xfrm>
          <a:prstGeom prst="bentConnector2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>
            <a:cxnSpLocks/>
            <a:stCxn id="9" idx="2"/>
          </p:cNvCxnSpPr>
          <p:nvPr/>
        </p:nvCxnSpPr>
        <p:spPr>
          <a:xfrm rot="5400000">
            <a:off x="3329855" y="3072086"/>
            <a:ext cx="584653" cy="1729380"/>
          </a:xfrm>
          <a:prstGeom prst="bentConnector2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3E1B142-4B58-D600-D9A5-3FC7EFBBD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620" y="1774406"/>
            <a:ext cx="2894502" cy="1870044"/>
          </a:xfrm>
          <a:prstGeom prst="rect">
            <a:avLst/>
          </a:prstGeom>
        </p:spPr>
      </p:pic>
      <p:cxnSp>
        <p:nvCxnSpPr>
          <p:cNvPr id="10" name="Google Shape;715;p46">
            <a:extLst>
              <a:ext uri="{FF2B5EF4-FFF2-40B4-BE49-F238E27FC236}">
                <a16:creationId xmlns:a16="http://schemas.microsoft.com/office/drawing/2014/main" id="{D46F833A-5F96-4C0C-9BF8-534C759999A8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2652931" y="-59534"/>
            <a:ext cx="713463" cy="2954418"/>
          </a:xfrm>
          <a:prstGeom prst="bentConnector2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1207FF7-6CFF-9716-D0B9-92874AEC6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36" y="1210508"/>
            <a:ext cx="2525939" cy="1190542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FF72A71F-EAA2-7714-B178-E8D7449B0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4" y="3496365"/>
            <a:ext cx="2627981" cy="992634"/>
          </a:xfrm>
          <a:prstGeom prst="rect">
            <a:avLst/>
          </a:prstGeom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AEF31F2E-B5B6-98A3-6FB5-69A142772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7104" y="3730621"/>
            <a:ext cx="2894502" cy="1266345"/>
          </a:xfrm>
          <a:prstGeom prst="rect">
            <a:avLst/>
          </a:prstGeom>
        </p:spPr>
      </p:pic>
      <p:pic>
        <p:nvPicPr>
          <p:cNvPr id="32" name="Picture 31" descr="Text&#10;&#10;Description automatically generated with low confidence">
            <a:extLst>
              <a:ext uri="{FF2B5EF4-FFF2-40B4-BE49-F238E27FC236}">
                <a16:creationId xmlns:a16="http://schemas.microsoft.com/office/drawing/2014/main" id="{F8DB1130-3237-EDDA-DA52-785649871F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2428" y="1141233"/>
            <a:ext cx="2516377" cy="83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9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Основни етапи в създаването на проекта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200" b="1" dirty="0">
                <a:latin typeface="Overpass Mono"/>
                <a:ea typeface="Overpass Mono"/>
                <a:cs typeface="Overpass Mono"/>
                <a:sym typeface="Overpass Mono"/>
              </a:rPr>
              <a:t>Създаване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200" b="1" dirty="0">
                <a:latin typeface="Overpass Mono"/>
                <a:ea typeface="Overpass Mono"/>
                <a:cs typeface="Overpass Mono"/>
                <a:sym typeface="Overpass Mono"/>
              </a:rPr>
              <a:t>На моделите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</a:t>
            </a:r>
            <a:r>
              <a:rPr lang="bg-BG" sz="3500" b="1" dirty="0"/>
              <a:t>2</a:t>
            </a:r>
            <a:endParaRPr sz="3500" b="1"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414838" y="1968799"/>
            <a:ext cx="2859137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200" b="1" dirty="0">
                <a:latin typeface="Overpass Mono"/>
                <a:ea typeface="Overpass Mono"/>
                <a:cs typeface="Overpass Mono"/>
                <a:sym typeface="Overpass Mono"/>
              </a:rPr>
              <a:t>Определяне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200" b="1" dirty="0">
                <a:latin typeface="Overpass Mono"/>
                <a:ea typeface="Overpass Mono"/>
                <a:cs typeface="Overpass Mono"/>
                <a:sym typeface="Overpass Mono"/>
              </a:rPr>
              <a:t>На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Контекст класа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3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621874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Дефиниране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На контролерите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7607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Имплементиране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На </a:t>
            </a:r>
            <a:r>
              <a:rPr lang="en-US" dirty="0"/>
              <a:t>Display</a:t>
            </a:r>
            <a:r>
              <a:rPr lang="bg-BG" dirty="0"/>
              <a:t> класовете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Компонентно тестване</a:t>
            </a:r>
            <a:endParaRPr dirty="0"/>
          </a:p>
        </p:txBody>
      </p:sp>
      <p:sp>
        <p:nvSpPr>
          <p:cNvPr id="694" name="Google Shape;694;p46"/>
          <p:cNvSpPr txBox="1">
            <a:spLocks noGrp="1"/>
          </p:cNvSpPr>
          <p:nvPr>
            <p:ph type="subTitle" idx="4294967295"/>
          </p:nvPr>
        </p:nvSpPr>
        <p:spPr>
          <a:xfrm flipH="1">
            <a:off x="870575" y="2926050"/>
            <a:ext cx="2435700" cy="44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Saturn is composed of hydrogen and helium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870550" y="2465100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HTML5</a:t>
            </a:r>
            <a:endParaRPr sz="30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1E7C4-AE88-55C5-7588-A69869B88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202" y="1090293"/>
            <a:ext cx="6587999" cy="367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82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6"/>
          <p:cNvSpPr txBox="1">
            <a:spLocks noGrp="1"/>
          </p:cNvSpPr>
          <p:nvPr>
            <p:ph type="subTitle" idx="4294967295"/>
          </p:nvPr>
        </p:nvSpPr>
        <p:spPr>
          <a:xfrm flipH="1">
            <a:off x="870575" y="2926050"/>
            <a:ext cx="2435700" cy="44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Saturn is composed of hydrogen and helium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870550" y="2465100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HTML5</a:t>
            </a:r>
            <a:endParaRPr sz="3000"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3D478F-42FA-2CDE-8426-230404787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4793"/>
            <a:ext cx="9144000" cy="35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60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Работа с </a:t>
            </a:r>
            <a:r>
              <a:rPr lang="en-US" dirty="0" err="1"/>
              <a:t>github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C54D4-B839-4358-C0D0-F4B7C837D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30" y="677700"/>
            <a:ext cx="1639687" cy="4379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3AE6FE-26FA-C35F-ED68-A6983E032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282" y="1012200"/>
            <a:ext cx="1688127" cy="3981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F22DB4-789D-4E8F-1E8F-F79B40ACD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355" y="1085985"/>
            <a:ext cx="2791215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26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Проблемите, с които се срещнахме</a:t>
            </a:r>
            <a:endParaRPr dirty="0"/>
          </a:p>
        </p:txBody>
      </p:sp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E5142E97-8AE5-1862-50AC-5007245A3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833" y="1562268"/>
            <a:ext cx="4521994" cy="254362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36192EC-76C1-BF67-E3B3-EA716C015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340" y="1247866"/>
            <a:ext cx="3507581" cy="350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599513" y="150182"/>
            <a:ext cx="392758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Заключение</a:t>
            </a:r>
            <a:endParaRPr dirty="0"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050257" y="788258"/>
            <a:ext cx="607933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Имаме приложение, което имплементира функционалност за: администратори и потребители, разглеждане на игри, купуване на игри, започване на намаления, генериране на подаръчни кодове, писане и разглеждане на отзиви.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Като извършва всичко това с добре определени и ясни менюта, които подпомагат удобното използване на приложението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085167-6072-FF54-F257-26045E4A5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924" y="3267015"/>
            <a:ext cx="4093476" cy="86689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  <a:endParaRPr dirty="0"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ChatGpt</a:t>
            </a:r>
            <a:endParaRPr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модела за езикова обработка базиран на изкуствен интелект, </a:t>
            </a:r>
            <a:r>
              <a:rPr lang="en-US" sz="1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ChatGPT</a:t>
            </a:r>
            <a:r>
              <a:rPr lang="bg-BG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на </a:t>
            </a:r>
            <a:r>
              <a:rPr lang="en-US" sz="1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OpenAI</a:t>
            </a:r>
            <a:r>
              <a:rPr lang="bg-BG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 за</a:t>
            </a:r>
            <a:r>
              <a:rPr lang="en-US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bg-BG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генериране на</a:t>
            </a:r>
            <a:r>
              <a:rPr lang="en-US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Stack Overflow</a:t>
            </a:r>
            <a:endParaRPr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хилядите отговори там, когато ни се наложи да търсим нещо, което ни трябва да използваме свързано с </a:t>
            </a:r>
            <a:r>
              <a:rPr lang="en-US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Entity Framework</a:t>
            </a:r>
            <a:r>
              <a:rPr lang="bg-BG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106900" y="1808473"/>
            <a:ext cx="8279729" cy="59839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marR="0" indent="0" fontAlgn="base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 tooltip="https://www.youtube.com/watch?v=IO4xdQVuRZQ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https://www.youtube.com/watch?v=IO4xdQVuRZQ</a:t>
            </a:r>
            <a:r>
              <a:rPr lang="en-US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bg-B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0" fontAlgn="base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 за </a:t>
            </a:r>
            <a:r>
              <a:rPr lang="bg-BG" sz="1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хеширане</a:t>
            </a:r>
            <a:r>
              <a:rPr lang="bg-BG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на пароли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331C9BA-1954-15C5-AE38-427DBD191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0" y="3196276"/>
            <a:ext cx="773400" cy="773400"/>
          </a:xfrm>
          <a:prstGeom prst="rect">
            <a:avLst/>
          </a:prstGeom>
        </p:spPr>
      </p:pic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6D7A1358-5D06-8C3F-2DCE-8B9EC044D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620" y="3280014"/>
            <a:ext cx="655983" cy="6559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1.Създаване на моделите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291375" y="1012200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/>
              <a:t>-   Определяне на полетата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bg-BG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bg-BG" sz="1600" dirty="0"/>
              <a:t>Правилни анотации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/>
              <a:t>Navigational Property </a:t>
            </a:r>
            <a:r>
              <a:rPr lang="bg-BG" sz="1600" dirty="0"/>
              <a:t>при референции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B462E5-1B7D-ACDC-EDF9-7BF6ECC56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76" y="2659200"/>
            <a:ext cx="4259194" cy="13570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C6ECC5-A204-8F36-6526-B22A52996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589" y="1012200"/>
            <a:ext cx="4725199" cy="3852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F85D9B-0C6B-EFA8-3150-EAFA92ADA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114" y="2054302"/>
            <a:ext cx="4208520" cy="15950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7996" y="127688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Таблици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395293" y="1326488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64418" y="796688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813794" y="1326488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782919" y="796688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Admin</a:t>
            </a:r>
            <a:endParaRPr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602719" y="1326488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71815" y="796688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2</a:t>
            </a:r>
            <a:endParaRPr dirty="0"/>
          </a:p>
        </p:txBody>
      </p:sp>
      <p:sp>
        <p:nvSpPr>
          <p:cNvPr id="667" name="Google Shape;667;p43"/>
          <p:cNvSpPr txBox="1">
            <a:spLocks noGrp="1"/>
          </p:cNvSpPr>
          <p:nvPr>
            <p:ph type="subTitle" idx="6"/>
          </p:nvPr>
        </p:nvSpPr>
        <p:spPr>
          <a:xfrm>
            <a:off x="6395293" y="2869788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farthest planet from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3"/>
          <p:cNvSpPr txBox="1">
            <a:spLocks noGrp="1"/>
          </p:cNvSpPr>
          <p:nvPr>
            <p:ph type="title" idx="7"/>
          </p:nvPr>
        </p:nvSpPr>
        <p:spPr>
          <a:xfrm>
            <a:off x="6364393" y="2339988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</a:t>
            </a:r>
            <a:endParaRPr/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813794" y="2869788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biggest planet in the Solar System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782894" y="2339988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3602719" y="2869788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the ringed one and a gas giant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3571815" y="2339988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</a:t>
            </a:r>
            <a:endParaRPr/>
          </a:p>
        </p:txBody>
      </p:sp>
      <p:sp>
        <p:nvSpPr>
          <p:cNvPr id="2" name="Google Shape;670;p43">
            <a:extLst>
              <a:ext uri="{FF2B5EF4-FFF2-40B4-BE49-F238E27FC236}">
                <a16:creationId xmlns:a16="http://schemas.microsoft.com/office/drawing/2014/main" id="{3F4DF91C-2C5B-F35A-05AB-AD145651BF34}"/>
              </a:ext>
            </a:extLst>
          </p:cNvPr>
          <p:cNvSpPr txBox="1">
            <a:spLocks/>
          </p:cNvSpPr>
          <p:nvPr/>
        </p:nvSpPr>
        <p:spPr>
          <a:xfrm>
            <a:off x="3602719" y="3582407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dirty="0"/>
              <a:t>Step 4</a:t>
            </a:r>
          </a:p>
        </p:txBody>
      </p:sp>
      <p:sp>
        <p:nvSpPr>
          <p:cNvPr id="3" name="Google Shape;672;p43">
            <a:extLst>
              <a:ext uri="{FF2B5EF4-FFF2-40B4-BE49-F238E27FC236}">
                <a16:creationId xmlns:a16="http://schemas.microsoft.com/office/drawing/2014/main" id="{96E6B493-1078-7CFD-71D8-97D5AC915A43}"/>
              </a:ext>
            </a:extLst>
          </p:cNvPr>
          <p:cNvSpPr txBox="1">
            <a:spLocks/>
          </p:cNvSpPr>
          <p:nvPr/>
        </p:nvSpPr>
        <p:spPr>
          <a:xfrm>
            <a:off x="813794" y="3618388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/>
              <a:t>Step 5</a:t>
            </a:r>
          </a:p>
        </p:txBody>
      </p:sp>
      <p:sp>
        <p:nvSpPr>
          <p:cNvPr id="5" name="Google Shape;672;p43">
            <a:extLst>
              <a:ext uri="{FF2B5EF4-FFF2-40B4-BE49-F238E27FC236}">
                <a16:creationId xmlns:a16="http://schemas.microsoft.com/office/drawing/2014/main" id="{7A73AF8C-6DE5-7532-C1A2-89031D004FF1}"/>
              </a:ext>
            </a:extLst>
          </p:cNvPr>
          <p:cNvSpPr txBox="1">
            <a:spLocks/>
          </p:cNvSpPr>
          <p:nvPr/>
        </p:nvSpPr>
        <p:spPr>
          <a:xfrm>
            <a:off x="6364393" y="3552113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/>
              <a:t>Step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44CC02-05A1-66F3-CD17-BACD3EB0E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5" y="796688"/>
            <a:ext cx="7925109" cy="3904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285F1F-4A2F-F2AF-F14B-E01706588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5" y="796688"/>
            <a:ext cx="8039445" cy="39281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B879AC-FC30-91BA-F689-CDDA2DD9F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110" y="739213"/>
            <a:ext cx="8178613" cy="40196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r>
              <a:rPr lang="bg-BG" dirty="0"/>
              <a:t> Определяне на контекста</a:t>
            </a:r>
            <a:endParaRPr dirty="0"/>
          </a:p>
        </p:txBody>
      </p:sp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300872" y="902441"/>
            <a:ext cx="4165407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bg-BG" dirty="0"/>
              <a:t>Създаване на </a:t>
            </a:r>
            <a:r>
              <a:rPr lang="en-US" dirty="0" err="1"/>
              <a:t>DbSet</a:t>
            </a:r>
            <a:r>
              <a:rPr lang="bg-BG" dirty="0"/>
              <a:t> за всяка таблица</a:t>
            </a:r>
            <a:endParaRPr lang="en-US" dirty="0"/>
          </a:p>
        </p:txBody>
      </p:sp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8E21A68-F26A-D101-BCEF-AD32F4620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221" y="1198761"/>
            <a:ext cx="4165407" cy="919058"/>
          </a:xfrm>
          <a:prstGeom prst="rect">
            <a:avLst/>
          </a:prstGeom>
        </p:spPr>
      </p:pic>
      <p:sp>
        <p:nvSpPr>
          <p:cNvPr id="6" name="Google Shape;863;p51">
            <a:extLst>
              <a:ext uri="{FF2B5EF4-FFF2-40B4-BE49-F238E27FC236}">
                <a16:creationId xmlns:a16="http://schemas.microsoft.com/office/drawing/2014/main" id="{6B586EAE-6DD3-A54A-09D8-84F8C27536FE}"/>
              </a:ext>
            </a:extLst>
          </p:cNvPr>
          <p:cNvSpPr txBox="1">
            <a:spLocks/>
          </p:cNvSpPr>
          <p:nvPr/>
        </p:nvSpPr>
        <p:spPr>
          <a:xfrm flipH="1">
            <a:off x="103228" y="2689442"/>
            <a:ext cx="4165407" cy="10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>
              <a:buFontTx/>
              <a:buChar char="-"/>
            </a:pPr>
            <a:r>
              <a:rPr lang="bg-BG" dirty="0" err="1"/>
              <a:t>Специфиране</a:t>
            </a:r>
            <a:r>
              <a:rPr lang="bg-BG" dirty="0"/>
              <a:t> на някои ограничения</a:t>
            </a:r>
          </a:p>
          <a:p>
            <a:pPr marL="0" indent="0"/>
            <a:r>
              <a:rPr lang="bg-BG" dirty="0"/>
              <a:t>на колони.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361D5-ED14-6EB2-8446-3AC2DE007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837" y="2679244"/>
            <a:ext cx="4239217" cy="22482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3107532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bg-BG" dirty="0"/>
              <a:t>Дефиниране</a:t>
            </a:r>
            <a:br>
              <a:rPr lang="bg-BG" dirty="0"/>
            </a:br>
            <a:r>
              <a:rPr lang="bg-BG" dirty="0"/>
              <a:t>На контролерите</a:t>
            </a:r>
            <a:br>
              <a:rPr lang="bg-BG" dirty="0"/>
            </a:b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260787" y="805181"/>
            <a:ext cx="6625787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 </a:t>
            </a:r>
            <a:r>
              <a:rPr lang="en-US" dirty="0" err="1"/>
              <a:t>UserController</a:t>
            </a:r>
            <a:r>
              <a:rPr lang="bg-BG" dirty="0"/>
              <a:t> имаме методи за регистриране на потребители, които </a:t>
            </a:r>
            <a:r>
              <a:rPr lang="bg-BG" dirty="0" err="1"/>
              <a:t>хешират</a:t>
            </a:r>
            <a:r>
              <a:rPr lang="bg-BG" dirty="0"/>
              <a:t> пароли и проверяват стойностите на параметрите.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260787" y="210992"/>
            <a:ext cx="9133244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dk2"/>
                </a:solidFill>
              </a:rPr>
              <a:t>Регистриране и влизане от потребители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F38463-9165-FACF-FC73-E69DD72EE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26"/>
          <a:stretch/>
        </p:blipFill>
        <p:spPr>
          <a:xfrm>
            <a:off x="3907121" y="2068370"/>
            <a:ext cx="5151154" cy="2180174"/>
          </a:xfrm>
          <a:prstGeom prst="rect">
            <a:avLst/>
          </a:prstGeom>
        </p:spPr>
      </p:pic>
      <p:sp>
        <p:nvSpPr>
          <p:cNvPr id="4" name="Google Shape;363;p30">
            <a:extLst>
              <a:ext uri="{FF2B5EF4-FFF2-40B4-BE49-F238E27FC236}">
                <a16:creationId xmlns:a16="http://schemas.microsoft.com/office/drawing/2014/main" id="{09B6F4BB-CA29-241A-7E3B-D569C0CDA5A6}"/>
              </a:ext>
            </a:extLst>
          </p:cNvPr>
          <p:cNvSpPr/>
          <p:nvPr/>
        </p:nvSpPr>
        <p:spPr>
          <a:xfrm>
            <a:off x="7524714" y="3887549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ABA09-B7A4-306E-6004-6742FAC54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" y="1957388"/>
            <a:ext cx="4043642" cy="29197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Register </a:t>
            </a:r>
            <a:r>
              <a:rPr lang="bg-BG" dirty="0"/>
              <a:t>- метода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80150A-F97B-5D18-6C66-82DE6EB9F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2" y="1107282"/>
            <a:ext cx="5845338" cy="30826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F04A5B-8592-9FCB-8D5F-F150B918BD22}"/>
              </a:ext>
            </a:extLst>
          </p:cNvPr>
          <p:cNvSpPr txBox="1"/>
          <p:nvPr/>
        </p:nvSpPr>
        <p:spPr>
          <a:xfrm>
            <a:off x="6593681" y="1392436"/>
            <a:ext cx="2357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Валидации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CAE92634-412A-3ED8-EFF9-DA0E21A9D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6089">
            <a:off x="4786520" y="1464836"/>
            <a:ext cx="1514856" cy="141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Register </a:t>
            </a:r>
            <a:r>
              <a:rPr lang="bg-BG" dirty="0"/>
              <a:t>- метода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A241C-F225-ACB2-EF11-6B66AC3DD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15" y="2202566"/>
            <a:ext cx="7840169" cy="129558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31B51A8-0B96-1B7D-3B00-C4CA0C46E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82367">
            <a:off x="2980532" y="3126328"/>
            <a:ext cx="1112838" cy="103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D1D5CD-FECC-6E70-3F09-35DE75B5D239}"/>
              </a:ext>
            </a:extLst>
          </p:cNvPr>
          <p:cNvSpPr txBox="1"/>
          <p:nvPr/>
        </p:nvSpPr>
        <p:spPr>
          <a:xfrm>
            <a:off x="4160229" y="3850481"/>
            <a:ext cx="3214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Добавяне на </a:t>
            </a:r>
            <a:r>
              <a:rPr lang="en-US" dirty="0">
                <a:solidFill>
                  <a:schemeClr val="bg1"/>
                </a:solidFill>
              </a:rPr>
              <a:t>User</a:t>
            </a:r>
            <a:r>
              <a:rPr lang="bg-BG" dirty="0">
                <a:solidFill>
                  <a:schemeClr val="bg1"/>
                </a:solidFill>
              </a:rPr>
              <a:t> в базата данни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036508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414</Words>
  <Application>Microsoft Office PowerPoint</Application>
  <PresentationFormat>On-screen Show (16:9)</PresentationFormat>
  <Paragraphs>98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Roboto</vt:lpstr>
      <vt:lpstr>Nunito Light</vt:lpstr>
      <vt:lpstr>Arial</vt:lpstr>
      <vt:lpstr>Overpass Mono</vt:lpstr>
      <vt:lpstr>Roboto Condensed Light</vt:lpstr>
      <vt:lpstr>Calibri</vt:lpstr>
      <vt:lpstr>Anaheim</vt:lpstr>
      <vt:lpstr>Barlow Condensed ExtraBold</vt:lpstr>
      <vt:lpstr>Raleway SemiBold</vt:lpstr>
      <vt:lpstr>Programming Lesson by Slidesgo</vt:lpstr>
      <vt:lpstr>Video Game Platform</vt:lpstr>
      <vt:lpstr>Основни етапи в създаването на проекта</vt:lpstr>
      <vt:lpstr>1.Създаване на моделите</vt:lpstr>
      <vt:lpstr>Таблици</vt:lpstr>
      <vt:lpstr>2. Определяне на контекста</vt:lpstr>
      <vt:lpstr>Дефиниране На контролерите </vt:lpstr>
      <vt:lpstr>Регистриране и влизане от потребители</vt:lpstr>
      <vt:lpstr>Register - метода</vt:lpstr>
      <vt:lpstr>Register - метода</vt:lpstr>
      <vt:lpstr>Генериране на подаръчни карти</vt:lpstr>
      <vt:lpstr>GenerateGiftCards</vt:lpstr>
      <vt:lpstr>GenerateGiftCards</vt:lpstr>
      <vt:lpstr>UserTriesToBuyGame</vt:lpstr>
      <vt:lpstr>UserTriesToBuyGame</vt:lpstr>
      <vt:lpstr>GetGameStartingWithLetter</vt:lpstr>
      <vt:lpstr>Имплементиране на  Display класовете</vt:lpstr>
      <vt:lpstr>Display.cs</vt:lpstr>
      <vt:lpstr>UserMenuDisplay.cs</vt:lpstr>
      <vt:lpstr>AdminDisplay.cs</vt:lpstr>
      <vt:lpstr>Компонентно тестване</vt:lpstr>
      <vt:lpstr>HTML5</vt:lpstr>
      <vt:lpstr>Работа с github</vt:lpstr>
      <vt:lpstr>Проблемите, с които се срещнахме</vt:lpstr>
      <vt:lpstr>Заключение</vt:lpstr>
      <vt:lpstr>Използвани технологии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Platform</dc:title>
  <dc:creator>User</dc:creator>
  <cp:lastModifiedBy>Ата Темур 06</cp:lastModifiedBy>
  <cp:revision>7</cp:revision>
  <dcterms:modified xsi:type="dcterms:W3CDTF">2023-03-26T08:57:39Z</dcterms:modified>
</cp:coreProperties>
</file>