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Economica" panose="02000506040000020004" pitchFamily="2" charset="77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Roboto Mono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i3OZ8WEUlJ2osZFgVKgyiakWNm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CABD2B-2609-4350-AB3E-B51E3FE340C1}">
  <a:tblStyle styleId="{29CABD2B-2609-4350-AB3E-B51E3FE340C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f905e7e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f905e7e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f905e7e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f905e7e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af905e7ec_2_41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eaf905e7ec_2_4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geaf905e7ec_2_4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eaf905e7ec_2_4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geaf905e7ec_2_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af905e7ec_2_8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eaf905e7ec_2_8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eaf905e7ec_2_8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eaf905e7ec_2_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f905e7ec_2_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eaf905e7ec_2_47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geaf905e7ec_2_4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geaf905e7ec_2_4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eaf905e7ec_2_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af905e7ec_2_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geaf905e7ec_2_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eaf905e7ec_2_5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eaf905e7ec_2_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eaf905e7ec_2_5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eaf905e7ec_2_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eaf905e7ec_2_5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geaf905e7ec_2_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af905e7ec_2_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eaf905e7ec_2_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af905e7ec_2_6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geaf905e7ec_2_6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eaf905e7ec_2_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eaf905e7ec_2_6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eaf905e7ec_2_6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geaf905e7ec_2_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f905e7ec_2_7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geaf905e7ec_2_7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geaf905e7ec_2_73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eaf905e7ec_2_7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geaf905e7ec_2_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eaf905e7ec_2_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af905e7ec_2_8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geaf905e7ec_2_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af905e7ec_2_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eaf905e7ec_2_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eaf905e7ec_2_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Science Ecosystem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718E3-222A-F641-BEEF-DB86DCF24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Essential Python Libraries (1/2)</a:t>
            </a:r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NumPy (Numerical Python)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Cornerstone of numerical computing in Python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Fast array processing capabilities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Pandas (panel data)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Designed to work with structured or tabular data in fast, easy and expressive manner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Provides high-level data structures and functions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Provides integration and interoperability with NumPy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Essential Python Libraries (2/2)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Matplotlib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Producing plots and other two dimensional data visualization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Seaborn: extension on matplotlib to provide high-level interface for drawing attractive and informative statistical graphics.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Scikit-learn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Premier general-purpose machine learning toolkit for python programmers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OpenAI Project, Tensorflow, PyTorch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Python Installation</a:t>
            </a:r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Install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Version 3.9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/>
              <a:t>Ensure</a:t>
            </a:r>
            <a:r>
              <a:rPr lang="en">
                <a:solidFill>
                  <a:schemeClr val="dk1"/>
                </a:solidFill>
              </a:rPr>
              <a:t> pip3 is installed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Python Interpreter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Executes one statement at a time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Standard interpreter shell can be invoked by using the </a:t>
            </a:r>
            <a:r>
              <a:rPr lang="en" i="1">
                <a:solidFill>
                  <a:srgbClr val="6AA84F"/>
                </a:solidFill>
              </a:rPr>
              <a:t>python</a:t>
            </a:r>
            <a:r>
              <a:rPr lang="en">
                <a:solidFill>
                  <a:srgbClr val="93C47D"/>
                </a:solidFill>
              </a:rPr>
              <a:t> </a:t>
            </a:r>
            <a:r>
              <a:rPr lang="en"/>
              <a:t>invoked on your terminal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Char char="❖"/>
            </a:pPr>
            <a:r>
              <a:rPr lang="en"/>
              <a:t>In order to exit, </a:t>
            </a:r>
            <a:r>
              <a:rPr lang="en" i="1">
                <a:solidFill>
                  <a:srgbClr val="6AA84F"/>
                </a:solidFill>
              </a:rPr>
              <a:t>exit()</a:t>
            </a:r>
            <a:r>
              <a:rPr lang="en"/>
              <a:t> is invoked in the python interpreter shell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47" name="Google Shape;14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656" y="2415831"/>
            <a:ext cx="6800200" cy="11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/>
          <p:nvPr/>
        </p:nvSpPr>
        <p:spPr>
          <a:xfrm>
            <a:off x="1317650" y="2415825"/>
            <a:ext cx="1899900" cy="216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Python script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copy following into text editor and save as </a:t>
            </a:r>
            <a:r>
              <a:rPr lang="en" b="1" i="1"/>
              <a:t>hello.py</a:t>
            </a:r>
            <a:endParaRPr b="1" i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run as </a:t>
            </a:r>
            <a:r>
              <a:rPr lang="en" i="1">
                <a:solidFill>
                  <a:srgbClr val="6AA84F"/>
                </a:solidFill>
              </a:rPr>
              <a:t>python hello.py</a:t>
            </a:r>
            <a:endParaRPr>
              <a:solidFill>
                <a:srgbClr val="6AA84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run as </a:t>
            </a:r>
            <a:r>
              <a:rPr lang="en" i="1">
                <a:solidFill>
                  <a:srgbClr val="6AA84F"/>
                </a:solidFill>
              </a:rPr>
              <a:t>python hello.py new</a:t>
            </a:r>
            <a:endParaRPr>
              <a:solidFill>
                <a:srgbClr val="6AA84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run as </a:t>
            </a:r>
            <a:r>
              <a:rPr lang="en" i="1">
                <a:solidFill>
                  <a:srgbClr val="6AA84F"/>
                </a:solidFill>
              </a:rPr>
              <a:t>python hello.py new world</a:t>
            </a:r>
            <a:endParaRPr>
              <a:solidFill>
                <a:srgbClr val="6AA84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run as </a:t>
            </a:r>
            <a:r>
              <a:rPr lang="en" i="1">
                <a:solidFill>
                  <a:srgbClr val="6AA84F"/>
                </a:solidFill>
              </a:rPr>
              <a:t>python hello.py new world 123</a:t>
            </a:r>
            <a:endParaRPr i="1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915675" y="1934475"/>
            <a:ext cx="2613900" cy="17940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#!/usr/bin/python</a:t>
            </a:r>
            <a:b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b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sys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args 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:]</a:t>
            </a:r>
            <a:b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len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args 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80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'hello,'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'world!'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len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args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'world!'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8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f905e7ec_2_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(VSCode)</a:t>
            </a:r>
            <a:endParaRPr/>
          </a:p>
        </p:txBody>
      </p:sp>
      <p:sp>
        <p:nvSpPr>
          <p:cNvPr id="161" name="Google Shape;161;geaf905e7ec_2_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1.59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Python Development Environment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Jupyter Notebook Extension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VSCode Jupyter Notebook Extension (1/8)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Install Jupyter package for Python </a:t>
            </a:r>
            <a:endParaRPr sz="16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Execute in your terminal, shell or bash: </a:t>
            </a:r>
            <a:r>
              <a:rPr lang="en" sz="1200">
                <a:solidFill>
                  <a:srgbClr val="93C47D"/>
                </a:solidFill>
              </a:rPr>
              <a:t>pip install jupyter</a:t>
            </a:r>
            <a:endParaRPr sz="1200">
              <a:solidFill>
                <a:srgbClr val="93C47D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Install Jupyter Notebook Extension from Microsoft for VSCode</a:t>
            </a:r>
            <a:endParaRPr sz="16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Click View-&gt;Extensions and search for: </a:t>
            </a:r>
            <a:r>
              <a:rPr lang="en" sz="1200">
                <a:solidFill>
                  <a:srgbClr val="93C47D"/>
                </a:solidFill>
              </a:rPr>
              <a:t>@id:ms-toolsai.jupyter</a:t>
            </a:r>
            <a:endParaRPr sz="1200">
              <a:solidFill>
                <a:srgbClr val="93C47D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a new file with </a:t>
            </a:r>
            <a:r>
              <a:rPr lang="en" sz="1600">
                <a:solidFill>
                  <a:srgbClr val="93C47D"/>
                </a:solidFill>
              </a:rPr>
              <a:t>.ipynb </a:t>
            </a:r>
            <a:r>
              <a:rPr lang="en" sz="1600"/>
              <a:t>extension (e.g.: start.ipynb)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Open the file in VSCode using the Jupyter Notebook extension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Setup the python 3.9.* as the default python interpreter in VSCode</a:t>
            </a:r>
            <a:endParaRPr sz="16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Click View-&gt;Command Palette and execute the statement: </a:t>
            </a:r>
            <a:r>
              <a:rPr lang="en" sz="1200">
                <a:solidFill>
                  <a:srgbClr val="93C47D"/>
                </a:solidFill>
              </a:rPr>
              <a:t>Python: Select Interpreter </a:t>
            </a:r>
            <a:r>
              <a:rPr lang="en" sz="1200"/>
              <a:t>and choose </a:t>
            </a:r>
            <a:r>
              <a:rPr lang="en" sz="1200">
                <a:solidFill>
                  <a:srgbClr val="93C47D"/>
                </a:solidFill>
              </a:rPr>
              <a:t>Python 3.9.* [64/32]-bit</a:t>
            </a:r>
            <a:endParaRPr sz="1200">
              <a:solidFill>
                <a:srgbClr val="93C47D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Click on the empty cell and enter the following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Click </a:t>
            </a:r>
            <a:r>
              <a:rPr lang="en" sz="1600" i="1">
                <a:solidFill>
                  <a:srgbClr val="6AA84F"/>
                </a:solidFill>
              </a:rPr>
              <a:t>Run</a:t>
            </a:r>
            <a:r>
              <a:rPr lang="en" sz="1600" i="1"/>
              <a:t> </a:t>
            </a:r>
            <a:r>
              <a:rPr lang="en" sz="1600"/>
              <a:t>button</a:t>
            </a:r>
            <a:r>
              <a:rPr lang="en" sz="1600" i="1"/>
              <a:t>    </a:t>
            </a:r>
            <a:r>
              <a:rPr lang="en" sz="1600"/>
              <a:t>to run the cell</a:t>
            </a:r>
            <a:endParaRPr sz="16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900" y="3788125"/>
            <a:ext cx="1515425" cy="7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450" y="4602850"/>
            <a:ext cx="127500" cy="1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VSCode Jupyter Notebook Extension (2/8)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2450" y="1051000"/>
            <a:ext cx="403110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1079150" y="5016600"/>
            <a:ext cx="3492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https://www.cheatography.com/weidadeyue/cheat-sheets/jupyter-notebook/pdf_bw/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6271725" y="1450550"/>
            <a:ext cx="26559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 Cheat Sheet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dirty="0"/>
              <a:t>Tab Completion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dirty="0"/>
              <a:t>File paths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➢"/>
            </a:pPr>
            <a:r>
              <a:rPr lang="en" dirty="0"/>
              <a:t>Function arguments </a:t>
            </a:r>
            <a:endParaRPr dirty="0"/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VSCode Jupyter Notebook Extension (3/8)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dirty="0"/>
              <a:t>Tab Completion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dirty="0"/>
              <a:t>Namespace: Object, Function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➢"/>
            </a:pPr>
            <a:r>
              <a:rPr lang="en" dirty="0"/>
              <a:t>Methods and attributes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➢"/>
            </a:pPr>
            <a:r>
              <a:rPr lang="en" dirty="0"/>
              <a:t>Modules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050" y="1802524"/>
            <a:ext cx="1678304" cy="4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050" y="2691874"/>
            <a:ext cx="1846802" cy="4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9050" y="3581225"/>
            <a:ext cx="2984812" cy="5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47500" y="1802525"/>
            <a:ext cx="29848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7494" y="2628450"/>
            <a:ext cx="2817475" cy="8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VSCode Jupyter Notebook Extension (4/8)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Introspection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i="1">
                <a:solidFill>
                  <a:srgbClr val="6AA84F"/>
                </a:solidFill>
              </a:rPr>
              <a:t>?</a:t>
            </a:r>
            <a:r>
              <a:rPr lang="en" i="1"/>
              <a:t> after a variable, object or function will display some general information</a:t>
            </a:r>
            <a:endParaRPr i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i="1">
                <a:solidFill>
                  <a:srgbClr val="6AA84F"/>
                </a:solidFill>
              </a:rPr>
              <a:t>??</a:t>
            </a:r>
            <a:r>
              <a:rPr lang="en"/>
              <a:t> will also show the functions source code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i="1">
                <a:solidFill>
                  <a:srgbClr val="6AA84F"/>
                </a:solidFill>
              </a:rPr>
              <a:t>?</a:t>
            </a:r>
            <a:r>
              <a:rPr lang="en"/>
              <a:t> can also be used to search the namespace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i="1"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4863" y="2526088"/>
            <a:ext cx="1857375" cy="1114425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Blend of various principles from Algorithms, Software Engineering, Programming, Algebra, Calculus, Statistics and Probability with the goal to discover hidden patterns from the raw data that is relevant to a given </a:t>
            </a:r>
            <a:r>
              <a:rPr lang="en" b="1"/>
              <a:t>objective function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Data Science</a:t>
            </a:r>
            <a:endParaRPr/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7825" y="2571749"/>
            <a:ext cx="2348351" cy="21283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1119550" y="4961300"/>
            <a:ext cx="33165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"/>
              <a:t>https://towardsdatascience.com/introduction-to-statistics-e9d72d818745</a:t>
            </a:r>
            <a:endParaRPr sz="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VSCode Jupyter Notebook Extension (5/8)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Magic commands </a:t>
            </a:r>
            <a:r>
              <a:rPr lang="en" i="1"/>
              <a:t>%</a:t>
            </a:r>
            <a:endParaRPr i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800" i="1">
                <a:solidFill>
                  <a:srgbClr val="6AA84F"/>
                </a:solidFill>
              </a:rPr>
              <a:t>%run</a:t>
            </a:r>
            <a:r>
              <a:rPr lang="en" sz="1800"/>
              <a:t> command: runs a file on local filesystem.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 sz="1800" i="1">
                <a:solidFill>
                  <a:srgbClr val="6AA84F"/>
                </a:solidFill>
              </a:rPr>
              <a:t>%load</a:t>
            </a:r>
            <a:r>
              <a:rPr lang="en" sz="1800"/>
              <a:t> command loads a script into a cell from the local filesystem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 i="1">
                <a:solidFill>
                  <a:srgbClr val="6AA84F"/>
                </a:solidFill>
              </a:rPr>
              <a:t>%load hello.py</a:t>
            </a:r>
            <a:r>
              <a:rPr lang="en" sz="1800" i="1"/>
              <a:t> </a:t>
            </a:r>
            <a:r>
              <a:rPr lang="en" sz="1800"/>
              <a:t>will result into </a:t>
            </a:r>
            <a:endParaRPr sz="1800"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625" y="1904275"/>
            <a:ext cx="3358350" cy="3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7525" y="3351600"/>
            <a:ext cx="2514100" cy="1645475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VSCode Jupyter Notebook Extension (6/8)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Magic commands %</a:t>
            </a:r>
            <a:endParaRPr i="1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i="1">
                <a:solidFill>
                  <a:srgbClr val="6AA84F"/>
                </a:solidFill>
              </a:rPr>
              <a:t>%time</a:t>
            </a:r>
            <a:r>
              <a:rPr lang="en"/>
              <a:t> command: measures the execution time by running a statement once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i="1">
                <a:solidFill>
                  <a:srgbClr val="6AA84F"/>
                </a:solidFill>
              </a:rPr>
              <a:t>%timeit</a:t>
            </a:r>
            <a:r>
              <a:rPr lang="en"/>
              <a:t> command: measure the execution time by running a statement multiple times. More precise, but takes longer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8000" y="2326650"/>
            <a:ext cx="4357050" cy="2521575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VSCode Jupyter Notebook Extension (7/8)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Magic commands </a:t>
            </a:r>
            <a:r>
              <a:rPr lang="en" i="1"/>
              <a:t>%</a:t>
            </a: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Matplotlib integration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i="1">
                <a:solidFill>
                  <a:srgbClr val="6AA84F"/>
                </a:solidFill>
              </a:rPr>
              <a:t>%matplotlib inline</a:t>
            </a:r>
            <a:r>
              <a:rPr lang="en" i="1"/>
              <a:t> </a:t>
            </a:r>
            <a:r>
              <a:rPr lang="en"/>
              <a:t>command configures integration with Jupyter Notebook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5025" y="2298825"/>
            <a:ext cx="3865425" cy="245155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VSCode Jupyter Notebook Extension (8/8)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125"/>
            <a:ext cx="8839201" cy="2524355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5" name="Google Shape;225;p26"/>
          <p:cNvSpPr txBox="1"/>
          <p:nvPr/>
        </p:nvSpPr>
        <p:spPr>
          <a:xfrm>
            <a:off x="192575" y="3777025"/>
            <a:ext cx="87630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% Magic Commands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read: https://ipython.readthedocs.io/en/stable/interactive/magics.html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Profiling (1/3)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Related to timing code, except it determines where time is spent for a whole python script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Download </a:t>
            </a:r>
            <a:r>
              <a:rPr lang="en">
                <a:solidFill>
                  <a:srgbClr val="6D9EEB"/>
                </a:solidFill>
              </a:rPr>
              <a:t>cprof_example.py</a:t>
            </a:r>
            <a:r>
              <a:rPr lang="en"/>
              <a:t> file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From terminal execute: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200"/>
              <a:buChar char="➢"/>
            </a:pPr>
            <a:r>
              <a:rPr lang="en" i="1">
                <a:solidFill>
                  <a:srgbClr val="6AA84F"/>
                </a:solidFill>
              </a:rPr>
              <a:t>python -m cProfile -s cumulative cprof_example.py</a:t>
            </a:r>
            <a:endParaRPr i="1">
              <a:solidFill>
                <a:srgbClr val="6AA84F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➢"/>
            </a:pPr>
            <a:r>
              <a:rPr lang="en"/>
              <a:t>Output is sorted by cumulative time spent on a particular call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27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Profiling (2/3)</a:t>
            </a: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Profiling can also be run from Jupyter Notebook using Magic commands </a:t>
            </a:r>
            <a:r>
              <a:rPr lang="en" i="1"/>
              <a:t>%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>
                <a:solidFill>
                  <a:srgbClr val="6AA84F"/>
                </a:solidFill>
              </a:rPr>
              <a:t>%prun</a:t>
            </a:r>
            <a:r>
              <a:rPr lang="en"/>
              <a:t> command: Related to timing code, except it determines where time is spent for a python statement or function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i="1">
                <a:solidFill>
                  <a:srgbClr val="6AA84F"/>
                </a:solidFill>
              </a:rPr>
              <a:t>-l 10</a:t>
            </a:r>
            <a:r>
              <a:rPr lang="en"/>
              <a:t>: limits the number of lines that are displayed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i="1">
                <a:solidFill>
                  <a:srgbClr val="6AA84F"/>
                </a:solidFill>
              </a:rPr>
              <a:t>%%prun</a:t>
            </a:r>
            <a:r>
              <a:rPr lang="en" i="1"/>
              <a:t> magic</a:t>
            </a:r>
            <a:r>
              <a:rPr lang="en"/>
              <a:t> command can be used at the </a:t>
            </a:r>
            <a:r>
              <a:rPr lang="en" b="1"/>
              <a:t>top</a:t>
            </a:r>
            <a:r>
              <a:rPr lang="en"/>
              <a:t> of a code block/cell to profile the entire block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Example: </a:t>
            </a:r>
            <a:r>
              <a:rPr lang="en" i="1">
                <a:solidFill>
                  <a:srgbClr val="6AA84F"/>
                </a:solidFill>
              </a:rPr>
              <a:t>%%prun -s cumulative -l 10</a:t>
            </a:r>
            <a:endParaRPr i="1">
              <a:solidFill>
                <a:srgbClr val="6AA84F"/>
              </a:solidFill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4000" y="1170125"/>
            <a:ext cx="4213929" cy="3820974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Profiling (3/3)</a:t>
            </a:r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b="1"/>
              <a:t>Line Profiler</a:t>
            </a:r>
            <a:r>
              <a:rPr lang="en"/>
              <a:t>: provides a simple line by line profiling of one or more functions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External package: can be installed by executing in your terminal: 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Char char="➢"/>
            </a:pPr>
            <a:r>
              <a:rPr lang="en" i="1">
                <a:solidFill>
                  <a:srgbClr val="6AA84F"/>
                </a:solidFill>
              </a:rPr>
              <a:t>pip3 install line_profile</a:t>
            </a:r>
            <a:endParaRPr i="1">
              <a:solidFill>
                <a:srgbClr val="6AA84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Needs to be enabled in Jupyter Notebook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Char char="➢"/>
            </a:pPr>
            <a:r>
              <a:rPr lang="en">
                <a:solidFill>
                  <a:srgbClr val="6AA84F"/>
                </a:solidFill>
              </a:rPr>
              <a:t>%load_ext line_profiler</a:t>
            </a:r>
            <a:endParaRPr>
              <a:solidFill>
                <a:srgbClr val="6AA84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Needs to provide which function or functions are to be profiled</a:t>
            </a:r>
            <a:endParaRPr/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➢"/>
            </a:pPr>
            <a:r>
              <a:rPr lang="en" sz="800" i="1">
                <a:solidFill>
                  <a:srgbClr val="6AA84F"/>
                </a:solidFill>
              </a:rPr>
              <a:t>%lprun -f func1 -f func2 </a:t>
            </a:r>
            <a:r>
              <a:rPr lang="en" sz="800" b="1" i="1">
                <a:solidFill>
                  <a:srgbClr val="6AA84F"/>
                </a:solidFill>
              </a:rPr>
              <a:t>statement_to profile</a:t>
            </a:r>
            <a:endParaRPr>
              <a:solidFill>
                <a:srgbClr val="6AA84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Explicit specification of func names are required to reduce overhead of “tracing” the dependent functions</a:t>
            </a:r>
            <a:endParaRPr sz="800" b="1" i="1"/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850" y="154175"/>
            <a:ext cx="2851276" cy="2207325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3987" y="2620775"/>
            <a:ext cx="3276999" cy="22354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CRISP-DM* reference model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structured approach to planning a data mining project</a:t>
            </a:r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050" y="2743200"/>
            <a:ext cx="2647950" cy="240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3"/>
          <p:cNvGraphicFramePr/>
          <p:nvPr/>
        </p:nvGraphicFramePr>
        <p:xfrm>
          <a:off x="282250" y="1438725"/>
          <a:ext cx="7239000" cy="3534444"/>
        </p:xfrm>
        <a:graphic>
          <a:graphicData uri="http://schemas.openxmlformats.org/drawingml/2006/table">
            <a:tbl>
              <a:tblPr>
                <a:noFill/>
                <a:tableStyleId>{29CABD2B-2609-4350-AB3E-B51E3FE340C1}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❖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Business understanding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Objectives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Selection of tools and techniques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Evaluation Criteria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marR="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❖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understanding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Identify and describe required data sets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Explore and visualize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Verify quality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 quality issues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marR="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❖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preparation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most relevant sources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Clean data sets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Transform data sets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Integrate sources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❖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Modeling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appropriate data analytics / learning model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Generate test plan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Build and assess model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marR="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❖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Evaluation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 results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Review process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marR="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❖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 Plan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914400" marR="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Char char="➢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Monitor and Upgrade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Google Shape;80;p3"/>
          <p:cNvSpPr txBox="1"/>
          <p:nvPr/>
        </p:nvSpPr>
        <p:spPr>
          <a:xfrm>
            <a:off x="1061200" y="4961720"/>
            <a:ext cx="3049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*Cross-industry standard process for data mining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Chapman, Pete, et al. "CRISP-DM 1.0 Step-by-step data mining guide." (2000).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Stage 1: Ask A Question 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Skills: science, domain expertise, curiosity 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Tools: your brain, talking to experts, experience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Stage 2: Get the Data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Skills: web scraping, data cleaning, querying databases, CS stuff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Tools: python, pandas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Stage 3: Explore the Data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Skills: Get to know data, develop hypotheses, patterns? Anomalies?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Tools: matplotlib, numpy, scipy, pandas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Stage 4: Model the Data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Skills: regression, machine learning, validation, big data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Tools: scikit learn, pandas, mrjob, mapreduce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Stage 5: Communicate the Data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Skills: presentation, speaking, visuals, writing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Tools: matplotlib, adobe illustrator, powerpoint/keynote</a:t>
            </a:r>
            <a:endParaRPr sz="1200"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0850" y="0"/>
            <a:ext cx="2203150" cy="27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Science Process (1/5)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075525" y="5024375"/>
            <a:ext cx="3274500" cy="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https://www.kdnuggets.com/2016/03/data-science-process-rediscovered.html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50" y="956050"/>
            <a:ext cx="2451776" cy="37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9995" y="1191029"/>
            <a:ext cx="5890855" cy="132321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Science Process (2/5)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1075550" y="5031375"/>
            <a:ext cx="6849900" cy="1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Borenstein, Jason, and Ronald C. Arkin. "Nudging for good: robots and the ethical appropriateness of nurturing empathy and charitable behavior." AI &amp; SOCIETY 32.4 (2017): 499-507.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f905e7ec_2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Science Process (3/5)</a:t>
            </a:r>
            <a:endParaRPr/>
          </a:p>
        </p:txBody>
      </p:sp>
      <p:pic>
        <p:nvPicPr>
          <p:cNvPr id="102" name="Google Shape;102;geaf905e7e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5833"/>
            <a:ext cx="9144001" cy="235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513" y="1066176"/>
            <a:ext cx="4324974" cy="38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1076325" y="5038400"/>
            <a:ext cx="7865400" cy="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https://intelligent-information.blog/en/blog/2018/02/22/garbage-in-garbage-out-intelligent-information-3-conditions/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Science Process (4/5)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Science Process (5/5)</a:t>
            </a:r>
            <a:endParaRPr/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25" y="1137223"/>
            <a:ext cx="7595750" cy="32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/>
          <p:nvPr/>
        </p:nvSpPr>
        <p:spPr>
          <a:xfrm>
            <a:off x="1080325" y="5024375"/>
            <a:ext cx="6410100" cy="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https://www.forbes.com/sites/gilpress/2016/03/23/data-preparation-most-time-consuming-least-enjoyable-data-science-task-survey-says/#51249c146f63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Python</a:t>
            </a:r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Interpreted Language for rapid prototyping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One of the most important languages for data science, machine learning and general software development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Ease of integrating with C, C++ and FORTRAN code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Allows utilization of low level system code and drivers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Char char="❖"/>
            </a:pPr>
            <a:r>
              <a:rPr lang="en"/>
              <a:t>Availability of large ecosystem of addons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1324</Words>
  <Application>Microsoft Macintosh PowerPoint</Application>
  <PresentationFormat>On-screen Show (16:9)</PresentationFormat>
  <Paragraphs>180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Roboto Mono</vt:lpstr>
      <vt:lpstr>Economica</vt:lpstr>
      <vt:lpstr>Arial</vt:lpstr>
      <vt:lpstr>Consolas</vt:lpstr>
      <vt:lpstr>Open Sans</vt:lpstr>
      <vt:lpstr>Luxe</vt:lpstr>
      <vt:lpstr>Data Science Ecosystem</vt:lpstr>
      <vt:lpstr>What is Data Science</vt:lpstr>
      <vt:lpstr>CRISP-DM* reference model</vt:lpstr>
      <vt:lpstr>Data Science Process (1/5)</vt:lpstr>
      <vt:lpstr>Data Science Process (2/5)</vt:lpstr>
      <vt:lpstr>Data Science Process (3/5)</vt:lpstr>
      <vt:lpstr>Data Science Process (4/5)</vt:lpstr>
      <vt:lpstr>Data Science Process (5/5)</vt:lpstr>
      <vt:lpstr>Why Python</vt:lpstr>
      <vt:lpstr>Essential Python Libraries (1/2)</vt:lpstr>
      <vt:lpstr>Essential Python Libraries (2/2)</vt:lpstr>
      <vt:lpstr>Python Installation</vt:lpstr>
      <vt:lpstr>Python Basics</vt:lpstr>
      <vt:lpstr>Python Basics</vt:lpstr>
      <vt:lpstr>Visual Studio Code (VSCode)</vt:lpstr>
      <vt:lpstr>VSCode Jupyter Notebook Extension (1/8)</vt:lpstr>
      <vt:lpstr>VSCode Jupyter Notebook Extension (2/8) </vt:lpstr>
      <vt:lpstr>VSCode Jupyter Notebook Extension (3/8)</vt:lpstr>
      <vt:lpstr>VSCode Jupyter Notebook Extension (4/8)</vt:lpstr>
      <vt:lpstr>VSCode Jupyter Notebook Extension (5/8)</vt:lpstr>
      <vt:lpstr>VSCode Jupyter Notebook Extension (6/8)</vt:lpstr>
      <vt:lpstr>VSCode Jupyter Notebook Extension (7/8)</vt:lpstr>
      <vt:lpstr>VSCode Jupyter Notebook Extension (8/8)</vt:lpstr>
      <vt:lpstr>Profiling (1/3)</vt:lpstr>
      <vt:lpstr>Profiling (2/3)</vt:lpstr>
      <vt:lpstr>Profiling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Ecosystem</dc:title>
  <cp:lastModifiedBy>Antorweep Chakravorty</cp:lastModifiedBy>
  <cp:revision>2</cp:revision>
  <dcterms:modified xsi:type="dcterms:W3CDTF">2022-08-25T13:41:23Z</dcterms:modified>
</cp:coreProperties>
</file>