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2"/>
  </p:notesMasterIdLst>
  <p:handoutMasterIdLst>
    <p:handoutMasterId r:id="rId23"/>
  </p:handoutMasterIdLst>
  <p:sldIdLst>
    <p:sldId id="349" r:id="rId2"/>
    <p:sldId id="308" r:id="rId3"/>
    <p:sldId id="260" r:id="rId4"/>
    <p:sldId id="358" r:id="rId5"/>
    <p:sldId id="361" r:id="rId6"/>
    <p:sldId id="359" r:id="rId7"/>
    <p:sldId id="362" r:id="rId8"/>
    <p:sldId id="363" r:id="rId9"/>
    <p:sldId id="365" r:id="rId10"/>
    <p:sldId id="360" r:id="rId11"/>
    <p:sldId id="364" r:id="rId12"/>
    <p:sldId id="366" r:id="rId13"/>
    <p:sldId id="367" r:id="rId14"/>
    <p:sldId id="368" r:id="rId15"/>
    <p:sldId id="369" r:id="rId16"/>
    <p:sldId id="370" r:id="rId17"/>
    <p:sldId id="372" r:id="rId18"/>
    <p:sldId id="371" r:id="rId19"/>
    <p:sldId id="373" r:id="rId20"/>
    <p:sldId id="356" r:id="rId21"/>
  </p:sldIdLst>
  <p:sldSz cx="12190413" cy="6858000"/>
  <p:notesSz cx="6731000" cy="98679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E26A97A-68FC-471F-8043-0CBAAB0C4FC9}">
          <p14:sldIdLst>
            <p14:sldId id="349"/>
            <p14:sldId id="308"/>
            <p14:sldId id="260"/>
            <p14:sldId id="358"/>
            <p14:sldId id="361"/>
            <p14:sldId id="359"/>
            <p14:sldId id="362"/>
            <p14:sldId id="363"/>
            <p14:sldId id="365"/>
            <p14:sldId id="360"/>
            <p14:sldId id="364"/>
            <p14:sldId id="366"/>
            <p14:sldId id="367"/>
            <p14:sldId id="368"/>
            <p14:sldId id="369"/>
            <p14:sldId id="370"/>
            <p14:sldId id="372"/>
            <p14:sldId id="371"/>
            <p14:sldId id="373"/>
            <p14:sldId id="356"/>
          </p14:sldIdLst>
        </p14:section>
        <p14:section name="Beispielfolien" id="{4CCF9EBE-BDB8-45C9-AFA0-91F86AC828CF}">
          <p14:sldIdLst/>
        </p14:section>
      </p14:sectionLst>
    </p:ext>
    <p:ext uri="{EFAFB233-063F-42B5-8137-9DF3F51BA10A}">
      <p15:sldGuideLst xmlns:p15="http://schemas.microsoft.com/office/powerpoint/2012/main">
        <p15:guide id="1" orient="horz" pos="3793">
          <p15:clr>
            <a:srgbClr val="A4A3A4"/>
          </p15:clr>
        </p15:guide>
        <p15:guide id="2" orient="horz" pos="255">
          <p15:clr>
            <a:srgbClr val="A4A3A4"/>
          </p15:clr>
        </p15:guide>
        <p15:guide id="3" orient="horz" pos="1117">
          <p15:clr>
            <a:srgbClr val="A4A3A4"/>
          </p15:clr>
        </p15:guide>
        <p15:guide id="4" pos="7377">
          <p15:clr>
            <a:srgbClr val="A4A3A4"/>
          </p15:clr>
        </p15:guide>
        <p15:guide id="5" pos="301">
          <p15:clr>
            <a:srgbClr val="A4A3A4"/>
          </p15:clr>
        </p15:guide>
        <p15:guide id="6" pos="3839">
          <p15:clr>
            <a:srgbClr val="A4A3A4"/>
          </p15:clr>
        </p15:guide>
      </p15:sldGuideLst>
    </p:ext>
    <p:ext uri="{2D200454-40CA-4A62-9FC3-DE9A4176ACB9}">
      <p15:notesGuideLst xmlns:p15="http://schemas.microsoft.com/office/powerpoint/2012/main">
        <p15:guide id="1" orient="horz" pos="386">
          <p15:clr>
            <a:srgbClr val="A4A3A4"/>
          </p15:clr>
        </p15:guide>
        <p15:guide id="2" orient="horz" pos="5830">
          <p15:clr>
            <a:srgbClr val="A4A3A4"/>
          </p15:clr>
        </p15:guide>
        <p15:guide id="3" orient="horz" pos="2201">
          <p15:clr>
            <a:srgbClr val="A4A3A4"/>
          </p15:clr>
        </p15:guide>
        <p15:guide id="4" orient="horz" pos="2065">
          <p15:clr>
            <a:srgbClr val="A4A3A4"/>
          </p15:clr>
        </p15:guide>
        <p15:guide id="5" pos="306">
          <p15:clr>
            <a:srgbClr val="A4A3A4"/>
          </p15:clr>
        </p15:guide>
        <p15:guide id="6" pos="393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krishna Devineni" initials="RD" lastIdx="2" clrIdx="0">
    <p:extLst>
      <p:ext uri="{19B8F6BF-5375-455C-9EA6-DF929625EA0E}">
        <p15:presenceInfo xmlns:p15="http://schemas.microsoft.com/office/powerpoint/2012/main" userId="Raghavakrishna Devine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9A"/>
    <a:srgbClr val="1F82C0"/>
    <a:srgbClr val="E1E3E3"/>
    <a:srgbClr val="FEEFD6"/>
    <a:srgbClr val="B1C800"/>
    <a:srgbClr val="E2001A"/>
    <a:srgbClr val="F29400"/>
    <a:srgbClr val="FFFFFF"/>
    <a:srgbClr val="A8AFA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0BA41-F958-4B92-974D-CD113586129E}" v="6" dt="2021-06-15T14:19:42.10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6727" autoAdjust="0"/>
  </p:normalViewPr>
  <p:slideViewPr>
    <p:cSldViewPr showGuides="1">
      <p:cViewPr varScale="1">
        <p:scale>
          <a:sx n="62" d="100"/>
          <a:sy n="62" d="100"/>
        </p:scale>
        <p:origin x="788" y="-116"/>
      </p:cViewPr>
      <p:guideLst>
        <p:guide orient="horz" pos="3793"/>
        <p:guide orient="horz" pos="255"/>
        <p:guide orient="horz" pos="1117"/>
        <p:guide pos="7377"/>
        <p:guide pos="301"/>
        <p:guide pos="3839"/>
      </p:guideLst>
    </p:cSldViewPr>
  </p:slideViewPr>
  <p:outlineViewPr>
    <p:cViewPr>
      <p:scale>
        <a:sx n="33" d="100"/>
        <a:sy n="33" d="100"/>
      </p:scale>
      <p:origin x="0" y="-17832"/>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82" d="100"/>
          <a:sy n="82" d="100"/>
        </p:scale>
        <p:origin x="-1464" y="-72"/>
      </p:cViewPr>
      <p:guideLst>
        <p:guide orient="horz" pos="386"/>
        <p:guide orient="horz" pos="5830"/>
        <p:guide orient="horz" pos="2201"/>
        <p:guide orient="horz" pos="2065"/>
        <p:guide pos="306"/>
        <p:guide pos="393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akrishna Devineni" userId="4e24c7ff-365c-4a4b-9487-8cc51da6fdaf" providerId="ADAL" clId="{A6A0BA41-F958-4B92-974D-CD113586129E}"/>
    <pc:docChg chg="custSel modSld">
      <pc:chgData name="Raghavakrishna Devineni" userId="4e24c7ff-365c-4a4b-9487-8cc51da6fdaf" providerId="ADAL" clId="{A6A0BA41-F958-4B92-974D-CD113586129E}" dt="2021-06-15T14:19:42.101" v="7"/>
      <pc:docMkLst>
        <pc:docMk/>
      </pc:docMkLst>
      <pc:sldChg chg="addCm modCm">
        <pc:chgData name="Raghavakrishna Devineni" userId="4e24c7ff-365c-4a4b-9487-8cc51da6fdaf" providerId="ADAL" clId="{A6A0BA41-F958-4B92-974D-CD113586129E}" dt="2021-06-15T09:28:49.670" v="1"/>
        <pc:sldMkLst>
          <pc:docMk/>
          <pc:sldMk cId="0" sldId="260"/>
        </pc:sldMkLst>
      </pc:sldChg>
      <pc:sldChg chg="addCm modCm">
        <pc:chgData name="Raghavakrishna Devineni" userId="4e24c7ff-365c-4a4b-9487-8cc51da6fdaf" providerId="ADAL" clId="{A6A0BA41-F958-4B92-974D-CD113586129E}" dt="2021-06-15T09:37:10.660" v="3"/>
        <pc:sldMkLst>
          <pc:docMk/>
          <pc:sldMk cId="4150534631" sldId="358"/>
        </pc:sldMkLst>
      </pc:sldChg>
      <pc:sldChg chg="modSp">
        <pc:chgData name="Raghavakrishna Devineni" userId="4e24c7ff-365c-4a4b-9487-8cc51da6fdaf" providerId="ADAL" clId="{A6A0BA41-F958-4B92-974D-CD113586129E}" dt="2021-06-15T14:19:42.101" v="7"/>
        <pc:sldMkLst>
          <pc:docMk/>
          <pc:sldMk cId="2902396781" sldId="363"/>
        </pc:sldMkLst>
        <pc:spChg chg="mod">
          <ac:chgData name="Raghavakrishna Devineni" userId="4e24c7ff-365c-4a4b-9487-8cc51da6fdaf" providerId="ADAL" clId="{A6A0BA41-F958-4B92-974D-CD113586129E}" dt="2021-06-15T14:19:42.101" v="7"/>
          <ac:spMkLst>
            <pc:docMk/>
            <pc:sldMk cId="2902396781" sldId="363"/>
            <ac:spMk id="27" creationId="{F3436A3A-5BC2-4D74-95FC-523B5AB2A86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6-15T11:28:39.687" idx="1">
    <p:pos x="1184" y="3301"/>
    <p:text>is it air age at exhaust then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6-15T11:36:50.838" idx="2">
    <p:pos x="2990" y="2880"/>
    <p:text>need clarification on V123</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16238"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13175" y="0"/>
            <a:ext cx="2916238" cy="493713"/>
          </a:xfrm>
          <a:prstGeom prst="rect">
            <a:avLst/>
          </a:prstGeom>
        </p:spPr>
        <p:txBody>
          <a:bodyPr vert="horz" lIns="91440" tIns="45720" rIns="91440" bIns="45720" rtlCol="0"/>
          <a:lstStyle>
            <a:lvl1pPr algn="r">
              <a:defRPr sz="1200"/>
            </a:lvl1pPr>
          </a:lstStyle>
          <a:p>
            <a:fld id="{712E56AE-624E-49E0-8ED0-94A91F974A6E}" type="datetimeFigureOut">
              <a:rPr lang="de-DE" smtClean="0"/>
              <a:t>15.06.2021</a:t>
            </a:fld>
            <a:endParaRPr lang="de-DE"/>
          </a:p>
        </p:txBody>
      </p:sp>
      <p:sp>
        <p:nvSpPr>
          <p:cNvPr id="4" name="Fußzeilenplatzhalter 3"/>
          <p:cNvSpPr>
            <a:spLocks noGrp="1"/>
          </p:cNvSpPr>
          <p:nvPr>
            <p:ph type="ftr" sz="quarter" idx="2"/>
          </p:nvPr>
        </p:nvSpPr>
        <p:spPr>
          <a:xfrm>
            <a:off x="0" y="9372600"/>
            <a:ext cx="2916238" cy="49371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13175" y="9372600"/>
            <a:ext cx="2916238" cy="493713"/>
          </a:xfrm>
          <a:prstGeom prst="rect">
            <a:avLst/>
          </a:prstGeom>
        </p:spPr>
        <p:txBody>
          <a:bodyPr vert="horz" lIns="91440" tIns="45720" rIns="91440" bIns="45720" rtlCol="0" anchor="b"/>
          <a:lstStyle>
            <a:lvl1pPr algn="r">
              <a:defRPr sz="1200"/>
            </a:lvl1pPr>
          </a:lstStyle>
          <a:p>
            <a:fld id="{80BC5AC0-20DA-4069-B102-9653FA907D55}" type="slidenum">
              <a:rPr lang="de-DE" smtClean="0"/>
              <a:t>‹#›</a:t>
            </a:fld>
            <a:endParaRPr lang="de-DE"/>
          </a:p>
        </p:txBody>
      </p:sp>
    </p:spTree>
    <p:extLst>
      <p:ext uri="{BB962C8B-B14F-4D97-AF65-F5344CB8AC3E}">
        <p14:creationId xmlns:p14="http://schemas.microsoft.com/office/powerpoint/2010/main" val="2314779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85774" y="0"/>
            <a:ext cx="3599826" cy="493713"/>
          </a:xfrm>
          <a:prstGeom prst="rect">
            <a:avLst/>
          </a:prstGeom>
        </p:spPr>
        <p:txBody>
          <a:bodyPr vert="horz" lIns="0" tIns="90000" rIns="91440" bIns="45720" rtlCol="0"/>
          <a:lstStyle>
            <a:lvl1pPr algn="l">
              <a:defRPr sz="1200">
                <a:latin typeface="Frutiger LT Com 55 Roman" pitchFamily="34" charset="0"/>
              </a:defRPr>
            </a:lvl1pPr>
          </a:lstStyle>
          <a:p>
            <a:endParaRPr lang="de-DE" dirty="0"/>
          </a:p>
        </p:txBody>
      </p:sp>
      <p:sp>
        <p:nvSpPr>
          <p:cNvPr id="3" name="Datumsplatzhalter 2"/>
          <p:cNvSpPr>
            <a:spLocks noGrp="1"/>
          </p:cNvSpPr>
          <p:nvPr>
            <p:ph type="dt" idx="1"/>
          </p:nvPr>
        </p:nvSpPr>
        <p:spPr>
          <a:xfrm>
            <a:off x="4805700" y="0"/>
            <a:ext cx="1439525" cy="493713"/>
          </a:xfrm>
          <a:prstGeom prst="rect">
            <a:avLst/>
          </a:prstGeom>
        </p:spPr>
        <p:txBody>
          <a:bodyPr vert="horz" lIns="91440" tIns="90000" rIns="0" bIns="45720" rtlCol="0"/>
          <a:lstStyle>
            <a:lvl1pPr algn="r">
              <a:defRPr sz="1200">
                <a:latin typeface="Frutiger LT Com 55 Roman" pitchFamily="34" charset="0"/>
              </a:defRPr>
            </a:lvl1pPr>
          </a:lstStyle>
          <a:p>
            <a:fld id="{D64C5CA1-81F4-43E1-8D15-34184FE6F392}" type="datetimeFigureOut">
              <a:rPr lang="de-DE" smtClean="0"/>
              <a:pPr/>
              <a:t>15.06.2021</a:t>
            </a:fld>
            <a:endParaRPr lang="de-DE" dirty="0"/>
          </a:p>
        </p:txBody>
      </p:sp>
      <p:sp>
        <p:nvSpPr>
          <p:cNvPr id="4" name="Folienbildplatzhalter 3"/>
          <p:cNvSpPr>
            <a:spLocks noGrp="1" noRot="1" noChangeAspect="1"/>
          </p:cNvSpPr>
          <p:nvPr>
            <p:ph type="sldImg" idx="2"/>
          </p:nvPr>
        </p:nvSpPr>
        <p:spPr>
          <a:xfrm>
            <a:off x="485775" y="612775"/>
            <a:ext cx="4737101" cy="2665413"/>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85774" y="3494088"/>
            <a:ext cx="5759451" cy="5760462"/>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485774" y="9372600"/>
            <a:ext cx="3599826" cy="493713"/>
          </a:xfrm>
          <a:prstGeom prst="rect">
            <a:avLst/>
          </a:prstGeom>
        </p:spPr>
        <p:txBody>
          <a:bodyPr vert="horz" lIns="0" tIns="45720" rIns="91440" bIns="180000" rtlCol="0" anchor="b"/>
          <a:lstStyle>
            <a:lvl1pPr algn="l">
              <a:defRPr sz="1200">
                <a:latin typeface="Frutiger LT Com 55 Roman" pitchFamily="34" charset="0"/>
              </a:defRPr>
            </a:lvl1pPr>
          </a:lstStyle>
          <a:p>
            <a:endParaRPr lang="de-DE" dirty="0"/>
          </a:p>
        </p:txBody>
      </p:sp>
      <p:sp>
        <p:nvSpPr>
          <p:cNvPr id="7" name="Foliennummernplatzhalter 6"/>
          <p:cNvSpPr>
            <a:spLocks noGrp="1"/>
          </p:cNvSpPr>
          <p:nvPr>
            <p:ph type="sldNum" sz="quarter" idx="5"/>
          </p:nvPr>
        </p:nvSpPr>
        <p:spPr>
          <a:xfrm>
            <a:off x="4805699" y="9372600"/>
            <a:ext cx="1439525" cy="493713"/>
          </a:xfrm>
          <a:prstGeom prst="rect">
            <a:avLst/>
          </a:prstGeom>
        </p:spPr>
        <p:txBody>
          <a:bodyPr vert="horz" lIns="91440" tIns="45720" rIns="0" bIns="180000" rtlCol="0" anchor="b"/>
          <a:lstStyle>
            <a:lvl1pPr algn="r">
              <a:defRPr sz="1200">
                <a:latin typeface="Frutiger LT Com 55 Roman" pitchFamily="34" charset="0"/>
              </a:defRPr>
            </a:lvl1pPr>
          </a:lstStyle>
          <a:p>
            <a:fld id="{6F118F77-BF2E-4843-AA6C-ED9ACCB38B45}" type="slidenum">
              <a:rPr lang="de-DE" smtClean="0"/>
              <a:pPr/>
              <a:t>‹#›</a:t>
            </a:fld>
            <a:endParaRPr lang="de-DE" dirty="0"/>
          </a:p>
        </p:txBody>
      </p:sp>
    </p:spTree>
    <p:extLst>
      <p:ext uri="{BB962C8B-B14F-4D97-AF65-F5344CB8AC3E}">
        <p14:creationId xmlns:p14="http://schemas.microsoft.com/office/powerpoint/2010/main" val="152435395"/>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Clr>
        <a:srgbClr val="179C7D"/>
      </a:buClr>
      <a:buFont typeface="Wingdings" pitchFamily="2" charset="2"/>
      <a:buChar char="n"/>
      <a:defRPr sz="1200" kern="1200">
        <a:solidFill>
          <a:schemeClr val="tx1"/>
        </a:solidFill>
        <a:latin typeface="Frutiger LT Com 55 Roman" pitchFamily="34" charset="0"/>
        <a:ea typeface="+mn-ea"/>
        <a:cs typeface="+mn-cs"/>
      </a:defRPr>
    </a:lvl1pPr>
    <a:lvl2pPr marL="360363" indent="-184150"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2pPr>
    <a:lvl3pPr marL="536575" indent="-176213"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3pPr>
    <a:lvl4pPr marL="715963" indent="-17462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4pPr>
    <a:lvl5pPr marL="896938" indent="-180975" algn="l" defTabSz="914400" rtl="0" eaLnBrk="1" latinLnBrk="0" hangingPunct="1">
      <a:buClr>
        <a:schemeClr val="bg2"/>
      </a:buClr>
      <a:buFont typeface="Wingdings" pitchFamily="2" charset="2"/>
      <a:buChar char="n"/>
      <a:defRPr sz="1200" kern="1200">
        <a:solidFill>
          <a:schemeClr val="tx1"/>
        </a:solidFill>
        <a:latin typeface="Frutiger LT Com 55 Roman"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8" name="Line 7"/>
          <p:cNvSpPr>
            <a:spLocks noChangeShapeType="1"/>
          </p:cNvSpPr>
          <p:nvPr userDrawn="1"/>
        </p:nvSpPr>
        <p:spPr bwMode="auto">
          <a:xfrm flipV="1">
            <a:off x="625619" y="6165380"/>
            <a:ext cx="10942575"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9" name="Rectangle 2"/>
          <p:cNvSpPr>
            <a:spLocks noGrp="1" noChangeArrowheads="1"/>
          </p:cNvSpPr>
          <p:nvPr>
            <p:ph type="ctrTitle"/>
          </p:nvPr>
        </p:nvSpPr>
        <p:spPr>
          <a:xfrm>
            <a:off x="477839" y="476823"/>
            <a:ext cx="11233150" cy="1008140"/>
          </a:xfrm>
          <a:noFill/>
        </p:spPr>
        <p:txBody>
          <a:bodyPr/>
          <a:lstStyle>
            <a:lvl1pPr marL="0" indent="0">
              <a:defRPr sz="3200" cap="all" baseline="0"/>
            </a:lvl1pPr>
          </a:lstStyle>
          <a:p>
            <a:pPr lvl="0"/>
            <a:r>
              <a:rPr lang="de-DE" noProof="0"/>
              <a:t>Mastertitelformat bearbeiten</a:t>
            </a:r>
            <a:endParaRPr lang="de-DE" noProof="0" dirty="0"/>
          </a:p>
        </p:txBody>
      </p:sp>
      <p:sp>
        <p:nvSpPr>
          <p:cNvPr id="10" name="Rectangle 3"/>
          <p:cNvSpPr>
            <a:spLocks noGrp="1" noChangeArrowheads="1"/>
          </p:cNvSpPr>
          <p:nvPr>
            <p:ph type="subTitle" idx="1"/>
          </p:nvPr>
        </p:nvSpPr>
        <p:spPr>
          <a:xfrm>
            <a:off x="477838" y="1773238"/>
            <a:ext cx="11233149" cy="647622"/>
          </a:xfrm>
        </p:spPr>
        <p:txBody>
          <a:bodyPr/>
          <a:lstStyle>
            <a:lvl1pPr marL="0" indent="0">
              <a:buNone/>
              <a:defRPr/>
            </a:lvl1pPr>
          </a:lstStyle>
          <a:p>
            <a:pPr lvl="0"/>
            <a:r>
              <a:rPr lang="de-DE" noProof="0"/>
              <a:t>Master-Untertitelformat bearbeiten</a:t>
            </a:r>
            <a:endParaRPr lang="de-DE" noProof="0" dirty="0"/>
          </a:p>
        </p:txBody>
      </p:sp>
      <p:sp>
        <p:nvSpPr>
          <p:cNvPr id="4" name="Rechteck 3"/>
          <p:cNvSpPr/>
          <p:nvPr userDrawn="1"/>
        </p:nvSpPr>
        <p:spPr bwMode="auto">
          <a:xfrm>
            <a:off x="9359235" y="6237390"/>
            <a:ext cx="2496022" cy="540000"/>
          </a:xfrm>
          <a:prstGeom prst="rect">
            <a:avLst/>
          </a:prstGeom>
          <a:solidFill>
            <a:schemeClr val="bg1"/>
          </a:solidFill>
          <a:ln w="0">
            <a:solidFill>
              <a:schemeClr val="bg1">
                <a:alpha val="0"/>
              </a:schemeClr>
            </a:solidFill>
            <a:round/>
            <a:headEnd type="arrow" w="med" len="med"/>
            <a:tailEnd type="none" w="med" len="med"/>
          </a:ln>
          <a:effectLst/>
        </p:spPr>
        <p:txBody>
          <a:bodyPr rtlCol="0" anchor="ctr"/>
          <a:lstStyle/>
          <a:p>
            <a:pPr algn="ctr"/>
            <a:endParaRPr lang="de-DE" dirty="0"/>
          </a:p>
        </p:txBody>
      </p:sp>
      <p:sp>
        <p:nvSpPr>
          <p:cNvPr id="12" name="Line 12"/>
          <p:cNvSpPr>
            <a:spLocks noChangeShapeType="1"/>
          </p:cNvSpPr>
          <p:nvPr userDrawn="1"/>
        </p:nvSpPr>
        <p:spPr bwMode="auto">
          <a:xfrm flipV="1">
            <a:off x="477838" y="404813"/>
            <a:ext cx="1123315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13" name="Line 13"/>
          <p:cNvSpPr>
            <a:spLocks noChangeShapeType="1"/>
          </p:cNvSpPr>
          <p:nvPr userDrawn="1"/>
        </p:nvSpPr>
        <p:spPr bwMode="auto">
          <a:xfrm>
            <a:off x="477839" y="2492870"/>
            <a:ext cx="112331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14" name="Rechteck 13" descr="valid_FHG_layout_1"/>
          <p:cNvSpPr/>
          <p:nvPr userDrawn="1"/>
        </p:nvSpPr>
        <p:spPr bwMode="auto">
          <a:xfrm>
            <a:off x="6383246" y="6957490"/>
            <a:ext cx="5807167" cy="396055"/>
          </a:xfrm>
          <a:prstGeom prst="rect">
            <a:avLst/>
          </a:prstGeom>
          <a:noFill/>
          <a:ln w="9525">
            <a:solidFill>
              <a:schemeClr val="tx2"/>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r>
              <a:rPr lang="de-DE" sz="900" dirty="0">
                <a:solidFill>
                  <a:schemeClr val="tx2"/>
                </a:solidFill>
              </a:rPr>
              <a:t>Diesen Kasten nicht löschen (ist für die Funktion der Folie wichtig)</a:t>
            </a:r>
          </a:p>
        </p:txBody>
      </p:sp>
      <p:pic>
        <p:nvPicPr>
          <p:cNvPr id="3" name="Grafik 2" descr="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4908" y="3429000"/>
            <a:ext cx="4320600" cy="1182989"/>
          </a:xfrm>
          <a:prstGeom prst="rect">
            <a:avLst/>
          </a:prstGeom>
        </p:spPr>
      </p:pic>
      <p:sp>
        <p:nvSpPr>
          <p:cNvPr id="15" name="Line 7"/>
          <p:cNvSpPr>
            <a:spLocks noChangeShapeType="1"/>
          </p:cNvSpPr>
          <p:nvPr userDrawn="1"/>
        </p:nvSpPr>
        <p:spPr bwMode="auto">
          <a:xfrm flipV="1">
            <a:off x="477838" y="6165380"/>
            <a:ext cx="1123315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18" name="Text Box 8"/>
          <p:cNvSpPr txBox="1">
            <a:spLocks noChangeArrowheads="1"/>
          </p:cNvSpPr>
          <p:nvPr userDrawn="1"/>
        </p:nvSpPr>
        <p:spPr bwMode="auto">
          <a:xfrm>
            <a:off x="477838" y="6433199"/>
            <a:ext cx="139022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dirty="0">
                <a:solidFill>
                  <a:schemeClr val="bg2"/>
                </a:solidFill>
              </a:rPr>
              <a:t>© Fraunhofer ISE</a:t>
            </a:r>
            <a:endParaRPr lang="de-DE" sz="800" b="1" dirty="0">
              <a:solidFill>
                <a:schemeClr val="bg2"/>
              </a:solidFill>
              <a:latin typeface="Frutiger LT Com 45 Light"/>
            </a:endParaRPr>
          </a:p>
        </p:txBody>
      </p:sp>
      <p:sp>
        <p:nvSpPr>
          <p:cNvPr id="16" name="SchutzklasseISE"/>
          <p:cNvSpPr txBox="1">
            <a:spLocks noChangeArrowheads="1"/>
          </p:cNvSpPr>
          <p:nvPr userDrawn="1"/>
        </p:nvSpPr>
        <p:spPr bwMode="auto">
          <a:xfrm>
            <a:off x="477838" y="6557687"/>
            <a:ext cx="36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b="1" dirty="0">
                <a:solidFill>
                  <a:schemeClr val="bg2"/>
                </a:solidFill>
                <a:latin typeface="Frutiger LT Com 45 Light"/>
              </a:rPr>
              <a:t>FHG-SK: ISE-INTERNAL</a:t>
            </a:r>
          </a:p>
        </p:txBody>
      </p:sp>
      <p:sp>
        <p:nvSpPr>
          <p:cNvPr id="17" name="ConfidentialISE" hidden="1"/>
          <p:cNvSpPr txBox="1"/>
          <p:nvPr userDrawn="1"/>
        </p:nvSpPr>
        <p:spPr>
          <a:xfrm>
            <a:off x="1342938" y="6176336"/>
            <a:ext cx="1262223" cy="276999"/>
          </a:xfrm>
          <a:prstGeom prst="rect">
            <a:avLst/>
          </a:prstGeom>
          <a:noFill/>
        </p:spPr>
        <p:txBody>
          <a:bodyPr wrap="square" rtlCol="0">
            <a:spAutoFit/>
          </a:bodyPr>
          <a:lstStyle/>
          <a:p>
            <a:pPr marL="0" indent="0" algn="l">
              <a:buClr>
                <a:schemeClr val="tx2"/>
              </a:buClr>
              <a:buFontTx/>
              <a:buNone/>
            </a:pPr>
            <a:r>
              <a:rPr lang="en-US" sz="1200" dirty="0"/>
              <a:t>CONFIDENTIAL</a:t>
            </a:r>
          </a:p>
        </p:txBody>
      </p:sp>
    </p:spTree>
    <p:extLst>
      <p:ext uri="{BB962C8B-B14F-4D97-AF65-F5344CB8AC3E}">
        <p14:creationId xmlns:p14="http://schemas.microsoft.com/office/powerpoint/2010/main" val="3873015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Startfolie key visual graustufen">
    <p:spTree>
      <p:nvGrpSpPr>
        <p:cNvPr id="1" name=""/>
        <p:cNvGrpSpPr/>
        <p:nvPr/>
      </p:nvGrpSpPr>
      <p:grpSpPr>
        <a:xfrm>
          <a:off x="0" y="0"/>
          <a:ext cx="0" cy="0"/>
          <a:chOff x="0" y="0"/>
          <a:chExt cx="0" cy="0"/>
        </a:xfrm>
      </p:grpSpPr>
      <p:sp>
        <p:nvSpPr>
          <p:cNvPr id="8" name="Line 7"/>
          <p:cNvSpPr>
            <a:spLocks noChangeShapeType="1"/>
          </p:cNvSpPr>
          <p:nvPr userDrawn="1"/>
        </p:nvSpPr>
        <p:spPr bwMode="auto">
          <a:xfrm flipV="1">
            <a:off x="625619" y="6165380"/>
            <a:ext cx="10942575"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9" name="Rectangle 2"/>
          <p:cNvSpPr>
            <a:spLocks noGrp="1" noChangeArrowheads="1"/>
          </p:cNvSpPr>
          <p:nvPr>
            <p:ph type="ctrTitle"/>
          </p:nvPr>
        </p:nvSpPr>
        <p:spPr>
          <a:xfrm>
            <a:off x="477839" y="476823"/>
            <a:ext cx="11233150" cy="1008140"/>
          </a:xfrm>
          <a:noFill/>
        </p:spPr>
        <p:txBody>
          <a:bodyPr/>
          <a:lstStyle>
            <a:lvl1pPr marL="0" indent="0">
              <a:defRPr sz="3200" cap="all" baseline="0"/>
            </a:lvl1pPr>
          </a:lstStyle>
          <a:p>
            <a:pPr lvl="0"/>
            <a:r>
              <a:rPr lang="de-DE" noProof="0"/>
              <a:t>Mastertitelformat bearbeiten</a:t>
            </a:r>
            <a:endParaRPr lang="de-DE" noProof="0" dirty="0"/>
          </a:p>
        </p:txBody>
      </p:sp>
      <p:sp>
        <p:nvSpPr>
          <p:cNvPr id="10" name="Rectangle 3"/>
          <p:cNvSpPr>
            <a:spLocks noGrp="1" noChangeArrowheads="1"/>
          </p:cNvSpPr>
          <p:nvPr>
            <p:ph type="subTitle" idx="1"/>
          </p:nvPr>
        </p:nvSpPr>
        <p:spPr>
          <a:xfrm>
            <a:off x="477838" y="1773238"/>
            <a:ext cx="11233149" cy="647622"/>
          </a:xfrm>
        </p:spPr>
        <p:txBody>
          <a:bodyPr/>
          <a:lstStyle>
            <a:lvl1pPr marL="0" indent="0">
              <a:buNone/>
              <a:defRPr/>
            </a:lvl1pPr>
          </a:lstStyle>
          <a:p>
            <a:pPr lvl="0"/>
            <a:r>
              <a:rPr lang="de-DE" noProof="0"/>
              <a:t>Master-Untertitelformat bearbeiten</a:t>
            </a:r>
            <a:endParaRPr lang="de-DE" noProof="0" dirty="0"/>
          </a:p>
        </p:txBody>
      </p:sp>
      <p:sp>
        <p:nvSpPr>
          <p:cNvPr id="12" name="Line 12"/>
          <p:cNvSpPr>
            <a:spLocks noChangeShapeType="1"/>
          </p:cNvSpPr>
          <p:nvPr userDrawn="1"/>
        </p:nvSpPr>
        <p:spPr bwMode="auto">
          <a:xfrm flipV="1">
            <a:off x="477838" y="404813"/>
            <a:ext cx="1123315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13" name="Line 13"/>
          <p:cNvSpPr>
            <a:spLocks noChangeShapeType="1"/>
          </p:cNvSpPr>
          <p:nvPr userDrawn="1"/>
        </p:nvSpPr>
        <p:spPr bwMode="auto">
          <a:xfrm>
            <a:off x="477839" y="2492870"/>
            <a:ext cx="112331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3" name="Textplatzhalter 2"/>
          <p:cNvSpPr>
            <a:spLocks noGrp="1"/>
          </p:cNvSpPr>
          <p:nvPr>
            <p:ph type="body" sz="quarter" idx="11"/>
          </p:nvPr>
        </p:nvSpPr>
        <p:spPr>
          <a:xfrm>
            <a:off x="6383246" y="2708920"/>
            <a:ext cx="5327742" cy="3312468"/>
          </a:xfrm>
        </p:spPr>
        <p:txBody>
          <a:bodyPr/>
          <a:lstStyle>
            <a:lvl1pPr marL="0" indent="0">
              <a:buNone/>
              <a:defRPr/>
            </a:lvl1pPr>
            <a:lvl2pPr marL="360000" indent="0">
              <a:buNone/>
              <a:defRPr/>
            </a:lvl2pPr>
            <a:lvl3pPr marL="720000" indent="0">
              <a:buNone/>
              <a:defRPr/>
            </a:lvl3pPr>
            <a:lvl4pPr marL="1080000" indent="0">
              <a:buNone/>
              <a:defRPr/>
            </a:lvl4pPr>
            <a:lvl5pPr marL="1440000" indent="0">
              <a:buNone/>
              <a:defRPr/>
            </a:lvl5pPr>
          </a:lstStyle>
          <a:p>
            <a:pPr lvl="0"/>
            <a:r>
              <a:rPr lang="de-DE"/>
              <a:t>Mastertextformat bearbeiten</a:t>
            </a:r>
          </a:p>
        </p:txBody>
      </p:sp>
      <p:pic>
        <p:nvPicPr>
          <p:cNvPr id="14" name="Grafik 13"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351" y="6300000"/>
            <a:ext cx="1417637" cy="388152"/>
          </a:xfrm>
          <a:prstGeom prst="rect">
            <a:avLst/>
          </a:prstGeom>
        </p:spPr>
      </p:pic>
      <p:sp>
        <p:nvSpPr>
          <p:cNvPr id="16" name="Line 7"/>
          <p:cNvSpPr>
            <a:spLocks noChangeShapeType="1"/>
          </p:cNvSpPr>
          <p:nvPr userDrawn="1"/>
        </p:nvSpPr>
        <p:spPr bwMode="auto">
          <a:xfrm flipV="1">
            <a:off x="477838" y="6165380"/>
            <a:ext cx="1123315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grpSp>
        <p:nvGrpSpPr>
          <p:cNvPr id="4" name="Gruppieren 3"/>
          <p:cNvGrpSpPr/>
          <p:nvPr userDrawn="1"/>
        </p:nvGrpSpPr>
        <p:grpSpPr>
          <a:xfrm>
            <a:off x="477838" y="2701290"/>
            <a:ext cx="5465076" cy="3366592"/>
            <a:chOff x="477838" y="2701290"/>
            <a:chExt cx="5465076" cy="3366592"/>
          </a:xfrm>
        </p:grpSpPr>
        <p:pic>
          <p:nvPicPr>
            <p:cNvPr id="18" name="Grafik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14" t="18452" b="1328"/>
            <a:stretch/>
          </p:blipFill>
          <p:spPr>
            <a:xfrm>
              <a:off x="477838" y="2701290"/>
              <a:ext cx="5387706" cy="3320098"/>
            </a:xfrm>
            <a:prstGeom prst="rect">
              <a:avLst/>
            </a:prstGeom>
          </p:spPr>
        </p:pic>
        <p:sp>
          <p:nvSpPr>
            <p:cNvPr id="2" name="Rechteck 1"/>
            <p:cNvSpPr/>
            <p:nvPr userDrawn="1"/>
          </p:nvSpPr>
          <p:spPr>
            <a:xfrm>
              <a:off x="4065477" y="5852438"/>
              <a:ext cx="1877437" cy="215444"/>
            </a:xfrm>
            <a:prstGeom prst="rect">
              <a:avLst/>
            </a:prstGeom>
          </p:spPr>
          <p:txBody>
            <a:bodyPr wrap="none">
              <a:spAutoFit/>
            </a:bodyPr>
            <a:lstStyle/>
            <a:p>
              <a:pPr algn="r"/>
              <a:r>
                <a:rPr lang="de-DE" sz="800" dirty="0"/>
                <a:t>©Fraunhofer ISE/Foto: Guido Kirsch</a:t>
              </a:r>
              <a:endParaRPr lang="en-US" sz="800" dirty="0"/>
            </a:p>
          </p:txBody>
        </p:sp>
      </p:grpSp>
      <p:sp>
        <p:nvSpPr>
          <p:cNvPr id="19" name="Text Box 8"/>
          <p:cNvSpPr txBox="1">
            <a:spLocks noChangeArrowheads="1"/>
          </p:cNvSpPr>
          <p:nvPr userDrawn="1"/>
        </p:nvSpPr>
        <p:spPr bwMode="auto">
          <a:xfrm>
            <a:off x="477838" y="6433199"/>
            <a:ext cx="139022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dirty="0">
                <a:solidFill>
                  <a:schemeClr val="bg2"/>
                </a:solidFill>
              </a:rPr>
              <a:t>© Fraunhofer ISE</a:t>
            </a:r>
            <a:endParaRPr lang="de-DE" sz="800" b="1" dirty="0">
              <a:solidFill>
                <a:schemeClr val="bg2"/>
              </a:solidFill>
              <a:latin typeface="Frutiger LT Com 45 Light"/>
            </a:endParaRPr>
          </a:p>
        </p:txBody>
      </p:sp>
      <p:sp>
        <p:nvSpPr>
          <p:cNvPr id="17" name="SchutzklasseISE"/>
          <p:cNvSpPr txBox="1">
            <a:spLocks noChangeArrowheads="1"/>
          </p:cNvSpPr>
          <p:nvPr userDrawn="1"/>
        </p:nvSpPr>
        <p:spPr bwMode="auto">
          <a:xfrm>
            <a:off x="477838" y="6557687"/>
            <a:ext cx="36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b="1" dirty="0">
                <a:solidFill>
                  <a:schemeClr val="bg2"/>
                </a:solidFill>
                <a:latin typeface="Frutiger LT Com 45 Light"/>
              </a:rPr>
              <a:t>FHG-SK: ISE-INTERNAL</a:t>
            </a:r>
          </a:p>
        </p:txBody>
      </p:sp>
      <p:sp>
        <p:nvSpPr>
          <p:cNvPr id="20" name="ConfidentialISE" hidden="1"/>
          <p:cNvSpPr txBox="1"/>
          <p:nvPr userDrawn="1"/>
        </p:nvSpPr>
        <p:spPr>
          <a:xfrm>
            <a:off x="1342938" y="6176336"/>
            <a:ext cx="1262223" cy="276999"/>
          </a:xfrm>
          <a:prstGeom prst="rect">
            <a:avLst/>
          </a:prstGeom>
          <a:noFill/>
        </p:spPr>
        <p:txBody>
          <a:bodyPr wrap="square" rtlCol="0">
            <a:spAutoFit/>
          </a:bodyPr>
          <a:lstStyle/>
          <a:p>
            <a:pPr marL="0" indent="0" algn="l">
              <a:buClr>
                <a:schemeClr val="tx2"/>
              </a:buClr>
              <a:buFontTx/>
              <a:buNone/>
            </a:pPr>
            <a:r>
              <a:rPr lang="en-US" sz="1200" dirty="0"/>
              <a:t>CONFIDENTIAL</a:t>
            </a:r>
          </a:p>
        </p:txBody>
      </p:sp>
      <p:pic>
        <p:nvPicPr>
          <p:cNvPr id="6" name="Grafik 5">
            <a:extLst>
              <a:ext uri="{FF2B5EF4-FFF2-40B4-BE49-F238E27FC236}">
                <a16:creationId xmlns:a16="http://schemas.microsoft.com/office/drawing/2014/main" id="{75F59293-7570-1E4A-A236-1A9EC2B48CE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679381" y="429134"/>
            <a:ext cx="4031604" cy="2039705"/>
          </a:xfrm>
          <a:prstGeom prst="rect">
            <a:avLst/>
          </a:prstGeom>
        </p:spPr>
      </p:pic>
    </p:spTree>
    <p:extLst>
      <p:ext uri="{BB962C8B-B14F-4D97-AF65-F5344CB8AC3E}">
        <p14:creationId xmlns:p14="http://schemas.microsoft.com/office/powerpoint/2010/main" val="89917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Bild">
    <p:spTree>
      <p:nvGrpSpPr>
        <p:cNvPr id="1" name=""/>
        <p:cNvGrpSpPr/>
        <p:nvPr/>
      </p:nvGrpSpPr>
      <p:grpSpPr>
        <a:xfrm>
          <a:off x="0" y="0"/>
          <a:ext cx="0" cy="0"/>
          <a:chOff x="0" y="0"/>
          <a:chExt cx="0" cy="0"/>
        </a:xfrm>
      </p:grpSpPr>
      <p:sp>
        <p:nvSpPr>
          <p:cNvPr id="8" name="Line 7"/>
          <p:cNvSpPr>
            <a:spLocks noChangeShapeType="1"/>
          </p:cNvSpPr>
          <p:nvPr userDrawn="1"/>
        </p:nvSpPr>
        <p:spPr bwMode="auto">
          <a:xfrm flipV="1">
            <a:off x="625619" y="6165380"/>
            <a:ext cx="10942575"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9" name="Rectangle 2"/>
          <p:cNvSpPr>
            <a:spLocks noGrp="1" noChangeArrowheads="1"/>
          </p:cNvSpPr>
          <p:nvPr>
            <p:ph type="ctrTitle"/>
          </p:nvPr>
        </p:nvSpPr>
        <p:spPr>
          <a:xfrm>
            <a:off x="477839" y="476823"/>
            <a:ext cx="11233150" cy="1008140"/>
          </a:xfrm>
          <a:noFill/>
        </p:spPr>
        <p:txBody>
          <a:bodyPr/>
          <a:lstStyle>
            <a:lvl1pPr marL="0" indent="0">
              <a:defRPr sz="3200" cap="all" baseline="0"/>
            </a:lvl1pPr>
          </a:lstStyle>
          <a:p>
            <a:pPr lvl="0"/>
            <a:r>
              <a:rPr lang="de-DE" noProof="0"/>
              <a:t>Mastertitelformat bearbeiten</a:t>
            </a:r>
            <a:endParaRPr lang="de-DE" noProof="0" dirty="0"/>
          </a:p>
        </p:txBody>
      </p:sp>
      <p:sp>
        <p:nvSpPr>
          <p:cNvPr id="10" name="Rectangle 3"/>
          <p:cNvSpPr>
            <a:spLocks noGrp="1" noChangeArrowheads="1"/>
          </p:cNvSpPr>
          <p:nvPr>
            <p:ph type="subTitle" idx="1"/>
          </p:nvPr>
        </p:nvSpPr>
        <p:spPr>
          <a:xfrm>
            <a:off x="477838" y="1773238"/>
            <a:ext cx="11233149" cy="647622"/>
          </a:xfrm>
        </p:spPr>
        <p:txBody>
          <a:bodyPr/>
          <a:lstStyle>
            <a:lvl1pPr marL="0" indent="0">
              <a:buNone/>
              <a:defRPr/>
            </a:lvl1pPr>
          </a:lstStyle>
          <a:p>
            <a:pPr lvl="0"/>
            <a:r>
              <a:rPr lang="de-DE" noProof="0"/>
              <a:t>Master-Untertitelformat bearbeiten</a:t>
            </a:r>
            <a:endParaRPr lang="de-DE" noProof="0" dirty="0"/>
          </a:p>
        </p:txBody>
      </p:sp>
      <p:sp>
        <p:nvSpPr>
          <p:cNvPr id="12" name="Line 12"/>
          <p:cNvSpPr>
            <a:spLocks noChangeShapeType="1"/>
          </p:cNvSpPr>
          <p:nvPr userDrawn="1"/>
        </p:nvSpPr>
        <p:spPr bwMode="auto">
          <a:xfrm flipV="1">
            <a:off x="477838" y="404813"/>
            <a:ext cx="1123315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13" name="Line 13"/>
          <p:cNvSpPr>
            <a:spLocks noChangeShapeType="1"/>
          </p:cNvSpPr>
          <p:nvPr userDrawn="1"/>
        </p:nvSpPr>
        <p:spPr bwMode="auto">
          <a:xfrm>
            <a:off x="477839" y="2492870"/>
            <a:ext cx="112331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3" name="Textplatzhalter 2"/>
          <p:cNvSpPr>
            <a:spLocks noGrp="1"/>
          </p:cNvSpPr>
          <p:nvPr>
            <p:ph type="body" sz="quarter" idx="11"/>
          </p:nvPr>
        </p:nvSpPr>
        <p:spPr>
          <a:xfrm>
            <a:off x="6383246" y="2708920"/>
            <a:ext cx="5327742" cy="3312468"/>
          </a:xfrm>
        </p:spPr>
        <p:txBody>
          <a:bodyPr/>
          <a:lstStyle>
            <a:lvl1pPr marL="0" indent="0">
              <a:buNone/>
              <a:defRPr/>
            </a:lvl1pPr>
            <a:lvl2pPr marL="360000" indent="0">
              <a:buNone/>
              <a:defRPr/>
            </a:lvl2pPr>
            <a:lvl3pPr marL="720000" indent="0">
              <a:buNone/>
              <a:defRPr/>
            </a:lvl3pPr>
            <a:lvl4pPr marL="1080000" indent="0">
              <a:buNone/>
              <a:defRPr/>
            </a:lvl4pPr>
            <a:lvl5pPr marL="1440000" indent="0">
              <a:buNone/>
              <a:defRPr/>
            </a:lvl5pPr>
          </a:lstStyle>
          <a:p>
            <a:pPr lvl="0"/>
            <a:r>
              <a:rPr lang="de-DE"/>
              <a:t>Mastertextformat bearbeiten</a:t>
            </a:r>
          </a:p>
        </p:txBody>
      </p:sp>
      <p:pic>
        <p:nvPicPr>
          <p:cNvPr id="14" name="Grafik 13" descr="Logo_ausgetausch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93351" y="6300000"/>
            <a:ext cx="1417637" cy="388152"/>
          </a:xfrm>
          <a:prstGeom prst="rect">
            <a:avLst/>
          </a:prstGeom>
        </p:spPr>
      </p:pic>
      <p:sp>
        <p:nvSpPr>
          <p:cNvPr id="16" name="Line 7"/>
          <p:cNvSpPr>
            <a:spLocks noChangeShapeType="1"/>
          </p:cNvSpPr>
          <p:nvPr userDrawn="1"/>
        </p:nvSpPr>
        <p:spPr bwMode="auto">
          <a:xfrm flipV="1">
            <a:off x="477838" y="6165380"/>
            <a:ext cx="1123315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grpSp>
        <p:nvGrpSpPr>
          <p:cNvPr id="4" name="Gruppieren 3"/>
          <p:cNvGrpSpPr/>
          <p:nvPr userDrawn="1"/>
        </p:nvGrpSpPr>
        <p:grpSpPr>
          <a:xfrm>
            <a:off x="477838" y="2701290"/>
            <a:ext cx="5465076" cy="3366592"/>
            <a:chOff x="477838" y="2701290"/>
            <a:chExt cx="5465076" cy="3366592"/>
          </a:xfrm>
        </p:grpSpPr>
        <p:pic>
          <p:nvPicPr>
            <p:cNvPr id="18" name="Grafik 17"/>
            <p:cNvPicPr>
              <a:picLocks noChangeAspect="1"/>
            </p:cNvPicPr>
            <p:nvPr userDrawn="1"/>
          </p:nvPicPr>
          <p:blipFill rotWithShape="1">
            <a:blip r:embed="rId3" cstate="print">
              <a:extLst>
                <a:ext uri="{28A0092B-C50C-407E-A947-70E740481C1C}">
                  <a14:useLocalDpi xmlns:a14="http://schemas.microsoft.com/office/drawing/2010/main" val="0"/>
                </a:ext>
              </a:extLst>
            </a:blip>
            <a:srcRect l="414" t="18452" b="1328"/>
            <a:stretch/>
          </p:blipFill>
          <p:spPr>
            <a:xfrm>
              <a:off x="477838" y="2701290"/>
              <a:ext cx="5387706" cy="3320098"/>
            </a:xfrm>
            <a:prstGeom prst="rect">
              <a:avLst/>
            </a:prstGeom>
          </p:spPr>
        </p:pic>
        <p:sp>
          <p:nvSpPr>
            <p:cNvPr id="2" name="Rechteck 1"/>
            <p:cNvSpPr/>
            <p:nvPr userDrawn="1"/>
          </p:nvSpPr>
          <p:spPr>
            <a:xfrm>
              <a:off x="4065477" y="5852438"/>
              <a:ext cx="1877437" cy="215444"/>
            </a:xfrm>
            <a:prstGeom prst="rect">
              <a:avLst/>
            </a:prstGeom>
          </p:spPr>
          <p:txBody>
            <a:bodyPr wrap="none">
              <a:spAutoFit/>
            </a:bodyPr>
            <a:lstStyle/>
            <a:p>
              <a:pPr algn="r"/>
              <a:r>
                <a:rPr lang="de-DE" sz="800" dirty="0"/>
                <a:t>©Fraunhofer ISE/Foto: Guido Kirsch</a:t>
              </a:r>
              <a:endParaRPr lang="en-US" sz="800" dirty="0"/>
            </a:p>
          </p:txBody>
        </p:sp>
      </p:grpSp>
      <p:sp>
        <p:nvSpPr>
          <p:cNvPr id="19" name="Text Box 8"/>
          <p:cNvSpPr txBox="1">
            <a:spLocks noChangeArrowheads="1"/>
          </p:cNvSpPr>
          <p:nvPr userDrawn="1"/>
        </p:nvSpPr>
        <p:spPr bwMode="auto">
          <a:xfrm>
            <a:off x="477838" y="6433199"/>
            <a:ext cx="139022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dirty="0">
                <a:solidFill>
                  <a:schemeClr val="bg2"/>
                </a:solidFill>
              </a:rPr>
              <a:t>© Fraunhofer ISE</a:t>
            </a:r>
            <a:endParaRPr lang="de-DE" sz="800" b="1" dirty="0">
              <a:solidFill>
                <a:schemeClr val="bg2"/>
              </a:solidFill>
              <a:latin typeface="Frutiger LT Com 45 Light"/>
            </a:endParaRPr>
          </a:p>
        </p:txBody>
      </p:sp>
      <p:sp>
        <p:nvSpPr>
          <p:cNvPr id="17" name="SchutzklasseISE"/>
          <p:cNvSpPr txBox="1">
            <a:spLocks noChangeArrowheads="1"/>
          </p:cNvSpPr>
          <p:nvPr userDrawn="1"/>
        </p:nvSpPr>
        <p:spPr bwMode="auto">
          <a:xfrm>
            <a:off x="477838" y="6557687"/>
            <a:ext cx="36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b="1" dirty="0">
                <a:solidFill>
                  <a:schemeClr val="bg2"/>
                </a:solidFill>
                <a:latin typeface="Frutiger LT Com 45 Light"/>
              </a:rPr>
              <a:t>FHG-SK: ISE-INTERNAL</a:t>
            </a:r>
          </a:p>
        </p:txBody>
      </p:sp>
      <p:sp>
        <p:nvSpPr>
          <p:cNvPr id="20" name="ConfidentialISE" hidden="1"/>
          <p:cNvSpPr txBox="1"/>
          <p:nvPr userDrawn="1"/>
        </p:nvSpPr>
        <p:spPr>
          <a:xfrm>
            <a:off x="1342938" y="6176336"/>
            <a:ext cx="1262223" cy="276999"/>
          </a:xfrm>
          <a:prstGeom prst="rect">
            <a:avLst/>
          </a:prstGeom>
          <a:noFill/>
        </p:spPr>
        <p:txBody>
          <a:bodyPr wrap="square" rtlCol="0">
            <a:spAutoFit/>
          </a:bodyPr>
          <a:lstStyle/>
          <a:p>
            <a:pPr marL="0" indent="0" algn="l">
              <a:buClr>
                <a:schemeClr val="tx2"/>
              </a:buClr>
              <a:buFontTx/>
              <a:buNone/>
            </a:pPr>
            <a:r>
              <a:rPr lang="en-US" sz="1200" dirty="0"/>
              <a:t>CONFIDENTIAL</a:t>
            </a:r>
          </a:p>
        </p:txBody>
      </p:sp>
    </p:spTree>
    <p:extLst>
      <p:ext uri="{BB962C8B-B14F-4D97-AF65-F5344CB8AC3E}">
        <p14:creationId xmlns:p14="http://schemas.microsoft.com/office/powerpoint/2010/main" val="63452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tangle 2"/>
          <p:cNvSpPr>
            <a:spLocks noGrp="1" noChangeArrowheads="1"/>
          </p:cNvSpPr>
          <p:nvPr>
            <p:ph type="ctrTitle"/>
          </p:nvPr>
        </p:nvSpPr>
        <p:spPr>
          <a:xfrm>
            <a:off x="477839" y="476823"/>
            <a:ext cx="11232000" cy="1007908"/>
          </a:xfrm>
        </p:spPr>
        <p:txBody>
          <a:bodyPr/>
          <a:lstStyle>
            <a:lvl1pPr marL="0" indent="0">
              <a:defRPr sz="3200" cap="all" baseline="0"/>
            </a:lvl1pPr>
          </a:lstStyle>
          <a:p>
            <a:pPr lvl="0"/>
            <a:r>
              <a:rPr lang="de-DE" noProof="0"/>
              <a:t>Mastertitelformat bearbeiten</a:t>
            </a:r>
            <a:endParaRPr lang="de-DE" noProof="0" dirty="0"/>
          </a:p>
        </p:txBody>
      </p:sp>
      <p:sp>
        <p:nvSpPr>
          <p:cNvPr id="6" name="Textplatzhalter 2"/>
          <p:cNvSpPr>
            <a:spLocks noGrp="1"/>
          </p:cNvSpPr>
          <p:nvPr>
            <p:ph type="body" sz="quarter" idx="10"/>
          </p:nvPr>
        </p:nvSpPr>
        <p:spPr>
          <a:xfrm>
            <a:off x="477837" y="1773238"/>
            <a:ext cx="11232000" cy="4248150"/>
          </a:xfrm>
        </p:spPr>
        <p:txBody>
          <a:bodyPr/>
          <a:lstStyle>
            <a:lvl1pPr marL="360000" indent="-360000">
              <a:buFont typeface="Wingdings" pitchFamily="2" charset="2"/>
              <a:buChar char="n"/>
              <a:defRPr/>
            </a:lvl1pPr>
            <a:lvl2pPr marL="720000" indent="-360000">
              <a:buFont typeface="Wingdings" pitchFamily="2" charset="2"/>
              <a:buChar char="n"/>
              <a:defRPr/>
            </a:lvl2pPr>
            <a:lvl3pPr marL="1080000">
              <a:defRPr/>
            </a:lvl3pPr>
            <a:lvl4pPr marL="1440000">
              <a:defRPr/>
            </a:lvl4pPr>
            <a:lvl5pPr marL="1800000" indent="-36000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Line 12"/>
          <p:cNvSpPr>
            <a:spLocks noChangeShapeType="1"/>
          </p:cNvSpPr>
          <p:nvPr userDrawn="1"/>
        </p:nvSpPr>
        <p:spPr bwMode="auto">
          <a:xfrm flipV="1">
            <a:off x="477838" y="404813"/>
            <a:ext cx="11233150"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
        <p:nvSpPr>
          <p:cNvPr id="9" name="Line 13"/>
          <p:cNvSpPr>
            <a:spLocks noChangeShapeType="1"/>
          </p:cNvSpPr>
          <p:nvPr userDrawn="1"/>
        </p:nvSpPr>
        <p:spPr bwMode="auto">
          <a:xfrm>
            <a:off x="477839" y="1558800"/>
            <a:ext cx="11233150" cy="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spTree>
    <p:extLst>
      <p:ext uri="{BB962C8B-B14F-4D97-AF65-F5344CB8AC3E}">
        <p14:creationId xmlns:p14="http://schemas.microsoft.com/office/powerpoint/2010/main" val="349666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01_Inhalt">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369332"/>
          </a:xfrm>
        </p:spPr>
        <p:txBody>
          <a:bodyPr wrap="square">
            <a:spAutoFit/>
          </a:bodyPr>
          <a:lstStyle>
            <a:lvl1pPr marL="0" indent="0" defTabSz="504000">
              <a:defRPr/>
            </a:lvl1pPr>
          </a:lstStyle>
          <a:p>
            <a:r>
              <a:rPr lang="de-DE"/>
              <a:t>Mastertitelformat bearbeiten</a:t>
            </a:r>
            <a:endParaRPr lang="de-DE" dirty="0"/>
          </a:p>
        </p:txBody>
      </p:sp>
      <p:sp>
        <p:nvSpPr>
          <p:cNvPr id="3" name="Inhaltsplatzhalter 2"/>
          <p:cNvSpPr>
            <a:spLocks noGrp="1"/>
          </p:cNvSpPr>
          <p:nvPr>
            <p:ph idx="1"/>
          </p:nvPr>
        </p:nvSpPr>
        <p:spPr>
          <a:xfrm>
            <a:off x="477838" y="1773238"/>
            <a:ext cx="11233149" cy="42481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3030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_Inhalt">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369332"/>
          </a:xfrm>
        </p:spPr>
        <p:txBody>
          <a:bodyPr wrap="square">
            <a:spAutoFit/>
          </a:bodyPr>
          <a:lstStyle>
            <a:lvl1pPr marL="0" indent="0" defTabSz="504000">
              <a:defRPr/>
            </a:lvl1pPr>
          </a:lstStyle>
          <a:p>
            <a:r>
              <a:rPr lang="de-DE"/>
              <a:t>Mastertitelformat bearbeiten</a:t>
            </a:r>
            <a:endParaRPr lang="de-DE" dirty="0"/>
          </a:p>
        </p:txBody>
      </p:sp>
      <p:sp>
        <p:nvSpPr>
          <p:cNvPr id="3" name="Inhaltsplatzhalter 2"/>
          <p:cNvSpPr>
            <a:spLocks noGrp="1"/>
          </p:cNvSpPr>
          <p:nvPr>
            <p:ph idx="1"/>
          </p:nvPr>
        </p:nvSpPr>
        <p:spPr>
          <a:xfrm>
            <a:off x="477839" y="1773238"/>
            <a:ext cx="5329336" cy="42481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Inhaltsplatzhalter 2"/>
          <p:cNvSpPr>
            <a:spLocks noGrp="1"/>
          </p:cNvSpPr>
          <p:nvPr>
            <p:ph idx="10"/>
          </p:nvPr>
        </p:nvSpPr>
        <p:spPr>
          <a:xfrm>
            <a:off x="6382494" y="1773138"/>
            <a:ext cx="5329336" cy="424815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54184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bschlussfolie weiß">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8200F8A-277F-574C-9059-7E0821D410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 t="4907" r="355" b="-9072"/>
          <a:stretch/>
        </p:blipFill>
        <p:spPr>
          <a:xfrm>
            <a:off x="2712217" y="1773238"/>
            <a:ext cx="8998772" cy="4248150"/>
          </a:xfrm>
          <a:prstGeom prst="rect">
            <a:avLst/>
          </a:prstGeom>
        </p:spPr>
      </p:pic>
      <p:sp>
        <p:nvSpPr>
          <p:cNvPr id="2" name="Titel 1"/>
          <p:cNvSpPr>
            <a:spLocks noGrp="1"/>
          </p:cNvSpPr>
          <p:nvPr>
            <p:ph type="title" hasCustomPrompt="1"/>
          </p:nvPr>
        </p:nvSpPr>
        <p:spPr>
          <a:xfrm>
            <a:off x="477839" y="334800"/>
            <a:ext cx="11233150" cy="369332"/>
          </a:xfrm>
        </p:spPr>
        <p:txBody>
          <a:bodyPr wrap="square">
            <a:spAutoFit/>
          </a:bodyPr>
          <a:lstStyle>
            <a:lvl1pPr marL="0" indent="0" defTabSz="504000">
              <a:defRPr/>
            </a:lvl1pPr>
          </a:lstStyle>
          <a:p>
            <a:r>
              <a:rPr lang="de-DE" dirty="0"/>
              <a:t>Vielen Dank für Ihre Aufmerksamkeit</a:t>
            </a:r>
          </a:p>
        </p:txBody>
      </p:sp>
      <p:sp>
        <p:nvSpPr>
          <p:cNvPr id="6" name="Textplatzhalter 5">
            <a:extLst>
              <a:ext uri="{FF2B5EF4-FFF2-40B4-BE49-F238E27FC236}">
                <a16:creationId xmlns:a16="http://schemas.microsoft.com/office/drawing/2014/main" id="{3E3C318F-8B97-4D26-B7C7-34EA576EED74}"/>
              </a:ext>
            </a:extLst>
          </p:cNvPr>
          <p:cNvSpPr>
            <a:spLocks noGrp="1"/>
          </p:cNvSpPr>
          <p:nvPr>
            <p:ph type="body" sz="quarter" idx="10" hasCustomPrompt="1"/>
          </p:nvPr>
        </p:nvSpPr>
        <p:spPr>
          <a:xfrm>
            <a:off x="766615" y="4149725"/>
            <a:ext cx="5327798" cy="1871663"/>
          </a:xfrm>
        </p:spPr>
        <p:txBody>
          <a:bodyPr/>
          <a:lstStyle>
            <a:lvl1pPr marL="0" indent="0">
              <a:buFontTx/>
              <a:buNone/>
              <a:defRPr>
                <a:solidFill>
                  <a:schemeClr val="tx1"/>
                </a:solidFill>
              </a:defRPr>
            </a:lvl1pPr>
            <a:lvl2pPr marL="360000" indent="0">
              <a:buFontTx/>
              <a:buNone/>
              <a:defRPr>
                <a:solidFill>
                  <a:schemeClr val="tx1"/>
                </a:solidFill>
              </a:defRPr>
            </a:lvl2pPr>
          </a:lstStyle>
          <a:p>
            <a:pPr lvl="0"/>
            <a:r>
              <a:rPr lang="de-DE" dirty="0"/>
              <a:t>Klicke um Text einzufügen</a:t>
            </a:r>
          </a:p>
          <a:p>
            <a:pPr lvl="1"/>
            <a:endParaRPr lang="de-DE" dirty="0"/>
          </a:p>
        </p:txBody>
      </p:sp>
    </p:spTree>
    <p:extLst>
      <p:ext uri="{BB962C8B-B14F-4D97-AF65-F5344CB8AC3E}">
        <p14:creationId xmlns:p14="http://schemas.microsoft.com/office/powerpoint/2010/main" val="3818460223"/>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guide id="3" orient="horz" pos="255">
          <p15:clr>
            <a:srgbClr val="FBAE40"/>
          </p15:clr>
        </p15:guide>
        <p15:guide id="4" orient="horz" pos="1117">
          <p15:clr>
            <a:srgbClr val="FBAE40"/>
          </p15:clr>
        </p15:guide>
        <p15:guide id="5" orient="horz" pos="3793">
          <p15:clr>
            <a:srgbClr val="FBAE40"/>
          </p15:clr>
        </p15:guide>
        <p15:guide id="6" pos="301">
          <p15:clr>
            <a:srgbClr val="FBAE40"/>
          </p15:clr>
        </p15:guide>
        <p15:guide id="7" pos="7378">
          <p15:clr>
            <a:srgbClr val="FBAE40"/>
          </p15:clr>
        </p15:guide>
        <p15:guide id="8" orient="horz" pos="261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7838" y="334800"/>
            <a:ext cx="11245849" cy="1225540"/>
          </a:xfrm>
          <a:prstGeom prst="rect">
            <a:avLst/>
          </a:prstGeom>
          <a:noFill/>
          <a:ln>
            <a:noFill/>
          </a:ln>
          <a:effectLst/>
        </p:spPr>
        <p:txBody>
          <a:bodyPr vert="horz" wrap="square" lIns="0" tIns="0" rIns="0" bIns="0" numCol="1" anchor="t" anchorCtr="0" compatLnSpc="1">
            <a:prstTxWarp prst="textNoShape">
              <a:avLst/>
            </a:prstTxWarp>
            <a:noAutofit/>
          </a:bodyPr>
          <a:lstStyle/>
          <a:p>
            <a:pPr lvl="0"/>
            <a:r>
              <a:rPr lang="de-DE" dirty="0"/>
              <a:t>Mastertitelformat bearbeiten</a:t>
            </a:r>
          </a:p>
        </p:txBody>
      </p:sp>
      <p:sp>
        <p:nvSpPr>
          <p:cNvPr id="1027" name="Rectangle 3"/>
          <p:cNvSpPr>
            <a:spLocks noGrp="1" noChangeArrowheads="1"/>
          </p:cNvSpPr>
          <p:nvPr>
            <p:ph type="body" idx="1"/>
          </p:nvPr>
        </p:nvSpPr>
        <p:spPr bwMode="auto">
          <a:xfrm>
            <a:off x="477839" y="1774800"/>
            <a:ext cx="11233150" cy="4248150"/>
          </a:xfrm>
          <a:prstGeom prst="rect">
            <a:avLst/>
          </a:prstGeom>
          <a:noFill/>
          <a:ln>
            <a:noFill/>
          </a:ln>
          <a:effectLst/>
        </p:spPr>
        <p:txBody>
          <a:bodyPr vert="horz" wrap="square" lIns="0" tIns="0" rIns="0" bIns="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Line 7"/>
          <p:cNvSpPr>
            <a:spLocks noChangeShapeType="1"/>
          </p:cNvSpPr>
          <p:nvPr/>
        </p:nvSpPr>
        <p:spPr bwMode="auto">
          <a:xfrm flipV="1">
            <a:off x="477838" y="6165380"/>
            <a:ext cx="11233150" cy="0"/>
          </a:xfrm>
          <a:prstGeom prst="line">
            <a:avLst/>
          </a:prstGeom>
          <a:noFill/>
          <a:ln w="317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dirty="0"/>
          </a:p>
        </p:txBody>
      </p:sp>
      <p:grpSp>
        <p:nvGrpSpPr>
          <p:cNvPr id="18" name="Gruppieren 17"/>
          <p:cNvGrpSpPr/>
          <p:nvPr/>
        </p:nvGrpSpPr>
        <p:grpSpPr>
          <a:xfrm>
            <a:off x="0" y="6993540"/>
            <a:ext cx="5832150" cy="324000"/>
            <a:chOff x="0" y="7101510"/>
            <a:chExt cx="5832150" cy="324000"/>
          </a:xfrm>
        </p:grpSpPr>
        <p:sp>
          <p:nvSpPr>
            <p:cNvPr id="19" name="Rechteck 18"/>
            <p:cNvSpPr/>
            <p:nvPr userDrawn="1"/>
          </p:nvSpPr>
          <p:spPr>
            <a:xfrm>
              <a:off x="0" y="7101510"/>
              <a:ext cx="180000" cy="324000"/>
            </a:xfrm>
            <a:prstGeom prst="rect">
              <a:avLst/>
            </a:prstGeom>
            <a:solidFill>
              <a:schemeClr val="tx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23</a:t>
              </a:r>
            </a:p>
            <a:p>
              <a:pPr algn="l">
                <a:lnSpc>
                  <a:spcPts val="600"/>
                </a:lnSpc>
              </a:pPr>
              <a:r>
                <a:rPr lang="de-DE" sz="900" dirty="0">
                  <a:solidFill>
                    <a:schemeClr val="tx1"/>
                  </a:solidFill>
                </a:rPr>
                <a:t>G 156</a:t>
              </a:r>
            </a:p>
            <a:p>
              <a:pPr algn="l">
                <a:lnSpc>
                  <a:spcPts val="600"/>
                </a:lnSpc>
              </a:pPr>
              <a:r>
                <a:rPr lang="de-DE" sz="900" dirty="0">
                  <a:solidFill>
                    <a:schemeClr val="tx1"/>
                  </a:solidFill>
                </a:rPr>
                <a:t>B 125</a:t>
              </a:r>
            </a:p>
          </p:txBody>
        </p:sp>
        <p:sp>
          <p:nvSpPr>
            <p:cNvPr id="20" name="Rechteck 19"/>
            <p:cNvSpPr/>
            <p:nvPr userDrawn="1"/>
          </p:nvSpPr>
          <p:spPr>
            <a:xfrm>
              <a:off x="942025" y="7101510"/>
              <a:ext cx="180000" cy="324000"/>
            </a:xfrm>
            <a:prstGeom prst="rect">
              <a:avLst/>
            </a:prstGeom>
            <a:solidFill>
              <a:srgbClr val="F294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242</a:t>
              </a:r>
            </a:p>
            <a:p>
              <a:pPr algn="l">
                <a:lnSpc>
                  <a:spcPts val="600"/>
                </a:lnSpc>
              </a:pPr>
              <a:r>
                <a:rPr lang="de-DE" sz="900" dirty="0">
                  <a:solidFill>
                    <a:schemeClr val="tx1"/>
                  </a:solidFill>
                </a:rPr>
                <a:t>G 148</a:t>
              </a:r>
            </a:p>
            <a:p>
              <a:pPr algn="l">
                <a:lnSpc>
                  <a:spcPts val="600"/>
                </a:lnSpc>
              </a:pPr>
              <a:r>
                <a:rPr lang="de-DE" sz="900" dirty="0">
                  <a:solidFill>
                    <a:schemeClr val="tx1"/>
                  </a:solidFill>
                </a:rPr>
                <a:t>B 0</a:t>
              </a:r>
            </a:p>
          </p:txBody>
        </p:sp>
        <p:sp>
          <p:nvSpPr>
            <p:cNvPr id="21" name="Rechteck 20"/>
            <p:cNvSpPr/>
            <p:nvPr userDrawn="1"/>
          </p:nvSpPr>
          <p:spPr>
            <a:xfrm>
              <a:off x="1884050" y="7101510"/>
              <a:ext cx="180000" cy="324000"/>
            </a:xfrm>
            <a:prstGeom prst="rect">
              <a:avLst/>
            </a:prstGeom>
            <a:solidFill>
              <a:srgbClr val="1F82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31</a:t>
              </a:r>
            </a:p>
            <a:p>
              <a:pPr algn="l">
                <a:lnSpc>
                  <a:spcPts val="600"/>
                </a:lnSpc>
              </a:pPr>
              <a:r>
                <a:rPr lang="de-DE" sz="900" dirty="0">
                  <a:solidFill>
                    <a:schemeClr val="tx1"/>
                  </a:solidFill>
                </a:rPr>
                <a:t>G 130</a:t>
              </a:r>
            </a:p>
            <a:p>
              <a:pPr algn="l">
                <a:lnSpc>
                  <a:spcPts val="600"/>
                </a:lnSpc>
              </a:pPr>
              <a:r>
                <a:rPr lang="de-DE" sz="900" dirty="0">
                  <a:solidFill>
                    <a:schemeClr val="tx1"/>
                  </a:solidFill>
                </a:rPr>
                <a:t>B 192</a:t>
              </a:r>
            </a:p>
          </p:txBody>
        </p:sp>
        <p:sp>
          <p:nvSpPr>
            <p:cNvPr id="22" name="Rechteck 21"/>
            <p:cNvSpPr/>
            <p:nvPr userDrawn="1"/>
          </p:nvSpPr>
          <p:spPr>
            <a:xfrm>
              <a:off x="2826075" y="7101510"/>
              <a:ext cx="180000" cy="324000"/>
            </a:xfrm>
            <a:prstGeom prst="rect">
              <a:avLst/>
            </a:prstGeom>
            <a:solidFill>
              <a:srgbClr val="E2001A"/>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226</a:t>
              </a:r>
            </a:p>
            <a:p>
              <a:pPr algn="l">
                <a:lnSpc>
                  <a:spcPts val="600"/>
                </a:lnSpc>
              </a:pPr>
              <a:r>
                <a:rPr lang="de-DE" sz="900" dirty="0">
                  <a:solidFill>
                    <a:schemeClr val="tx1"/>
                  </a:solidFill>
                </a:rPr>
                <a:t>G 0</a:t>
              </a:r>
            </a:p>
            <a:p>
              <a:pPr algn="l">
                <a:lnSpc>
                  <a:spcPts val="600"/>
                </a:lnSpc>
              </a:pPr>
              <a:r>
                <a:rPr lang="de-DE" sz="900" dirty="0">
                  <a:solidFill>
                    <a:schemeClr val="tx1"/>
                  </a:solidFill>
                </a:rPr>
                <a:t>B 26</a:t>
              </a:r>
            </a:p>
          </p:txBody>
        </p:sp>
        <p:sp>
          <p:nvSpPr>
            <p:cNvPr id="23" name="Rechteck 22"/>
            <p:cNvSpPr/>
            <p:nvPr userDrawn="1"/>
          </p:nvSpPr>
          <p:spPr>
            <a:xfrm>
              <a:off x="3768100" y="7101510"/>
              <a:ext cx="180000" cy="324000"/>
            </a:xfrm>
            <a:prstGeom prst="rect">
              <a:avLst/>
            </a:prstGeom>
            <a:solidFill>
              <a:srgbClr val="B1C8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177</a:t>
              </a:r>
            </a:p>
            <a:p>
              <a:pPr algn="l">
                <a:lnSpc>
                  <a:spcPts val="600"/>
                </a:lnSpc>
              </a:pPr>
              <a:r>
                <a:rPr lang="de-DE" sz="900" dirty="0">
                  <a:solidFill>
                    <a:schemeClr val="tx1"/>
                  </a:solidFill>
                </a:rPr>
                <a:t>G 200</a:t>
              </a:r>
            </a:p>
            <a:p>
              <a:pPr algn="l">
                <a:lnSpc>
                  <a:spcPts val="600"/>
                </a:lnSpc>
              </a:pPr>
              <a:r>
                <a:rPr lang="de-DE" sz="900" dirty="0">
                  <a:solidFill>
                    <a:schemeClr val="tx1"/>
                  </a:solidFill>
                </a:rPr>
                <a:t>B 0</a:t>
              </a:r>
            </a:p>
          </p:txBody>
        </p:sp>
        <p:sp>
          <p:nvSpPr>
            <p:cNvPr id="24" name="Rechteck 23"/>
            <p:cNvSpPr/>
            <p:nvPr userDrawn="1"/>
          </p:nvSpPr>
          <p:spPr>
            <a:xfrm>
              <a:off x="4710125" y="7101510"/>
              <a:ext cx="180000" cy="324000"/>
            </a:xfrm>
            <a:prstGeom prst="rect">
              <a:avLst/>
            </a:prstGeom>
            <a:solidFill>
              <a:srgbClr val="FEEFD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254</a:t>
              </a:r>
            </a:p>
            <a:p>
              <a:pPr algn="l">
                <a:lnSpc>
                  <a:spcPts val="600"/>
                </a:lnSpc>
              </a:pPr>
              <a:r>
                <a:rPr lang="de-DE" sz="900" dirty="0">
                  <a:solidFill>
                    <a:schemeClr val="tx1"/>
                  </a:solidFill>
                </a:rPr>
                <a:t>G 239</a:t>
              </a:r>
            </a:p>
            <a:p>
              <a:pPr algn="l">
                <a:lnSpc>
                  <a:spcPts val="600"/>
                </a:lnSpc>
              </a:pPr>
              <a:r>
                <a:rPr lang="de-DE" sz="900" dirty="0">
                  <a:solidFill>
                    <a:schemeClr val="tx1"/>
                  </a:solidFill>
                </a:rPr>
                <a:t>B 214</a:t>
              </a:r>
            </a:p>
          </p:txBody>
        </p:sp>
        <p:sp>
          <p:nvSpPr>
            <p:cNvPr id="25" name="Rechteck 24"/>
            <p:cNvSpPr/>
            <p:nvPr userDrawn="1"/>
          </p:nvSpPr>
          <p:spPr>
            <a:xfrm>
              <a:off x="5652150" y="7101510"/>
              <a:ext cx="180000" cy="324000"/>
            </a:xfrm>
            <a:prstGeom prst="rect">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24000" tIns="36000" rIns="0" bIns="0" rtlCol="0" anchor="ctr" anchorCtr="0"/>
            <a:lstStyle/>
            <a:p>
              <a:pPr algn="l">
                <a:lnSpc>
                  <a:spcPts val="600"/>
                </a:lnSpc>
              </a:pPr>
              <a:r>
                <a:rPr lang="de-DE" sz="900" dirty="0">
                  <a:solidFill>
                    <a:schemeClr val="tx1"/>
                  </a:solidFill>
                </a:rPr>
                <a:t>R 225</a:t>
              </a:r>
            </a:p>
            <a:p>
              <a:pPr algn="l">
                <a:lnSpc>
                  <a:spcPts val="600"/>
                </a:lnSpc>
              </a:pPr>
              <a:r>
                <a:rPr lang="de-DE" sz="900" dirty="0">
                  <a:solidFill>
                    <a:schemeClr val="tx1"/>
                  </a:solidFill>
                </a:rPr>
                <a:t>G 227</a:t>
              </a:r>
            </a:p>
            <a:p>
              <a:pPr algn="l">
                <a:lnSpc>
                  <a:spcPts val="600"/>
                </a:lnSpc>
              </a:pPr>
              <a:r>
                <a:rPr lang="de-DE" sz="900" dirty="0">
                  <a:solidFill>
                    <a:schemeClr val="tx1"/>
                  </a:solidFill>
                </a:rPr>
                <a:t>B 227</a:t>
              </a:r>
            </a:p>
          </p:txBody>
        </p:sp>
      </p:grpSp>
      <p:pic>
        <p:nvPicPr>
          <p:cNvPr id="3" name="Grafik 2" descr="Logo_ausgetauscht"/>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93351" y="6300000"/>
            <a:ext cx="1417637" cy="388152"/>
          </a:xfrm>
          <a:prstGeom prst="rect">
            <a:avLst/>
          </a:prstGeom>
        </p:spPr>
      </p:pic>
      <p:sp>
        <p:nvSpPr>
          <p:cNvPr id="26" name="Text Box 8"/>
          <p:cNvSpPr txBox="1">
            <a:spLocks noChangeArrowheads="1"/>
          </p:cNvSpPr>
          <p:nvPr/>
        </p:nvSpPr>
        <p:spPr bwMode="auto">
          <a:xfrm>
            <a:off x="477838" y="6433199"/>
            <a:ext cx="139022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dirty="0">
                <a:solidFill>
                  <a:schemeClr val="bg2"/>
                </a:solidFill>
              </a:rPr>
              <a:t>© Fraunhofer ISE</a:t>
            </a:r>
            <a:endParaRPr lang="de-DE" sz="800" b="1" dirty="0">
              <a:solidFill>
                <a:schemeClr val="bg2"/>
              </a:solidFill>
              <a:latin typeface="Frutiger LT Com 45 Light"/>
            </a:endParaRPr>
          </a:p>
        </p:txBody>
      </p:sp>
      <p:sp>
        <p:nvSpPr>
          <p:cNvPr id="5" name="SeitenzahlPPT"/>
          <p:cNvSpPr txBox="1"/>
          <p:nvPr/>
        </p:nvSpPr>
        <p:spPr>
          <a:xfrm>
            <a:off x="388800" y="6176337"/>
            <a:ext cx="470257" cy="276999"/>
          </a:xfrm>
          <a:prstGeom prst="rect">
            <a:avLst/>
          </a:prstGeom>
          <a:noFill/>
        </p:spPr>
        <p:txBody>
          <a:bodyPr wrap="none" rtlCol="0">
            <a:spAutoFit/>
          </a:bodyPr>
          <a:lstStyle/>
          <a:p>
            <a:fld id="{399084B6-FA3C-4EF1-90D3-2B9C4D2AA201}" type="slidenum">
              <a:rPr lang="en-US" sz="1200" smtClean="0"/>
              <a:t>‹#›</a:t>
            </a:fld>
            <a:endParaRPr lang="en-US" sz="1200" dirty="0"/>
          </a:p>
        </p:txBody>
      </p:sp>
      <p:sp>
        <p:nvSpPr>
          <p:cNvPr id="17" name="SchutzklasseISE"/>
          <p:cNvSpPr txBox="1">
            <a:spLocks noChangeArrowheads="1"/>
          </p:cNvSpPr>
          <p:nvPr/>
        </p:nvSpPr>
        <p:spPr bwMode="auto">
          <a:xfrm>
            <a:off x="477838" y="6557687"/>
            <a:ext cx="36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spcAft>
                <a:spcPct val="0"/>
              </a:spcAft>
              <a:buFontTx/>
              <a:buNone/>
            </a:pPr>
            <a:r>
              <a:rPr lang="de-DE" sz="800" b="1" dirty="0">
                <a:solidFill>
                  <a:schemeClr val="bg2"/>
                </a:solidFill>
                <a:latin typeface="Frutiger LT Com 45 Light"/>
              </a:rPr>
              <a:t>FHG-SK: ISE-INTERNAL</a:t>
            </a:r>
          </a:p>
        </p:txBody>
      </p:sp>
      <p:sp>
        <p:nvSpPr>
          <p:cNvPr id="16" name="ConfidentialISE" hidden="1"/>
          <p:cNvSpPr txBox="1"/>
          <p:nvPr/>
        </p:nvSpPr>
        <p:spPr>
          <a:xfrm>
            <a:off x="1342938" y="6176336"/>
            <a:ext cx="1262223" cy="276999"/>
          </a:xfrm>
          <a:prstGeom prst="rect">
            <a:avLst/>
          </a:prstGeom>
          <a:noFill/>
        </p:spPr>
        <p:txBody>
          <a:bodyPr wrap="square" rtlCol="0">
            <a:spAutoFit/>
          </a:bodyPr>
          <a:lstStyle/>
          <a:p>
            <a:pPr marL="0" indent="0" algn="l">
              <a:buClr>
                <a:schemeClr val="tx2"/>
              </a:buClr>
              <a:buFontTx/>
              <a:buNone/>
            </a:pPr>
            <a:r>
              <a:rPr lang="en-US" sz="1200" dirty="0"/>
              <a:t>CONFIDENTIAL</a:t>
            </a:r>
          </a:p>
        </p:txBody>
      </p:sp>
    </p:spTree>
    <p:extLst>
      <p:ext uri="{BB962C8B-B14F-4D97-AF65-F5344CB8AC3E}">
        <p14:creationId xmlns:p14="http://schemas.microsoft.com/office/powerpoint/2010/main" val="3737120482"/>
      </p:ext>
    </p:extLst>
  </p:cSld>
  <p:clrMap bg1="lt1" tx1="dk1" bg2="lt2" tx2="dk2" accent1="accent1" accent2="accent2" accent3="accent3" accent4="accent4" accent5="accent5" accent6="accent6" hlink="hlink" folHlink="folHlink"/>
  <p:sldLayoutIdLst>
    <p:sldLayoutId id="2147483673" r:id="rId1"/>
    <p:sldLayoutId id="2147483682" r:id="rId2"/>
    <p:sldLayoutId id="2147483680" r:id="rId3"/>
    <p:sldLayoutId id="2147483679" r:id="rId4"/>
    <p:sldLayoutId id="2147483681" r:id="rId5"/>
    <p:sldLayoutId id="2147483674" r:id="rId6"/>
    <p:sldLayoutId id="2147483683" r:id="rId7"/>
  </p:sldLayoutIdLst>
  <p:hf hdr="0" dt="0"/>
  <p:txStyles>
    <p:titleStyle>
      <a:lvl1pPr marL="0" indent="0" algn="l" defTabSz="504000"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Frutiger LT Com 45 Light" pitchFamily="34" charset="0"/>
        </a:defRPr>
      </a:lvl2pPr>
      <a:lvl3pPr algn="l" rtl="0" eaLnBrk="1" fontAlgn="base" hangingPunct="1">
        <a:spcBef>
          <a:spcPct val="0"/>
        </a:spcBef>
        <a:spcAft>
          <a:spcPct val="0"/>
        </a:spcAft>
        <a:defRPr sz="2400" b="1">
          <a:solidFill>
            <a:schemeClr val="tx1"/>
          </a:solidFill>
          <a:latin typeface="Frutiger LT Com 45 Light" pitchFamily="34" charset="0"/>
        </a:defRPr>
      </a:lvl3pPr>
      <a:lvl4pPr algn="l" rtl="0" eaLnBrk="1" fontAlgn="base" hangingPunct="1">
        <a:spcBef>
          <a:spcPct val="0"/>
        </a:spcBef>
        <a:spcAft>
          <a:spcPct val="0"/>
        </a:spcAft>
        <a:defRPr sz="2400" b="1">
          <a:solidFill>
            <a:schemeClr val="tx1"/>
          </a:solidFill>
          <a:latin typeface="Frutiger LT Com 45 Light" pitchFamily="34" charset="0"/>
        </a:defRPr>
      </a:lvl4pPr>
      <a:lvl5pPr algn="l" rtl="0" eaLnBrk="1" fontAlgn="base" hangingPunct="1">
        <a:spcBef>
          <a:spcPct val="0"/>
        </a:spcBef>
        <a:spcAft>
          <a:spcPct val="0"/>
        </a:spcAft>
        <a:defRPr sz="2400" b="1">
          <a:solidFill>
            <a:schemeClr val="tx1"/>
          </a:solidFill>
          <a:latin typeface="Frutiger LT Com 45 Light" pitchFamily="34" charset="0"/>
        </a:defRPr>
      </a:lvl5pPr>
      <a:lvl6pPr marL="457200" algn="l" rtl="0" eaLnBrk="1" fontAlgn="base" hangingPunct="1">
        <a:spcBef>
          <a:spcPct val="0"/>
        </a:spcBef>
        <a:spcAft>
          <a:spcPct val="0"/>
        </a:spcAft>
        <a:defRPr sz="2400" b="1">
          <a:solidFill>
            <a:schemeClr val="tx1"/>
          </a:solidFill>
          <a:latin typeface="Frutiger LT Com 45 Light" pitchFamily="34" charset="0"/>
        </a:defRPr>
      </a:lvl6pPr>
      <a:lvl7pPr marL="914400" algn="l" rtl="0" eaLnBrk="1" fontAlgn="base" hangingPunct="1">
        <a:spcBef>
          <a:spcPct val="0"/>
        </a:spcBef>
        <a:spcAft>
          <a:spcPct val="0"/>
        </a:spcAft>
        <a:defRPr sz="2400" b="1">
          <a:solidFill>
            <a:schemeClr val="tx1"/>
          </a:solidFill>
          <a:latin typeface="Frutiger LT Com 45 Light" pitchFamily="34" charset="0"/>
        </a:defRPr>
      </a:lvl7pPr>
      <a:lvl8pPr marL="1371600" algn="l" rtl="0" eaLnBrk="1" fontAlgn="base" hangingPunct="1">
        <a:spcBef>
          <a:spcPct val="0"/>
        </a:spcBef>
        <a:spcAft>
          <a:spcPct val="0"/>
        </a:spcAft>
        <a:defRPr sz="2400" b="1">
          <a:solidFill>
            <a:schemeClr val="tx1"/>
          </a:solidFill>
          <a:latin typeface="Frutiger LT Com 45 Light" pitchFamily="34" charset="0"/>
        </a:defRPr>
      </a:lvl8pPr>
      <a:lvl9pPr marL="1828800" algn="l" rtl="0" eaLnBrk="1" fontAlgn="base" hangingPunct="1">
        <a:spcBef>
          <a:spcPct val="0"/>
        </a:spcBef>
        <a:spcAft>
          <a:spcPct val="0"/>
        </a:spcAft>
        <a:defRPr sz="2400" b="1">
          <a:solidFill>
            <a:schemeClr val="tx1"/>
          </a:solidFill>
          <a:latin typeface="Frutiger LT Com 45 Light" pitchFamily="34" charset="0"/>
        </a:defRPr>
      </a:lvl9pPr>
    </p:titleStyle>
    <p:body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13.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80.png"/><Relationship Id="rId11" Type="http://schemas.openxmlformats.org/officeDocument/2006/relationships/image" Target="../media/image84.png"/><Relationship Id="rId5" Type="http://schemas.openxmlformats.org/officeDocument/2006/relationships/image" Target="../media/image79.png"/><Relationship Id="rId10" Type="http://schemas.openxmlformats.org/officeDocument/2006/relationships/image" Target="../media/image7.emf"/><Relationship Id="rId4" Type="http://schemas.openxmlformats.org/officeDocument/2006/relationships/image" Target="../media/image78.png"/><Relationship Id="rId9" Type="http://schemas.openxmlformats.org/officeDocument/2006/relationships/image" Target="../media/image83.png"/></Relationships>
</file>

<file path=ppt/slides/_rels/slide15.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7.emf"/><Relationship Id="rId4" Type="http://schemas.openxmlformats.org/officeDocument/2006/relationships/image" Target="../media/image78.png"/><Relationship Id="rId9" Type="http://schemas.openxmlformats.org/officeDocument/2006/relationships/image" Target="../media/image83.png"/></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 Id="rId5" Type="http://schemas.openxmlformats.org/officeDocument/2006/relationships/image" Target="../media/image91.png"/><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www.ise.fraunhofer.d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2.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7.emf"/><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32.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2E0A9B-6321-5742-9418-103EB6D4BFE2}"/>
              </a:ext>
            </a:extLst>
          </p:cNvPr>
          <p:cNvSpPr>
            <a:spLocks noGrp="1"/>
          </p:cNvSpPr>
          <p:nvPr>
            <p:ph type="ctrTitle"/>
          </p:nvPr>
        </p:nvSpPr>
        <p:spPr/>
        <p:txBody>
          <a:bodyPr/>
          <a:lstStyle/>
          <a:p>
            <a:r>
              <a:rPr lang="de-DE" dirty="0"/>
              <a:t>Jour-Fix Promotion</a:t>
            </a:r>
          </a:p>
        </p:txBody>
      </p:sp>
      <p:sp>
        <p:nvSpPr>
          <p:cNvPr id="3" name="Untertitel 2">
            <a:extLst>
              <a:ext uri="{FF2B5EF4-FFF2-40B4-BE49-F238E27FC236}">
                <a16:creationId xmlns:a16="http://schemas.microsoft.com/office/drawing/2014/main" id="{1E05C4EF-B285-B24C-9781-EF4B5A56C159}"/>
              </a:ext>
            </a:extLst>
          </p:cNvPr>
          <p:cNvSpPr>
            <a:spLocks noGrp="1"/>
          </p:cNvSpPr>
          <p:nvPr>
            <p:ph type="subTitle" idx="1"/>
          </p:nvPr>
        </p:nvSpPr>
        <p:spPr/>
        <p:txBody>
          <a:bodyPr/>
          <a:lstStyle/>
          <a:p>
            <a:r>
              <a:rPr lang="de-DE" dirty="0"/>
              <a:t>Kombinierte Bewertung des erzielten Luftaustausches und der Energieeffizienz von Pendellüftern</a:t>
            </a:r>
          </a:p>
        </p:txBody>
      </p:sp>
      <p:sp>
        <p:nvSpPr>
          <p:cNvPr id="7" name="Textplatzhalter 5">
            <a:extLst>
              <a:ext uri="{FF2B5EF4-FFF2-40B4-BE49-F238E27FC236}">
                <a16:creationId xmlns:a16="http://schemas.microsoft.com/office/drawing/2014/main" id="{B56E5228-AF03-489E-8568-23854422962C}"/>
              </a:ext>
            </a:extLst>
          </p:cNvPr>
          <p:cNvSpPr>
            <a:spLocks noGrp="1"/>
          </p:cNvSpPr>
          <p:nvPr>
            <p:ph type="body" sz="quarter" idx="11"/>
          </p:nvPr>
        </p:nvSpPr>
        <p:spPr>
          <a:xfrm>
            <a:off x="6383246" y="2708920"/>
            <a:ext cx="5327742" cy="3312468"/>
          </a:xfrm>
        </p:spPr>
        <p:txBody>
          <a:bodyPr/>
          <a:lstStyle/>
          <a:p>
            <a:r>
              <a:rPr lang="de-DE" dirty="0"/>
              <a:t>Sven Auerswald</a:t>
            </a:r>
          </a:p>
          <a:p>
            <a:endParaRPr lang="de-DE" dirty="0"/>
          </a:p>
          <a:p>
            <a:r>
              <a:rPr lang="de-DE" dirty="0"/>
              <a:t>Fraunhofer-Institut für Solare Energiesysteme ISE</a:t>
            </a:r>
          </a:p>
          <a:p>
            <a:endParaRPr lang="de-DE" dirty="0"/>
          </a:p>
          <a:p>
            <a:r>
              <a:rPr lang="de-DE" dirty="0"/>
              <a:t>Jour-Fix Promotion</a:t>
            </a:r>
          </a:p>
          <a:p>
            <a:r>
              <a:rPr lang="de-DE" dirty="0"/>
              <a:t>Freiburg, 09.06.2021</a:t>
            </a:r>
          </a:p>
          <a:p>
            <a:endParaRPr lang="de-DE" dirty="0"/>
          </a:p>
          <a:p>
            <a:r>
              <a:rPr lang="de-DE" dirty="0"/>
              <a:t>www.ise.fraunhofer.de</a:t>
            </a:r>
          </a:p>
          <a:p>
            <a:endParaRPr lang="en-US" dirty="0"/>
          </a:p>
        </p:txBody>
      </p:sp>
    </p:spTree>
    <p:extLst>
      <p:ext uri="{BB962C8B-B14F-4D97-AF65-F5344CB8AC3E}">
        <p14:creationId xmlns:p14="http://schemas.microsoft.com/office/powerpoint/2010/main" val="347919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a:extLst>
              <a:ext uri="{FF2B5EF4-FFF2-40B4-BE49-F238E27FC236}">
                <a16:creationId xmlns:a16="http://schemas.microsoft.com/office/drawing/2014/main" id="{8250DDDE-96F5-49EF-8AE7-9F5AE1621B34}"/>
              </a:ext>
            </a:extLst>
          </p:cNvPr>
          <p:cNvSpPr/>
          <p:nvPr/>
        </p:nvSpPr>
        <p:spPr bwMode="auto">
          <a:xfrm>
            <a:off x="1091654" y="4723565"/>
            <a:ext cx="3851424" cy="1153707"/>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2" name="Titel 1"/>
          <p:cNvSpPr>
            <a:spLocks noGrp="1"/>
          </p:cNvSpPr>
          <p:nvPr>
            <p:ph type="title"/>
          </p:nvPr>
        </p:nvSpPr>
        <p:spPr>
          <a:xfrm>
            <a:off x="477839" y="334800"/>
            <a:ext cx="11233150" cy="738664"/>
          </a:xfrm>
        </p:spPr>
        <p:txBody>
          <a:bodyPr/>
          <a:lstStyle/>
          <a:p>
            <a:r>
              <a:rPr lang="en-US" dirty="0" err="1"/>
              <a:t>Theorie</a:t>
            </a:r>
            <a:br>
              <a:rPr lang="en-US" dirty="0"/>
            </a:br>
            <a:r>
              <a:rPr lang="en-US" dirty="0">
                <a:solidFill>
                  <a:schemeClr val="tx2"/>
                </a:solidFill>
              </a:rPr>
              <a:t>Ideal </a:t>
            </a:r>
            <a:r>
              <a:rPr lang="en-US" dirty="0" err="1">
                <a:solidFill>
                  <a:schemeClr val="tx2"/>
                </a:solidFill>
              </a:rPr>
              <a:t>gemischtes</a:t>
            </a:r>
            <a:r>
              <a:rPr lang="en-US" dirty="0">
                <a:solidFill>
                  <a:schemeClr val="tx2"/>
                </a:solidFill>
              </a:rPr>
              <a:t> System</a:t>
            </a: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4111402404"/>
              </p:ext>
            </p:extLst>
          </p:nvPr>
        </p:nvGraphicFramePr>
        <p:xfrm>
          <a:off x="3635590" y="6190059"/>
          <a:ext cx="5042928" cy="394335"/>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90296">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Mundt, Elisabeth et. al. (2004): Ventilation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effectiveness</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Unter Mitarbeit von Mats Prof.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Ph.D</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(Eng) Sandberg, Dirk Prof. Dr.-Ing. Müller, Klaus Fitzner, Olli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Seppänen</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und Derrick Braham.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Bruselas</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Rehva</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a:t>
                      </a:r>
                      <a:r>
                        <a:rPr kumimoji="0" lang="de-DE" sz="600" b="0" i="0" u="none" strike="noStrike" kern="1200" cap="none" spc="0" normalizeH="0" baseline="0" noProof="0" dirty="0" err="1">
                          <a:ln>
                            <a:noFill/>
                          </a:ln>
                          <a:solidFill>
                            <a:srgbClr val="000000"/>
                          </a:solidFill>
                          <a:effectLst/>
                          <a:uLnTx/>
                          <a:uFillTx/>
                          <a:latin typeface="Frutiger LT Com 55 Roman" panose="020B0503030504020204" pitchFamily="34" charset="0"/>
                          <a:ea typeface="+mn-ea"/>
                          <a:cs typeface="+mn-cs"/>
                        </a:rPr>
                        <a:t>Guidebook</a:t>
                      </a:r>
                      <a:r>
                        <a:rPr kumimoji="0" lang="de-DE" sz="600" b="0" i="0" u="none" strike="noStrike" kern="1200" cap="none" spc="0" normalizeH="0" baseline="0" noProof="0" dirty="0">
                          <a:ln>
                            <a:noFill/>
                          </a:ln>
                          <a:solidFill>
                            <a:srgbClr val="000000"/>
                          </a:solidFill>
                          <a:effectLst/>
                          <a:uLnTx/>
                          <a:uFillTx/>
                          <a:latin typeface="Frutiger LT Com 55 Roman" panose="020B0503030504020204" pitchFamily="34" charset="0"/>
                          <a:ea typeface="+mn-ea"/>
                          <a:cs typeface="+mn-cs"/>
                        </a:rPr>
                        <a:t>, 2). ISBN: 2-9600468-0-3</a:t>
                      </a:r>
                      <a:r>
                        <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rPr>
                        <a:t>.</a:t>
                      </a:r>
                    </a:p>
                  </a:txBody>
                  <a:tcPr marL="9525" marR="9525" marT="9525" marB="0" anchor="b">
                    <a:solidFill>
                      <a:schemeClr val="bg1">
                        <a:lumMod val="95000"/>
                      </a:schemeClr>
                    </a:solidFill>
                  </a:tcPr>
                </a:tc>
                <a:extLst>
                  <a:ext uri="{0D108BD9-81ED-4DB2-BD59-A6C34878D82A}">
                    <a16:rowId xmlns:a16="http://schemas.microsoft.com/office/drawing/2014/main" val="1918913571"/>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Nauman, E. B.; </a:t>
                      </a:r>
                      <a:r>
                        <a:rPr kumimoji="0" lang="en-US" sz="600" b="0" i="0" u="none" strike="noStrike" kern="1200" cap="none" spc="0" normalizeH="0" baseline="0" noProof="0" dirty="0" err="1">
                          <a:ln>
                            <a:noFill/>
                          </a:ln>
                          <a:solidFill>
                            <a:srgbClr val="000000"/>
                          </a:solidFill>
                          <a:effectLst/>
                          <a:uLnTx/>
                          <a:uFillTx/>
                          <a:latin typeface="+mn-lt"/>
                          <a:ea typeface="+mn-ea"/>
                          <a:cs typeface="+mn-cs"/>
                        </a:rPr>
                        <a:t>Buffham</a:t>
                      </a:r>
                      <a:r>
                        <a:rPr kumimoji="0" lang="en-US" sz="600" b="0" i="0" u="none" strike="noStrike" kern="1200" cap="none" spc="0" normalizeH="0" baseline="0" noProof="0" dirty="0">
                          <a:ln>
                            <a:noFill/>
                          </a:ln>
                          <a:solidFill>
                            <a:srgbClr val="000000"/>
                          </a:solidFill>
                          <a:effectLst/>
                          <a:uLnTx/>
                          <a:uFillTx/>
                          <a:latin typeface="+mn-lt"/>
                          <a:ea typeface="+mn-ea"/>
                          <a:cs typeface="+mn-cs"/>
                        </a:rPr>
                        <a:t>, B. A. (1983): Mixing in continuous flow systems. New York: Wiley. ISBN: 978-0471861911.</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CD68A346-2F93-40B7-9F37-F0FD1B1C4A3B}"/>
                  </a:ext>
                </a:extLst>
              </p:cNvPr>
              <p:cNvSpPr>
                <a:spLocks noGrp="1"/>
              </p:cNvSpPr>
              <p:nvPr>
                <p:ph idx="1"/>
              </p:nvPr>
            </p:nvSpPr>
            <p:spPr>
              <a:xfrm>
                <a:off x="477840" y="1773238"/>
                <a:ext cx="5193503" cy="4176042"/>
              </a:xfrm>
            </p:spPr>
            <p:txBody>
              <a:bodyPr/>
              <a:lstStyle/>
              <a:p>
                <a:r>
                  <a:rPr lang="de-DE" dirty="0">
                    <a:solidFill>
                      <a:schemeClr val="tx1"/>
                    </a:solidFill>
                  </a:rPr>
                  <a:t>Mittleres Raumluftalter, nominale Zeit-konstante &amp; mittlere Verweilzeit der Abluft</a:t>
                </a:r>
              </a:p>
              <a:p>
                <a:pPr marL="0" indent="0">
                  <a:buNone/>
                </a:pPr>
                <a:r>
                  <a:rPr lang="de-DE" dirty="0"/>
                  <a:t>	</a:t>
                </a:r>
                <a14:m>
                  <m:oMath xmlns:m="http://schemas.openxmlformats.org/officeDocument/2006/math">
                    <m:r>
                      <m:rPr>
                        <m:nor/>
                      </m:rPr>
                      <a:rPr lang="de-DE" dirty="0"/>
                      <m:t>‹</m:t>
                    </m:r>
                    <m:acc>
                      <m:accPr>
                        <m:chr m:val="̅"/>
                        <m:ctrlPr>
                          <a:rPr lang="en-GB" i="1">
                            <a:latin typeface="Cambria Math" panose="02040503050406030204" pitchFamily="18" charset="0"/>
                          </a:rPr>
                        </m:ctrlPr>
                      </m:accPr>
                      <m:e>
                        <m:r>
                          <m:rPr>
                            <m:sty m:val="p"/>
                          </m:rPr>
                          <a:rPr lang="de-DE" i="1">
                            <a:latin typeface="Cambria Math" panose="02040503050406030204" pitchFamily="18" charset="0"/>
                          </a:rPr>
                          <m:t>α</m:t>
                        </m:r>
                      </m:e>
                    </m:acc>
                    <m:r>
                      <m:rPr>
                        <m:nor/>
                      </m:rPr>
                      <a:rPr lang="de-DE" dirty="0"/>
                      <m:t>› = </m:t>
                    </m:r>
                    <m:sSub>
                      <m:sSubPr>
                        <m:ctrlPr>
                          <a:rPr lang="en-GB" i="1">
                            <a:latin typeface="Cambria Math" panose="02040503050406030204" pitchFamily="18" charset="0"/>
                          </a:rPr>
                        </m:ctrlPr>
                      </m:sSubPr>
                      <m:e>
                        <m:r>
                          <m:rPr>
                            <m:nor/>
                          </m:rPr>
                          <a:rPr lang="en-GB"/>
                          <m:t>τ</m:t>
                        </m:r>
                      </m:e>
                      <m:sub>
                        <m:r>
                          <m:rPr>
                            <m:nor/>
                          </m:rPr>
                          <a:rPr lang="en-GB"/>
                          <m:t>n</m:t>
                        </m:r>
                      </m:sub>
                    </m:sSub>
                    <m:r>
                      <a:rPr lang="de-DE" i="1">
                        <a:latin typeface="Cambria Math" panose="02040503050406030204" pitchFamily="18" charset="0"/>
                      </a:rPr>
                      <m:t> </m:t>
                    </m:r>
                    <m:r>
                      <m:rPr>
                        <m:nor/>
                      </m:rPr>
                      <a:rPr lang="de-DE" dirty="0"/>
                      <m:t>=</m:t>
                    </m:r>
                    <m:r>
                      <a:rPr lang="de-DE" i="1" dirty="0">
                        <a:latin typeface="Cambria Math" panose="02040503050406030204" pitchFamily="18" charset="0"/>
                      </a:rPr>
                      <m:t> </m:t>
                    </m:r>
                    <m:f>
                      <m:fPr>
                        <m:ctrlPr>
                          <a:rPr lang="de-DE" i="1" dirty="0">
                            <a:latin typeface="Cambria Math" panose="02040503050406030204" pitchFamily="18" charset="0"/>
                          </a:rPr>
                        </m:ctrlPr>
                      </m:fPr>
                      <m:num>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nor/>
                                  </m:rPr>
                                  <a:rPr lang="en-GB"/>
                                  <m:t>τ</m:t>
                                </m:r>
                              </m:e>
                            </m:acc>
                          </m:e>
                          <m:sub>
                            <m:r>
                              <m:rPr>
                                <m:nor/>
                              </m:rPr>
                              <a:rPr lang="de-DE"/>
                              <m:t>e</m:t>
                            </m:r>
                            <m:r>
                              <m:rPr>
                                <m:nor/>
                              </m:rPr>
                              <a:rPr lang="de-DE">
                                <a:latin typeface="Frutiger LT Com 55 Roman" panose="020B0503030504020204" pitchFamily="34" charset="0"/>
                              </a:rPr>
                              <m:t>x</m:t>
                            </m:r>
                          </m:sub>
                        </m:sSub>
                      </m:num>
                      <m:den>
                        <m:r>
                          <m:rPr>
                            <m:nor/>
                          </m:rPr>
                          <a:rPr lang="de-DE" dirty="0">
                            <a:latin typeface="Frutiger LT Com 55 Roman" panose="020B0503030504020204" pitchFamily="34" charset="0"/>
                          </a:rPr>
                          <m:t>2</m:t>
                        </m:r>
                      </m:den>
                    </m:f>
                  </m:oMath>
                </a14:m>
                <a:r>
                  <a:rPr lang="de-DE" dirty="0"/>
                  <a:t> 		</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dirty="0"/>
                  <a:t>		 </a:t>
                </a:r>
                <a14:m>
                  <m:oMath xmlns:m="http://schemas.openxmlformats.org/officeDocument/2006/math">
                    <m:sSubSup>
                      <m:sSubSupPr>
                        <m:ctrlPr>
                          <a:rPr lang="de-DE" i="1">
                            <a:latin typeface="Cambria Math" panose="02040503050406030204" pitchFamily="18" charset="0"/>
                          </a:rPr>
                        </m:ctrlPr>
                      </m:sSubSupPr>
                      <m:e>
                        <m:r>
                          <m:rPr>
                            <m:nor/>
                          </m:rPr>
                          <a:rPr lang="de-DE"/>
                          <m:t>ε</m:t>
                        </m:r>
                      </m:e>
                      <m:sub>
                        <m:r>
                          <m:rPr>
                            <m:nor/>
                          </m:rPr>
                          <a:rPr lang="de-DE">
                            <a:latin typeface="Frutiger LT Com 55 Roman" panose="020B0503030504020204" pitchFamily="34" charset="0"/>
                          </a:rPr>
                          <m:t>j</m:t>
                        </m:r>
                      </m:sub>
                      <m:sup>
                        <m:r>
                          <m:rPr>
                            <m:nor/>
                          </m:rPr>
                          <a:rPr lang="de-DE"/>
                          <m:t>a</m:t>
                        </m:r>
                        <m:r>
                          <m:rPr>
                            <m:nor/>
                          </m:rPr>
                          <a:rPr lang="de-DE"/>
                          <m:t>,</m:t>
                        </m:r>
                        <m:r>
                          <m:rPr>
                            <m:nor/>
                          </m:rPr>
                          <a:rPr lang="de-DE"/>
                          <m:t>r</m:t>
                        </m:r>
                      </m:sup>
                    </m:sSubSup>
                    <m:r>
                      <m:rPr>
                        <m:nor/>
                      </m:rPr>
                      <a:rPr lang="de-DE"/>
                      <m:t> </m:t>
                    </m:r>
                  </m:oMath>
                </a14:m>
                <a:r>
                  <a:rPr lang="en-US" dirty="0"/>
                  <a:t>= 50 % </a:t>
                </a:r>
              </a:p>
              <a:p>
                <a:endParaRPr lang="de-DE" dirty="0"/>
              </a:p>
              <a:p>
                <a:r>
                  <a:rPr lang="de-DE" dirty="0"/>
                  <a:t>Verweilzeitdichteverteilung</a:t>
                </a:r>
              </a:p>
              <a:p>
                <a:pPr lvl="1"/>
                <a:r>
                  <a:rPr lang="de-DE" dirty="0"/>
                  <a:t>Zur Basis Zeit t</a:t>
                </a:r>
              </a:p>
              <a:p>
                <a:pPr marL="360000" lvl="1" indent="0">
                  <a:buNone/>
                </a:pPr>
                <a:r>
                  <a:rPr lang="de-DE" b="0" dirty="0"/>
                  <a:t>	</a:t>
                </a:r>
                <a14:m>
                  <m:oMath xmlns:m="http://schemas.openxmlformats.org/officeDocument/2006/math">
                    <m:r>
                      <m:rPr>
                        <m:nor/>
                      </m:rPr>
                      <a:rPr lang="de-DE" b="0" i="0" smtClean="0">
                        <a:latin typeface="Frutiger LT Com 55 Roman" panose="020B0503030504020204" pitchFamily="34" charset="0"/>
                      </a:rPr>
                      <m:t>f</m:t>
                    </m:r>
                    <m:d>
                      <m:dPr>
                        <m:ctrlPr>
                          <a:rPr lang="de-DE" b="0" i="1" smtClean="0">
                            <a:latin typeface="Cambria Math" panose="02040503050406030204" pitchFamily="18" charset="0"/>
                          </a:rPr>
                        </m:ctrlPr>
                      </m:dPr>
                      <m:e>
                        <m:r>
                          <m:rPr>
                            <m:nor/>
                          </m:rPr>
                          <a:rPr lang="de-DE" b="0" i="0" smtClean="0">
                            <a:latin typeface="Frutiger LT Com 55 Roman" panose="020B0503030504020204" pitchFamily="34" charset="0"/>
                          </a:rPr>
                          <m:t>t</m:t>
                        </m:r>
                      </m:e>
                    </m:d>
                    <m:r>
                      <m:rPr>
                        <m:nor/>
                      </m:rPr>
                      <a:rPr lang="de-DE" b="0" i="0" smtClean="0">
                        <a:latin typeface="Cambria Math" panose="02040503050406030204" pitchFamily="18" charset="0"/>
                      </a:rPr>
                      <m:t> </m:t>
                    </m:r>
                    <m:r>
                      <m:rPr>
                        <m:nor/>
                      </m:rPr>
                      <a:rPr lang="de-DE" b="0" i="0" smtClean="0">
                        <a:latin typeface="Frutiger LT Com 55 Roman" panose="020B0503030504020204" pitchFamily="34" charset="0"/>
                      </a:rPr>
                      <m:t>= </m:t>
                    </m:r>
                    <m:f>
                      <m:fPr>
                        <m:ctrlPr>
                          <a:rPr lang="de-DE" b="0" i="1" smtClean="0">
                            <a:latin typeface="Cambria Math" panose="02040503050406030204" pitchFamily="18" charset="0"/>
                          </a:rPr>
                        </m:ctrlPr>
                      </m:fPr>
                      <m:num>
                        <m:r>
                          <m:rPr>
                            <m:nor/>
                          </m:rPr>
                          <a:rPr lang="de-DE" b="0" i="0" smtClean="0">
                            <a:latin typeface="Frutiger LT Com 55 Roman" panose="020B0503030504020204" pitchFamily="34" charset="0"/>
                          </a:rPr>
                          <m:t>1</m:t>
                        </m:r>
                      </m:num>
                      <m:den>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den>
                    </m:f>
                    <m:r>
                      <m:rPr>
                        <m:nor/>
                      </m:rPr>
                      <a:rPr lang="de-DE" b="0" i="0" smtClean="0">
                        <a:latin typeface="Frutiger LT Com 55 Roman" panose="020B0503030504020204" pitchFamily="34" charset="0"/>
                      </a:rPr>
                      <m:t>⋅</m:t>
                    </m:r>
                    <m:r>
                      <m:rPr>
                        <m:nor/>
                      </m:rPr>
                      <a:rPr lang="de-DE" b="0" i="1" smtClean="0"/>
                      <m:t>exp</m:t>
                    </m:r>
                  </m:oMath>
                </a14:m>
                <a:r>
                  <a:rPr lang="de-DE" dirty="0"/>
                  <a:t> </a:t>
                </a:r>
                <a14:m>
                  <m:oMath xmlns:m="http://schemas.openxmlformats.org/officeDocument/2006/math">
                    <m:d>
                      <m:dPr>
                        <m:ctrlPr>
                          <a:rPr lang="de-DE" i="1">
                            <a:latin typeface="Cambria Math" panose="02040503050406030204" pitchFamily="18" charset="0"/>
                          </a:rPr>
                        </m:ctrlPr>
                      </m:dPr>
                      <m:e>
                        <m:r>
                          <m:rPr>
                            <m:nor/>
                          </m:rPr>
                          <a:rPr lang="de-DE">
                            <a:latin typeface="Frutiger LT Com 55 Roman" panose="020B0503030504020204" pitchFamily="34" charset="0"/>
                          </a:rPr>
                          <m:t>−</m:t>
                        </m:r>
                        <m:f>
                          <m:fPr>
                            <m:ctrlPr>
                              <a:rPr lang="de-DE" i="1">
                                <a:latin typeface="Cambria Math" panose="02040503050406030204" pitchFamily="18" charset="0"/>
                              </a:rPr>
                            </m:ctrlPr>
                          </m:fPr>
                          <m:num>
                            <m:r>
                              <m:rPr>
                                <m:nor/>
                              </m:rPr>
                              <a:rPr lang="de-DE">
                                <a:latin typeface="Frutiger LT Com 55 Roman" panose="020B0503030504020204" pitchFamily="34" charset="0"/>
                              </a:rPr>
                              <m:t>t</m:t>
                            </m:r>
                          </m:num>
                          <m:den>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den>
                        </m:f>
                      </m:e>
                    </m:d>
                  </m:oMath>
                </a14:m>
                <a:r>
                  <a:rPr lang="de-DE" dirty="0">
                    <a:latin typeface="Frutiger LT Com 55 Roman" panose="020B0503030504020204" pitchFamily="34" charset="0"/>
                  </a:rPr>
                  <a:t> </a:t>
                </a:r>
                <a:endParaRPr lang="de-DE" dirty="0"/>
              </a:p>
              <a:p>
                <a:pPr lvl="1"/>
                <a:r>
                  <a:rPr lang="de-DE" dirty="0"/>
                  <a:t>Laplace-Transformation zur Basis s</a:t>
                </a:r>
              </a:p>
              <a:p>
                <a:pPr marL="360000" lvl="1" indent="0">
                  <a:buNone/>
                </a:pPr>
                <a:r>
                  <a:rPr lang="de-DE" dirty="0"/>
                  <a:t>	 </a:t>
                </a:r>
                <a14:m>
                  <m:oMath xmlns:m="http://schemas.openxmlformats.org/officeDocument/2006/math">
                    <m:r>
                      <m:rPr>
                        <m:nor/>
                      </m:rPr>
                      <a:rPr lang="de-DE">
                        <a:latin typeface="Frutiger LT Com 55 Roman" panose="020B0503030504020204" pitchFamily="34" charset="0"/>
                      </a:rPr>
                      <m:t>f</m:t>
                    </m:r>
                    <m:d>
                      <m:dPr>
                        <m:ctrlPr>
                          <a:rPr lang="de-DE" i="1">
                            <a:latin typeface="Cambria Math" panose="02040503050406030204" pitchFamily="18" charset="0"/>
                          </a:rPr>
                        </m:ctrlPr>
                      </m:dPr>
                      <m:e>
                        <m:r>
                          <m:rPr>
                            <m:nor/>
                          </m:rPr>
                          <a:rPr lang="de-DE">
                            <a:latin typeface="Frutiger LT Com 55 Roman" panose="020B0503030504020204" pitchFamily="34" charset="0"/>
                          </a:rPr>
                          <m:t>t</m:t>
                        </m:r>
                      </m:e>
                    </m:d>
                    <m:r>
                      <m:rPr>
                        <m:nor/>
                      </m:rPr>
                      <a:rPr lang="de-DE">
                        <a:latin typeface="Cambria Math" panose="02040503050406030204" pitchFamily="18" charset="0"/>
                      </a:rPr>
                      <m:t> </m:t>
                    </m:r>
                    <m:r>
                      <m:rPr>
                        <m:nor/>
                      </m:rPr>
                      <a:rPr lang="de-DE" i="0" smtClean="0">
                        <a:latin typeface="Frutiger LT Com 55 Roman" panose="020B0503030504020204" pitchFamily="34" charset="0"/>
                        <a:ea typeface="Cambria Math" panose="02040503050406030204" pitchFamily="18" charset="0"/>
                      </a:rPr>
                      <m:t>∘</m:t>
                    </m:r>
                    <m:r>
                      <m:rPr>
                        <m:nor/>
                      </m:rPr>
                      <a:rPr lang="de-DE" b="0" i="0" smtClean="0">
                        <a:latin typeface="Frutiger LT Com 55 Roman" panose="020B0503030504020204" pitchFamily="34" charset="0"/>
                        <a:ea typeface="Cambria Math" panose="02040503050406030204" pitchFamily="18" charset="0"/>
                      </a:rPr>
                      <m:t>        </m:t>
                    </m:r>
                    <m:r>
                      <m:rPr>
                        <m:nor/>
                      </m:rPr>
                      <a:rPr lang="de-DE" b="0" i="0" smtClean="0">
                        <a:latin typeface="Frutiger LT Com 55 Roman" panose="020B0503030504020204" pitchFamily="34" charset="0"/>
                        <a:ea typeface="Cambria Math" panose="02040503050406030204" pitchFamily="18" charset="0"/>
                      </a:rPr>
                      <m:t>F</m:t>
                    </m:r>
                    <m:d>
                      <m:dPr>
                        <m:ctrlPr>
                          <a:rPr lang="de-DE" b="0" i="1" smtClean="0">
                            <a:latin typeface="Cambria Math" panose="02040503050406030204" pitchFamily="18" charset="0"/>
                            <a:ea typeface="Cambria Math" panose="02040503050406030204" pitchFamily="18" charset="0"/>
                          </a:rPr>
                        </m:ctrlPr>
                      </m:dPr>
                      <m:e>
                        <m:r>
                          <m:rPr>
                            <m:nor/>
                          </m:rPr>
                          <a:rPr lang="de-DE" b="0" i="0" smtClean="0">
                            <a:latin typeface="Frutiger LT Com 55 Roman" panose="020B0503030504020204" pitchFamily="34" charset="0"/>
                            <a:ea typeface="Cambria Math" panose="02040503050406030204" pitchFamily="18" charset="0"/>
                          </a:rPr>
                          <m:t>s</m:t>
                        </m:r>
                      </m:e>
                    </m:d>
                    <m:r>
                      <m:rPr>
                        <m:nor/>
                      </m:rPr>
                      <a:rPr lang="de-DE" b="0" i="0" smtClean="0">
                        <a:latin typeface="Cambria Math" panose="02040503050406030204" pitchFamily="18" charset="0"/>
                        <a:ea typeface="Cambria Math" panose="02040503050406030204" pitchFamily="18" charset="0"/>
                      </a:rPr>
                      <m:t> </m:t>
                    </m:r>
                    <m:r>
                      <m:rPr>
                        <m:nor/>
                      </m:rPr>
                      <a:rPr lang="de-DE" b="0" i="0" smtClean="0">
                        <a:latin typeface="Frutiger LT Com 55 Roman" panose="020B0503030504020204" pitchFamily="34" charset="0"/>
                        <a:ea typeface="Cambria Math" panose="02040503050406030204" pitchFamily="18" charset="0"/>
                      </a:rPr>
                      <m:t>= </m:t>
                    </m:r>
                    <m:f>
                      <m:fPr>
                        <m:ctrlPr>
                          <a:rPr lang="de-DE" b="0" i="1" smtClean="0">
                            <a:latin typeface="Cambria Math" panose="02040503050406030204" pitchFamily="18" charset="0"/>
                            <a:ea typeface="Cambria Math" panose="02040503050406030204" pitchFamily="18" charset="0"/>
                          </a:rPr>
                        </m:ctrlPr>
                      </m:fPr>
                      <m:num>
                        <m:r>
                          <m:rPr>
                            <m:nor/>
                          </m:rPr>
                          <a:rPr lang="de-DE" b="0" i="0" smtClean="0">
                            <a:latin typeface="Frutiger LT Com 55 Roman" panose="020B0503030504020204" pitchFamily="34" charset="0"/>
                            <a:ea typeface="Cambria Math" panose="02040503050406030204" pitchFamily="18" charset="0"/>
                          </a:rPr>
                          <m:t>1</m:t>
                        </m:r>
                      </m:num>
                      <m:den>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r>
                          <m:rPr>
                            <m:nor/>
                          </m:rPr>
                          <a:rPr lang="de-DE" b="0" i="0" smtClean="0">
                            <a:latin typeface="Frutiger LT Com 55 Roman" panose="020B0503030504020204" pitchFamily="34" charset="0"/>
                          </a:rPr>
                          <m:t>⋅</m:t>
                        </m:r>
                        <m:r>
                          <m:rPr>
                            <m:nor/>
                          </m:rPr>
                          <a:rPr lang="de-DE" b="0" i="0" smtClean="0">
                            <a:latin typeface="Frutiger LT Com 55 Roman" panose="020B0503030504020204" pitchFamily="34" charset="0"/>
                          </a:rPr>
                          <m:t>s</m:t>
                        </m:r>
                        <m:r>
                          <m:rPr>
                            <m:nor/>
                          </m:rPr>
                          <a:rPr lang="de-DE" b="0" i="0" smtClean="0">
                            <a:latin typeface="Frutiger LT Com 55 Roman" panose="020B0503030504020204" pitchFamily="34" charset="0"/>
                          </a:rPr>
                          <m:t> + 1</m:t>
                        </m:r>
                      </m:den>
                    </m:f>
                  </m:oMath>
                </a14:m>
                <a:r>
                  <a:rPr lang="de-DE" dirty="0"/>
                  <a:t>	</a:t>
                </a:r>
                <a:endParaRPr lang="en-US" dirty="0"/>
              </a:p>
              <a:p>
                <a:pPr marL="0" indent="0">
                  <a:buNone/>
                </a:pPr>
                <a:endParaRPr lang="de-DE" dirty="0"/>
              </a:p>
              <a:p>
                <a:endParaRPr lang="de-DE" dirty="0">
                  <a:solidFill>
                    <a:schemeClr val="tx1"/>
                  </a:solidFill>
                </a:endParaRPr>
              </a:p>
              <a:p>
                <a:endParaRPr lang="de-DE" dirty="0">
                  <a:solidFill>
                    <a:schemeClr val="tx1"/>
                  </a:solidFill>
                </a:endParaRPr>
              </a:p>
            </p:txBody>
          </p:sp>
        </mc:Choice>
        <mc:Fallback xmlns="">
          <p:sp>
            <p:nvSpPr>
              <p:cNvPr id="5" name="Inhaltsplatzhalter 4">
                <a:extLst>
                  <a:ext uri="{FF2B5EF4-FFF2-40B4-BE49-F238E27FC236}">
                    <a16:creationId xmlns:a16="http://schemas.microsoft.com/office/drawing/2014/main" id="{CD68A346-2F93-40B7-9F37-F0FD1B1C4A3B}"/>
                  </a:ext>
                </a:extLst>
              </p:cNvPr>
              <p:cNvSpPr>
                <a:spLocks noGrp="1" noRot="1" noChangeAspect="1" noMove="1" noResize="1" noEditPoints="1" noAdjustHandles="1" noChangeArrowheads="1" noChangeShapeType="1" noTextEdit="1"/>
              </p:cNvSpPr>
              <p:nvPr>
                <p:ph idx="1"/>
              </p:nvPr>
            </p:nvSpPr>
            <p:spPr>
              <a:xfrm>
                <a:off x="477840" y="1773238"/>
                <a:ext cx="5193503" cy="4176042"/>
              </a:xfrm>
              <a:blipFill>
                <a:blip r:embed="rId2"/>
                <a:stretch>
                  <a:fillRect l="-2465" t="-1752"/>
                </a:stretch>
              </a:blipFill>
            </p:spPr>
            <p:txBody>
              <a:bodyPr/>
              <a:lstStyle/>
              <a:p>
                <a:r>
                  <a:rPr lang="de-DE">
                    <a:noFill/>
                  </a:rPr>
                  <a:t> </a:t>
                </a:r>
              </a:p>
            </p:txBody>
          </p:sp>
        </mc:Fallback>
      </mc:AlternateContent>
      <p:grpSp>
        <p:nvGrpSpPr>
          <p:cNvPr id="9" name="Gruppieren 8">
            <a:extLst>
              <a:ext uri="{FF2B5EF4-FFF2-40B4-BE49-F238E27FC236}">
                <a16:creationId xmlns:a16="http://schemas.microsoft.com/office/drawing/2014/main" id="{2A11C853-9391-4783-BBD0-44034D9419B9}"/>
              </a:ext>
            </a:extLst>
          </p:cNvPr>
          <p:cNvGrpSpPr/>
          <p:nvPr/>
        </p:nvGrpSpPr>
        <p:grpSpPr>
          <a:xfrm>
            <a:off x="5807174" y="1390606"/>
            <a:ext cx="1957338" cy="4414157"/>
            <a:chOff x="5417387" y="1093640"/>
            <a:chExt cx="1957338" cy="4414157"/>
          </a:xfrm>
        </p:grpSpPr>
        <p:sp>
          <p:nvSpPr>
            <p:cNvPr id="54" name="Rechteck 53">
              <a:extLst>
                <a:ext uri="{FF2B5EF4-FFF2-40B4-BE49-F238E27FC236}">
                  <a16:creationId xmlns:a16="http://schemas.microsoft.com/office/drawing/2014/main" id="{32B05B2D-FAA4-4884-8041-924C4E97D1E9}"/>
                </a:ext>
              </a:extLst>
            </p:cNvPr>
            <p:cNvSpPr/>
            <p:nvPr/>
          </p:nvSpPr>
          <p:spPr bwMode="auto">
            <a:xfrm>
              <a:off x="5417387" y="2629137"/>
              <a:ext cx="1613903" cy="1224136"/>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4E11EF98-1E71-4A37-9FF4-7F463DC510E1}"/>
                    </a:ext>
                  </a:extLst>
                </p:cNvPr>
                <p:cNvSpPr/>
                <p:nvPr/>
              </p:nvSpPr>
              <p:spPr>
                <a:xfrm>
                  <a:off x="5569566" y="2883509"/>
                  <a:ext cx="1461725" cy="707886"/>
                </a:xfrm>
                <a:prstGeom prst="rect">
                  <a:avLst/>
                </a:prstGeom>
              </p:spPr>
              <p:txBody>
                <a:bodyPr wrap="square">
                  <a:spAutoFit/>
                </a:bodyPr>
                <a:lstStyle/>
                <a:p>
                  <a14:m>
                    <m:oMath xmlns:m="http://schemas.openxmlformats.org/officeDocument/2006/math">
                      <m:r>
                        <m:rPr>
                          <m:nor/>
                        </m:rPr>
                        <a:rPr lang="en-GB" sz="4000" kern="0" smtClean="0">
                          <a:solidFill>
                            <a:schemeClr val="tx2">
                              <a:lumMod val="50000"/>
                            </a:schemeClr>
                          </a:solidFill>
                        </a:rPr>
                        <m:t>V</m:t>
                      </m:r>
                    </m:oMath>
                  </a14:m>
                  <a:r>
                    <a:rPr lang="de-DE" sz="4000" dirty="0">
                      <a:solidFill>
                        <a:schemeClr val="tx2">
                          <a:lumMod val="50000"/>
                        </a:schemeClr>
                      </a:solidFill>
                    </a:rPr>
                    <a:t>,</a:t>
                  </a:r>
                  <a14:m>
                    <m:oMath xmlns:m="http://schemas.openxmlformats.org/officeDocument/2006/math">
                      <m:r>
                        <a:rPr lang="de-DE" sz="4000" b="0" i="0" dirty="0" smtClean="0">
                          <a:latin typeface="Cambria Math" panose="02040503050406030204" pitchFamily="18" charset="0"/>
                        </a:rPr>
                        <m:t>   </m:t>
                      </m:r>
                      <m:r>
                        <m:rPr>
                          <m:nor/>
                        </m:rPr>
                        <a:rPr lang="de-DE" sz="4000" dirty="0" smtClean="0">
                          <a:solidFill>
                            <a:schemeClr val="tx2">
                              <a:lumMod val="50000"/>
                            </a:schemeClr>
                          </a:solidFill>
                        </a:rPr>
                        <m:t>‹</m:t>
                      </m:r>
                      <m:acc>
                        <m:accPr>
                          <m:chr m:val="̅"/>
                          <m:ctrlPr>
                            <a:rPr lang="en-GB" sz="4000" i="1" kern="0" smtClean="0">
                              <a:solidFill>
                                <a:schemeClr val="tx2">
                                  <a:lumMod val="50000"/>
                                </a:schemeClr>
                              </a:solidFill>
                              <a:latin typeface="Cambria Math" panose="02040503050406030204" pitchFamily="18" charset="0"/>
                            </a:rPr>
                          </m:ctrlPr>
                        </m:accPr>
                        <m:e>
                          <m:r>
                            <m:rPr>
                              <m:sty m:val="p"/>
                            </m:rPr>
                            <a:rPr lang="de-DE" sz="4000" i="1">
                              <a:solidFill>
                                <a:schemeClr val="tx2">
                                  <a:lumMod val="50000"/>
                                </a:schemeClr>
                              </a:solidFill>
                              <a:latin typeface="Cambria Math" panose="02040503050406030204" pitchFamily="18" charset="0"/>
                            </a:rPr>
                            <m:t>α</m:t>
                          </m:r>
                        </m:e>
                      </m:acc>
                      <m:r>
                        <m:rPr>
                          <m:nor/>
                        </m:rPr>
                        <a:rPr lang="de-DE" sz="4000" dirty="0">
                          <a:solidFill>
                            <a:schemeClr val="tx2">
                              <a:lumMod val="50000"/>
                            </a:schemeClr>
                          </a:solidFill>
                        </a:rPr>
                        <m:t>›</m:t>
                      </m:r>
                    </m:oMath>
                  </a14:m>
                  <a:endParaRPr lang="de-DE" sz="4000" dirty="0">
                    <a:solidFill>
                      <a:schemeClr val="tx2">
                        <a:lumMod val="50000"/>
                      </a:schemeClr>
                    </a:solidFill>
                  </a:endParaRPr>
                </a:p>
              </p:txBody>
            </p:sp>
          </mc:Choice>
          <mc:Fallback xmlns="">
            <p:sp>
              <p:nvSpPr>
                <p:cNvPr id="55" name="Rechteck 54">
                  <a:extLst>
                    <a:ext uri="{FF2B5EF4-FFF2-40B4-BE49-F238E27FC236}">
                      <a16:creationId xmlns:a16="http://schemas.microsoft.com/office/drawing/2014/main" id="{4E11EF98-1E71-4A37-9FF4-7F463DC510E1}"/>
                    </a:ext>
                  </a:extLst>
                </p:cNvPr>
                <p:cNvSpPr>
                  <a:spLocks noRot="1" noChangeAspect="1" noMove="1" noResize="1" noEditPoints="1" noAdjustHandles="1" noChangeArrowheads="1" noChangeShapeType="1" noTextEdit="1"/>
                </p:cNvSpPr>
                <p:nvPr/>
              </p:nvSpPr>
              <p:spPr>
                <a:xfrm>
                  <a:off x="5569566" y="2883509"/>
                  <a:ext cx="1461725" cy="707886"/>
                </a:xfrm>
                <a:prstGeom prst="rect">
                  <a:avLst/>
                </a:prstGeom>
                <a:blipFill>
                  <a:blip r:embed="rId3"/>
                  <a:stretch>
                    <a:fillRect t="-15517" b="-36207"/>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a:off x="6095209" y="3853273"/>
              <a:ext cx="0" cy="7920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Rechteck 5">
                  <a:extLst>
                    <a:ext uri="{FF2B5EF4-FFF2-40B4-BE49-F238E27FC236}">
                      <a16:creationId xmlns:a16="http://schemas.microsoft.com/office/drawing/2014/main" id="{37E1C86B-BB69-490A-9AF6-4C87E10D2FB6}"/>
                    </a:ext>
                  </a:extLst>
                </p:cNvPr>
                <p:cNvSpPr/>
                <p:nvPr/>
              </p:nvSpPr>
              <p:spPr>
                <a:xfrm>
                  <a:off x="5760822" y="1093640"/>
                  <a:ext cx="668773" cy="743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4000" i="1">
                                <a:solidFill>
                                  <a:schemeClr val="tx2">
                                    <a:lumMod val="50000"/>
                                  </a:schemeClr>
                                </a:solidFill>
                                <a:latin typeface="Cambria Math" panose="02040503050406030204" pitchFamily="18" charset="0"/>
                              </a:rPr>
                            </m:ctrlPr>
                          </m:accPr>
                          <m:e>
                            <m:r>
                              <m:rPr>
                                <m:nor/>
                              </m:rPr>
                              <a:rPr lang="en-GB" sz="4000">
                                <a:solidFill>
                                  <a:schemeClr val="tx2">
                                    <a:lumMod val="50000"/>
                                  </a:schemeClr>
                                </a:solidFill>
                              </a:rPr>
                              <m:t>V</m:t>
                            </m:r>
                          </m:e>
                        </m:acc>
                      </m:oMath>
                    </m:oMathPara>
                  </a14:m>
                  <a:endParaRPr lang="de-DE" sz="4000" dirty="0"/>
                </a:p>
              </p:txBody>
            </p:sp>
          </mc:Choice>
          <mc:Fallback xmlns="">
            <p:sp>
              <p:nvSpPr>
                <p:cNvPr id="6" name="Rechteck 5">
                  <a:extLst>
                    <a:ext uri="{FF2B5EF4-FFF2-40B4-BE49-F238E27FC236}">
                      <a16:creationId xmlns:a16="http://schemas.microsoft.com/office/drawing/2014/main" id="{37E1C86B-BB69-490A-9AF6-4C87E10D2FB6}"/>
                    </a:ext>
                  </a:extLst>
                </p:cNvPr>
                <p:cNvSpPr>
                  <a:spLocks noRot="1" noChangeAspect="1" noMove="1" noResize="1" noEditPoints="1" noAdjustHandles="1" noChangeArrowheads="1" noChangeShapeType="1" noTextEdit="1"/>
                </p:cNvSpPr>
                <p:nvPr/>
              </p:nvSpPr>
              <p:spPr>
                <a:xfrm>
                  <a:off x="5760822" y="1093640"/>
                  <a:ext cx="668773" cy="743409"/>
                </a:xfrm>
                <a:prstGeom prst="rect">
                  <a:avLst/>
                </a:prstGeom>
                <a:blipFill>
                  <a:blip r:embed="rId4"/>
                  <a:stretch>
                    <a:fillRect/>
                  </a:stretch>
                </a:blipFill>
              </p:spPr>
              <p:txBody>
                <a:bodyPr/>
                <a:lstStyle/>
                <a:p>
                  <a:r>
                    <a:rPr lang="de-DE">
                      <a:noFill/>
                    </a:rPr>
                    <a:t> </a:t>
                  </a:r>
                </a:p>
              </p:txBody>
            </p:sp>
          </mc:Fallback>
        </mc:AlternateContent>
        <p:cxnSp>
          <p:nvCxnSpPr>
            <p:cNvPr id="27" name="Gerade Verbindung mit Pfeil 26">
              <a:extLst>
                <a:ext uri="{FF2B5EF4-FFF2-40B4-BE49-F238E27FC236}">
                  <a16:creationId xmlns:a16="http://schemas.microsoft.com/office/drawing/2014/main" id="{F03A00DD-E439-477B-811B-01AEC114D018}"/>
                </a:ext>
              </a:extLst>
            </p:cNvPr>
            <p:cNvCxnSpPr>
              <a:cxnSpLocks/>
            </p:cNvCxnSpPr>
            <p:nvPr/>
          </p:nvCxnSpPr>
          <p:spPr bwMode="auto">
            <a:xfrm>
              <a:off x="6095209" y="1837049"/>
              <a:ext cx="0" cy="7920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hteck 27">
                  <a:extLst>
                    <a:ext uri="{FF2B5EF4-FFF2-40B4-BE49-F238E27FC236}">
                      <a16:creationId xmlns:a16="http://schemas.microsoft.com/office/drawing/2014/main" id="{F57FF992-5936-42D4-868C-A0D6A3A7F369}"/>
                    </a:ext>
                  </a:extLst>
                </p:cNvPr>
                <p:cNvSpPr/>
                <p:nvPr/>
              </p:nvSpPr>
              <p:spPr>
                <a:xfrm>
                  <a:off x="5760822" y="4764388"/>
                  <a:ext cx="1613903" cy="7434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solidFill>
                                  <a:schemeClr val="tx2">
                                    <a:lumMod val="50000"/>
                                  </a:schemeClr>
                                </a:solidFill>
                                <a:latin typeface="Cambria Math" panose="02040503050406030204" pitchFamily="18" charset="0"/>
                              </a:rPr>
                            </m:ctrlPr>
                          </m:accPr>
                          <m:e>
                            <m:r>
                              <m:rPr>
                                <m:nor/>
                              </m:rPr>
                              <a:rPr lang="en-GB" sz="4000">
                                <a:solidFill>
                                  <a:schemeClr val="tx2">
                                    <a:lumMod val="50000"/>
                                  </a:schemeClr>
                                </a:solidFill>
                              </a:rPr>
                              <m:t>V</m:t>
                            </m:r>
                          </m:e>
                        </m:acc>
                        <m:r>
                          <a:rPr lang="de-DE" sz="4000" b="0" i="1" smtClean="0">
                            <a:solidFill>
                              <a:schemeClr val="tx2">
                                <a:lumMod val="50000"/>
                              </a:schemeClr>
                            </a:solidFill>
                            <a:latin typeface="Cambria Math" panose="02040503050406030204" pitchFamily="18" charset="0"/>
                          </a:rPr>
                          <m:t>,</m:t>
                        </m:r>
                        <m:sSub>
                          <m:sSubPr>
                            <m:ctrlPr>
                              <a:rPr lang="en-GB" sz="4000" i="1" smtClean="0">
                                <a:solidFill>
                                  <a:schemeClr val="tx2">
                                    <a:lumMod val="50000"/>
                                  </a:schemeClr>
                                </a:solidFill>
                                <a:latin typeface="Cambria Math" panose="02040503050406030204" pitchFamily="18" charset="0"/>
                              </a:rPr>
                            </m:ctrlPr>
                          </m:sSubPr>
                          <m:e>
                            <m:acc>
                              <m:accPr>
                                <m:chr m:val="̅"/>
                                <m:ctrlPr>
                                  <a:rPr lang="en-GB" sz="4000" i="1">
                                    <a:solidFill>
                                      <a:schemeClr val="tx2">
                                        <a:lumMod val="50000"/>
                                      </a:schemeClr>
                                    </a:solidFill>
                                    <a:latin typeface="Cambria Math" panose="02040503050406030204" pitchFamily="18" charset="0"/>
                                  </a:rPr>
                                </m:ctrlPr>
                              </m:accPr>
                              <m:e>
                                <m:r>
                                  <m:rPr>
                                    <m:nor/>
                                  </m:rPr>
                                  <a:rPr lang="en-GB" sz="4000">
                                    <a:solidFill>
                                      <a:schemeClr val="tx2">
                                        <a:lumMod val="50000"/>
                                      </a:schemeClr>
                                    </a:solidFill>
                                  </a:rPr>
                                  <m:t>τ</m:t>
                                </m:r>
                              </m:e>
                            </m:acc>
                          </m:e>
                          <m:sub>
                            <m:r>
                              <m:rPr>
                                <m:nor/>
                              </m:rPr>
                              <a:rPr lang="de-DE" sz="4000" b="0" i="0" smtClean="0">
                                <a:solidFill>
                                  <a:schemeClr val="tx2">
                                    <a:lumMod val="50000"/>
                                  </a:schemeClr>
                                </a:solidFill>
                              </a:rPr>
                              <m:t>e</m:t>
                            </m:r>
                            <m:r>
                              <m:rPr>
                                <m:nor/>
                              </m:rPr>
                              <a:rPr lang="de-DE" sz="4000" b="0" i="0" smtClean="0">
                                <a:solidFill>
                                  <a:schemeClr val="tx2">
                                    <a:lumMod val="50000"/>
                                  </a:schemeClr>
                                </a:solidFill>
                                <a:latin typeface="Frutiger LT Com 55 Roman" panose="020B0503030504020204" pitchFamily="34" charset="0"/>
                              </a:rPr>
                              <m:t>x</m:t>
                            </m:r>
                          </m:sub>
                        </m:sSub>
                      </m:oMath>
                    </m:oMathPara>
                  </a14:m>
                  <a:endParaRPr lang="de-DE" sz="4000" dirty="0"/>
                </a:p>
              </p:txBody>
            </p:sp>
          </mc:Choice>
          <mc:Fallback xmlns="">
            <p:sp>
              <p:nvSpPr>
                <p:cNvPr id="28" name="Rechteck 27">
                  <a:extLst>
                    <a:ext uri="{FF2B5EF4-FFF2-40B4-BE49-F238E27FC236}">
                      <a16:creationId xmlns:a16="http://schemas.microsoft.com/office/drawing/2014/main" id="{F57FF992-5936-42D4-868C-A0D6A3A7F369}"/>
                    </a:ext>
                  </a:extLst>
                </p:cNvPr>
                <p:cNvSpPr>
                  <a:spLocks noRot="1" noChangeAspect="1" noMove="1" noResize="1" noEditPoints="1" noAdjustHandles="1" noChangeArrowheads="1" noChangeShapeType="1" noTextEdit="1"/>
                </p:cNvSpPr>
                <p:nvPr/>
              </p:nvSpPr>
              <p:spPr>
                <a:xfrm>
                  <a:off x="5760822" y="4764388"/>
                  <a:ext cx="1613903" cy="743409"/>
                </a:xfrm>
                <a:prstGeom prst="rect">
                  <a:avLst/>
                </a:prstGeom>
                <a:blipFill>
                  <a:blip r:embed="rId5"/>
                  <a:stretch>
                    <a:fillRect/>
                  </a:stretch>
                </a:blipFill>
              </p:spPr>
              <p:txBody>
                <a:bodyPr/>
                <a:lstStyle/>
                <a:p>
                  <a:r>
                    <a:rPr lang="de-DE">
                      <a:noFill/>
                    </a:rPr>
                    <a:t> </a:t>
                  </a:r>
                </a:p>
              </p:txBody>
            </p:sp>
          </mc:Fallback>
        </mc:AlternateContent>
      </p:grpSp>
      <p:cxnSp>
        <p:nvCxnSpPr>
          <p:cNvPr id="14" name="Gerade Verbindung mit Pfeil 13">
            <a:extLst>
              <a:ext uri="{FF2B5EF4-FFF2-40B4-BE49-F238E27FC236}">
                <a16:creationId xmlns:a16="http://schemas.microsoft.com/office/drawing/2014/main" id="{3059774A-C11D-4CD6-A36B-EF7ED475DD50}"/>
              </a:ext>
            </a:extLst>
          </p:cNvPr>
          <p:cNvCxnSpPr/>
          <p:nvPr/>
        </p:nvCxnSpPr>
        <p:spPr bwMode="auto">
          <a:xfrm>
            <a:off x="1767106" y="5407888"/>
            <a:ext cx="288032" cy="0"/>
          </a:xfrm>
          <a:prstGeom prst="straightConnector1">
            <a:avLst/>
          </a:prstGeom>
          <a:noFill/>
          <a:ln w="9525" cap="flat" cmpd="sng" algn="ctr">
            <a:solidFill>
              <a:schemeClr val="tx1"/>
            </a:solidFill>
            <a:prstDash val="solid"/>
            <a:round/>
            <a:headEnd type="none"/>
            <a:tailEnd type="ova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Gruppieren 19">
            <a:extLst>
              <a:ext uri="{FF2B5EF4-FFF2-40B4-BE49-F238E27FC236}">
                <a16:creationId xmlns:a16="http://schemas.microsoft.com/office/drawing/2014/main" id="{572488E8-DB3A-4DB4-88D3-9F3EEE3AE222}"/>
              </a:ext>
            </a:extLst>
          </p:cNvPr>
          <p:cNvGrpSpPr/>
          <p:nvPr/>
        </p:nvGrpSpPr>
        <p:grpSpPr>
          <a:xfrm>
            <a:off x="7967414" y="2708920"/>
            <a:ext cx="3888429" cy="2088232"/>
            <a:chOff x="7967417" y="1628799"/>
            <a:chExt cx="3888429" cy="4257046"/>
          </a:xfrm>
        </p:grpSpPr>
        <mc:AlternateContent xmlns:mc="http://schemas.openxmlformats.org/markup-compatibility/2006" xmlns:a14="http://schemas.microsoft.com/office/drawing/2010/main">
          <mc:Choice Requires="a14">
            <p:sp>
              <p:nvSpPr>
                <p:cNvPr id="36" name="Inhaltsplatzhalter 4">
                  <a:extLst>
                    <a:ext uri="{FF2B5EF4-FFF2-40B4-BE49-F238E27FC236}">
                      <a16:creationId xmlns:a16="http://schemas.microsoft.com/office/drawing/2014/main" id="{C47C2765-3B6A-43A8-8760-CAE67A09DA1B}"/>
                    </a:ext>
                  </a:extLst>
                </p:cNvPr>
                <p:cNvSpPr txBox="1">
                  <a:spLocks/>
                </p:cNvSpPr>
                <p:nvPr/>
              </p:nvSpPr>
              <p:spPr bwMode="auto">
                <a:xfrm>
                  <a:off x="7967417" y="1628799"/>
                  <a:ext cx="3743572" cy="4257046"/>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kern="0" dirty="0"/>
                    <a:t>Dimensionslose statistische Varianz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 </m:t>
                          </m:r>
                          <m:r>
                            <m:rPr>
                              <m:nor/>
                            </m:rPr>
                            <a:rPr lang="de-DE">
                              <a:ea typeface="Cambria Math" panose="02040503050406030204" pitchFamily="18" charset="0"/>
                            </a:rPr>
                            <m:t>(</m:t>
                          </m:r>
                          <m:sSup>
                            <m:sSupPr>
                              <m:ctrlPr>
                                <a:rPr lang="de-DE" i="1" kern="0">
                                  <a:latin typeface="Cambria Math" panose="02040503050406030204" pitchFamily="18" charset="0"/>
                                  <a:ea typeface="Cambria Math" panose="02040503050406030204" pitchFamily="18" charset="0"/>
                                </a:rPr>
                              </m:ctrlPr>
                            </m:sSupPr>
                            <m:e>
                              <m:r>
                                <m:rPr>
                                  <m:nor/>
                                </m:rPr>
                                <a:rPr lang="de-DE" kern="0">
                                  <a:ea typeface="Cambria Math" panose="02040503050406030204" pitchFamily="18" charset="0"/>
                                </a:rPr>
                                <m:t>σ</m:t>
                              </m:r>
                            </m:e>
                            <m:sup>
                              <m:r>
                                <m:rPr>
                                  <m:nor/>
                                </m:rPr>
                                <a:rPr lang="de-DE" kern="0">
                                  <a:ea typeface="Cambria Math" panose="02040503050406030204" pitchFamily="18" charset="0"/>
                                </a:rPr>
                                <m:t>2</m:t>
                              </m:r>
                            </m:sup>
                          </m:sSup>
                          <m:r>
                            <m:rPr>
                              <m:nor/>
                            </m:rPr>
                            <a:rPr lang="de-DE">
                              <a:ea typeface="Cambria Math" panose="02040503050406030204" pitchFamily="18" charset="0"/>
                            </a:rPr>
                            <m:t>)</m:t>
                          </m:r>
                        </m:e>
                        <m:sup>
                          <m:r>
                            <m:rPr>
                              <m:nor/>
                            </m:rPr>
                            <a:rPr lang="de-DE">
                              <a:ea typeface="Cambria Math" panose="02040503050406030204" pitchFamily="18" charset="0"/>
                            </a:rPr>
                            <m:t>∗</m:t>
                          </m:r>
                        </m:sup>
                      </m:sSup>
                    </m:oMath>
                  </a14:m>
                  <a:endParaRPr lang="de-DE" kern="0" dirty="0"/>
                </a:p>
                <a:p>
                  <a:pPr marL="0" indent="0">
                    <a:buNone/>
                  </a:pPr>
                  <a:r>
                    <a:rPr lang="de-DE" kern="0" dirty="0"/>
                    <a:t>		</a:t>
                  </a:r>
                  <a:r>
                    <a:rPr lang="de-DE" dirty="0">
                      <a:ea typeface="Cambria Math" panose="02040503050406030204" pitchFamily="18" charset="0"/>
                    </a:rPr>
                    <a:t> 0 		</a:t>
                  </a:r>
                  <a:r>
                    <a:rPr lang="en-US" kern="0" dirty="0"/>
                    <a:t>&lt; </a:t>
                  </a:r>
                  <a14:m>
                    <m:oMath xmlns:m="http://schemas.openxmlformats.org/officeDocument/2006/math">
                      <m:sSup>
                        <m:sSupPr>
                          <m:ctrlPr>
                            <a:rPr lang="de-DE" i="1">
                              <a:latin typeface="Cambria Math" panose="02040503050406030204" pitchFamily="18" charset="0"/>
                              <a:ea typeface="Cambria Math" panose="02040503050406030204" pitchFamily="18" charset="0"/>
                            </a:rPr>
                          </m:ctrlPr>
                        </m:sSupPr>
                        <m:e>
                          <m:r>
                            <a:rPr lang="de-DE" i="1">
                              <a:latin typeface="Cambria Math" panose="02040503050406030204" pitchFamily="18" charset="0"/>
                              <a:ea typeface="Cambria Math" panose="02040503050406030204" pitchFamily="18" charset="0"/>
                            </a:rPr>
                            <m:t> </m:t>
                          </m:r>
                          <m:r>
                            <m:rPr>
                              <m:nor/>
                            </m:rPr>
                            <a:rPr lang="de-DE">
                              <a:ea typeface="Cambria Math" panose="02040503050406030204" pitchFamily="18" charset="0"/>
                            </a:rPr>
                            <m:t>(</m:t>
                          </m:r>
                          <m:sSup>
                            <m:sSupPr>
                              <m:ctrlPr>
                                <a:rPr lang="de-DE" i="1" kern="0">
                                  <a:latin typeface="Cambria Math" panose="02040503050406030204" pitchFamily="18" charset="0"/>
                                  <a:ea typeface="Cambria Math" panose="02040503050406030204" pitchFamily="18" charset="0"/>
                                </a:rPr>
                              </m:ctrlPr>
                            </m:sSupPr>
                            <m:e>
                              <m:r>
                                <m:rPr>
                                  <m:nor/>
                                </m:rPr>
                                <a:rPr lang="de-DE" kern="0">
                                  <a:ea typeface="Cambria Math" panose="02040503050406030204" pitchFamily="18" charset="0"/>
                                </a:rPr>
                                <m:t>σ</m:t>
                              </m:r>
                            </m:e>
                            <m:sup>
                              <m:r>
                                <m:rPr>
                                  <m:nor/>
                                </m:rPr>
                                <a:rPr lang="de-DE" kern="0">
                                  <a:ea typeface="Cambria Math" panose="02040503050406030204" pitchFamily="18" charset="0"/>
                                </a:rPr>
                                <m:t>2</m:t>
                              </m:r>
                            </m:sup>
                          </m:sSup>
                          <m:r>
                            <m:rPr>
                              <m:nor/>
                            </m:rPr>
                            <a:rPr lang="de-DE">
                              <a:ea typeface="Cambria Math" panose="02040503050406030204" pitchFamily="18" charset="0"/>
                            </a:rPr>
                            <m:t>)</m:t>
                          </m:r>
                        </m:e>
                        <m:sup>
                          <m:r>
                            <m:rPr>
                              <m:nor/>
                            </m:rPr>
                            <a:rPr lang="de-DE">
                              <a:ea typeface="Cambria Math" panose="02040503050406030204" pitchFamily="18" charset="0"/>
                            </a:rPr>
                            <m:t>∗</m:t>
                          </m:r>
                        </m:sup>
                      </m:sSup>
                    </m:oMath>
                  </a14:m>
                  <a:r>
                    <a:rPr lang="en-US" kern="0" dirty="0"/>
                    <a:t>= 1 &lt; 		</a:t>
                  </a:r>
                  <a14:m>
                    <m:oMath xmlns:m="http://schemas.openxmlformats.org/officeDocument/2006/math">
                      <m:r>
                        <m:rPr>
                          <m:nor/>
                        </m:rPr>
                        <a:rPr lang="de-DE">
                          <a:ea typeface="Cambria Math" panose="02040503050406030204" pitchFamily="18" charset="0"/>
                        </a:rPr>
                        <m:t>∞</m:t>
                      </m:r>
                    </m:oMath>
                  </a14:m>
                  <a:endParaRPr lang="en-US" kern="0" dirty="0"/>
                </a:p>
                <a:p>
                  <a:pPr marL="0" indent="0">
                    <a:buFont typeface="Wingdings" pitchFamily="2" charset="2"/>
                    <a:buNone/>
                  </a:pPr>
                  <a:endParaRPr lang="de-DE" kern="0" dirty="0"/>
                </a:p>
                <a:p>
                  <a:endParaRPr lang="de-DE" kern="0" dirty="0"/>
                </a:p>
                <a:p>
                  <a:endParaRPr lang="de-DE" kern="0" dirty="0"/>
                </a:p>
                <a:p>
                  <a:pPr marL="0" indent="0">
                    <a:buNone/>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ea typeface="Cambria Math" panose="02040503050406030204" pitchFamily="18" charset="0"/>
                              </a:rPr>
                            </m:ctrlPr>
                          </m:sSupPr>
                          <m:e>
                            <m:r>
                              <m:rPr>
                                <m:nor/>
                              </m:rPr>
                              <a:rPr lang="de-DE">
                                <a:ea typeface="Cambria Math" panose="02040503050406030204" pitchFamily="18" charset="0"/>
                              </a:rPr>
                              <m:t>(</m:t>
                            </m:r>
                            <m:sSup>
                              <m:sSupPr>
                                <m:ctrlPr>
                                  <a:rPr lang="de-DE" i="1" kern="0">
                                    <a:latin typeface="Cambria Math" panose="02040503050406030204" pitchFamily="18" charset="0"/>
                                    <a:ea typeface="Cambria Math" panose="02040503050406030204" pitchFamily="18" charset="0"/>
                                  </a:rPr>
                                </m:ctrlPr>
                              </m:sSupPr>
                              <m:e>
                                <m:r>
                                  <m:rPr>
                                    <m:nor/>
                                  </m:rPr>
                                  <a:rPr lang="de-DE" kern="0">
                                    <a:ea typeface="Cambria Math" panose="02040503050406030204" pitchFamily="18" charset="0"/>
                                  </a:rPr>
                                  <m:t>σ</m:t>
                                </m:r>
                              </m:e>
                              <m:sup>
                                <m:r>
                                  <m:rPr>
                                    <m:nor/>
                                  </m:rPr>
                                  <a:rPr lang="de-DE" kern="0">
                                    <a:ea typeface="Cambria Math" panose="02040503050406030204" pitchFamily="18" charset="0"/>
                                  </a:rPr>
                                  <m:t>2</m:t>
                                </m:r>
                              </m:sup>
                            </m:sSup>
                            <m:r>
                              <m:rPr>
                                <m:nor/>
                              </m:rPr>
                              <a:rPr lang="de-DE">
                                <a:ea typeface="Cambria Math" panose="02040503050406030204" pitchFamily="18" charset="0"/>
                              </a:rPr>
                              <m:t>)</m:t>
                            </m:r>
                          </m:e>
                          <m:sup>
                            <m:r>
                              <m:rPr>
                                <m:nor/>
                              </m:rPr>
                              <a:rPr lang="de-DE">
                                <a:ea typeface="Cambria Math" panose="02040503050406030204" pitchFamily="18" charset="0"/>
                              </a:rPr>
                              <m:t>∗</m:t>
                            </m:r>
                          </m:sup>
                        </m:sSup>
                        <m:r>
                          <m:rPr>
                            <m:nor/>
                          </m:rPr>
                          <a:rPr lang="de-DE" b="0" i="0" smtClean="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m:rPr>
                                <m:nor/>
                              </m:rPr>
                              <a:rPr lang="de-DE" b="0" i="0" smtClean="0">
                                <a:ea typeface="Cambria Math" panose="02040503050406030204" pitchFamily="18" charset="0"/>
                              </a:rPr>
                              <m:t>1</m:t>
                            </m:r>
                          </m:num>
                          <m:den>
                            <m:sSup>
                              <m:sSupPr>
                                <m:ctrlPr>
                                  <a:rPr lang="de-DE" i="1">
                                    <a:latin typeface="Cambria Math" panose="02040503050406030204" pitchFamily="18" charset="0"/>
                                  </a:rPr>
                                </m:ctrlPr>
                              </m:sSupPr>
                              <m:e>
                                <m:r>
                                  <m:rPr>
                                    <m:nor/>
                                  </m:rPr>
                                  <a:rPr lang="de-DE"/>
                                  <m:t>ε</m:t>
                                </m:r>
                              </m:e>
                              <m:sup>
                                <m:r>
                                  <m:rPr>
                                    <m:nor/>
                                  </m:rPr>
                                  <a:rPr lang="de-DE"/>
                                  <m:t>a</m:t>
                                </m:r>
                              </m:sup>
                            </m:sSup>
                          </m:den>
                        </m:f>
                        <m:r>
                          <m:rPr>
                            <m:nor/>
                          </m:rPr>
                          <a:rPr lang="de-DE" b="0" i="0" smtClean="0">
                            <a:ea typeface="Cambria Math" panose="02040503050406030204" pitchFamily="18" charset="0"/>
                          </a:rPr>
                          <m:t> − 1</m:t>
                        </m:r>
                      </m:oMath>
                    </m:oMathPara>
                  </a14:m>
                  <a:endParaRPr lang="de-DE" kern="0" dirty="0"/>
                </a:p>
                <a:p>
                  <a:endParaRPr lang="de-DE" kern="0" dirty="0"/>
                </a:p>
              </p:txBody>
            </p:sp>
          </mc:Choice>
          <mc:Fallback xmlns="">
            <p:sp>
              <p:nvSpPr>
                <p:cNvPr id="36" name="Inhaltsplatzhalter 4">
                  <a:extLst>
                    <a:ext uri="{FF2B5EF4-FFF2-40B4-BE49-F238E27FC236}">
                      <a16:creationId xmlns:a16="http://schemas.microsoft.com/office/drawing/2014/main" id="{C47C2765-3B6A-43A8-8760-CAE67A09DA1B}"/>
                    </a:ext>
                  </a:extLst>
                </p:cNvPr>
                <p:cNvSpPr txBox="1">
                  <a:spLocks noRot="1" noChangeAspect="1" noMove="1" noResize="1" noEditPoints="1" noAdjustHandles="1" noChangeArrowheads="1" noChangeShapeType="1" noTextEdit="1"/>
                </p:cNvSpPr>
                <p:nvPr/>
              </p:nvSpPr>
              <p:spPr bwMode="auto">
                <a:xfrm>
                  <a:off x="7967417" y="1628799"/>
                  <a:ext cx="3743572" cy="4257046"/>
                </a:xfrm>
                <a:prstGeom prst="rect">
                  <a:avLst/>
                </a:prstGeom>
                <a:blipFill>
                  <a:blip r:embed="rId6"/>
                  <a:stretch>
                    <a:fillRect l="-3583" t="-3499" b="-36735"/>
                  </a:stretch>
                </a:blipFill>
                <a:ln>
                  <a:noFill/>
                </a:ln>
                <a:effectLst/>
              </p:spPr>
              <p:txBody>
                <a:bodyPr/>
                <a:lstStyle/>
                <a:p>
                  <a:r>
                    <a:rPr lang="de-DE">
                      <a:noFill/>
                    </a:rPr>
                    <a:t> </a:t>
                  </a:r>
                </a:p>
              </p:txBody>
            </p:sp>
          </mc:Fallback>
        </mc:AlternateContent>
        <p:sp>
          <p:nvSpPr>
            <p:cNvPr id="17" name="Textfeld 16">
              <a:extLst>
                <a:ext uri="{FF2B5EF4-FFF2-40B4-BE49-F238E27FC236}">
                  <a16:creationId xmlns:a16="http://schemas.microsoft.com/office/drawing/2014/main" id="{F89B83C1-7BD4-43C0-88CD-FA5024D0380F}"/>
                </a:ext>
              </a:extLst>
            </p:cNvPr>
            <p:cNvSpPr txBox="1"/>
            <p:nvPr/>
          </p:nvSpPr>
          <p:spPr>
            <a:xfrm>
              <a:off x="8176740" y="3950302"/>
              <a:ext cx="1224136" cy="646330"/>
            </a:xfrm>
            <a:prstGeom prst="rect">
              <a:avLst/>
            </a:prstGeom>
            <a:noFill/>
          </p:spPr>
          <p:txBody>
            <a:bodyPr wrap="square" rtlCol="0">
              <a:spAutoFit/>
            </a:bodyPr>
            <a:lstStyle/>
            <a:p>
              <a:pPr algn="ctr"/>
              <a:r>
                <a:rPr lang="de-DE" dirty="0"/>
                <a:t>Block-strömung</a:t>
              </a:r>
            </a:p>
          </p:txBody>
        </p:sp>
        <p:sp>
          <p:nvSpPr>
            <p:cNvPr id="39" name="Textfeld 38">
              <a:extLst>
                <a:ext uri="{FF2B5EF4-FFF2-40B4-BE49-F238E27FC236}">
                  <a16:creationId xmlns:a16="http://schemas.microsoft.com/office/drawing/2014/main" id="{096A855C-3243-4E0D-B4F8-F22E30BF88BE}"/>
                </a:ext>
              </a:extLst>
            </p:cNvPr>
            <p:cNvSpPr txBox="1"/>
            <p:nvPr/>
          </p:nvSpPr>
          <p:spPr>
            <a:xfrm>
              <a:off x="10631710" y="3950303"/>
              <a:ext cx="1224136" cy="646330"/>
            </a:xfrm>
            <a:prstGeom prst="rect">
              <a:avLst/>
            </a:prstGeom>
            <a:noFill/>
          </p:spPr>
          <p:txBody>
            <a:bodyPr wrap="square" rtlCol="0">
              <a:spAutoFit/>
            </a:bodyPr>
            <a:lstStyle/>
            <a:p>
              <a:pPr algn="ctr"/>
              <a:r>
                <a:rPr lang="de-DE" dirty="0"/>
                <a:t>Kurz-schluss</a:t>
              </a:r>
            </a:p>
          </p:txBody>
        </p:sp>
      </p:grpSp>
      <p:sp>
        <p:nvSpPr>
          <p:cNvPr id="41" name="Textfeld 40">
            <a:extLst>
              <a:ext uri="{FF2B5EF4-FFF2-40B4-BE49-F238E27FC236}">
                <a16:creationId xmlns:a16="http://schemas.microsoft.com/office/drawing/2014/main" id="{3AFF6D3D-9955-4295-BF50-80EE63F55FCB}"/>
              </a:ext>
            </a:extLst>
          </p:cNvPr>
          <p:cNvSpPr txBox="1"/>
          <p:nvPr/>
        </p:nvSpPr>
        <p:spPr>
          <a:xfrm>
            <a:off x="8363459" y="2091250"/>
            <a:ext cx="2735462" cy="369332"/>
          </a:xfrm>
          <a:prstGeom prst="rect">
            <a:avLst/>
          </a:prstGeom>
          <a:solidFill>
            <a:schemeClr val="tx2">
              <a:lumMod val="20000"/>
              <a:lumOff val="80000"/>
            </a:schemeClr>
          </a:solidFill>
        </p:spPr>
        <p:txBody>
          <a:bodyPr wrap="square" rtlCol="0">
            <a:spAutoFit/>
          </a:bodyPr>
          <a:lstStyle/>
          <a:p>
            <a:r>
              <a:rPr lang="de-DE" dirty="0"/>
              <a:t>Dazu später mehr …</a:t>
            </a:r>
          </a:p>
        </p:txBody>
      </p:sp>
      <p:cxnSp>
        <p:nvCxnSpPr>
          <p:cNvPr id="19" name="Gerader Verbinder 18">
            <a:extLst>
              <a:ext uri="{FF2B5EF4-FFF2-40B4-BE49-F238E27FC236}">
                <a16:creationId xmlns:a16="http://schemas.microsoft.com/office/drawing/2014/main" id="{CE258C29-30EB-49CA-88C8-F6AE42599EB2}"/>
              </a:ext>
            </a:extLst>
          </p:cNvPr>
          <p:cNvCxnSpPr/>
          <p:nvPr/>
        </p:nvCxnSpPr>
        <p:spPr bwMode="auto">
          <a:xfrm>
            <a:off x="7751390" y="299931"/>
            <a:ext cx="0" cy="5649349"/>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0549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9F492-C897-4FBD-9978-FD13DBDAB035}"/>
              </a:ext>
            </a:extLst>
          </p:cNvPr>
          <p:cNvSpPr>
            <a:spLocks noGrp="1"/>
          </p:cNvSpPr>
          <p:nvPr>
            <p:ph type="title"/>
          </p:nvPr>
        </p:nvSpPr>
        <p:spPr>
          <a:xfrm>
            <a:off x="477839" y="334800"/>
            <a:ext cx="11233150" cy="738664"/>
          </a:xfrm>
        </p:spPr>
        <p:txBody>
          <a:bodyPr/>
          <a:lstStyle/>
          <a:p>
            <a:r>
              <a:rPr lang="de-DE" dirty="0"/>
              <a:t>Theorie</a:t>
            </a:r>
            <a:br>
              <a:rPr lang="de-DE" dirty="0"/>
            </a:br>
            <a:r>
              <a:rPr lang="de-DE" dirty="0">
                <a:solidFill>
                  <a:schemeClr val="tx2"/>
                </a:solidFill>
              </a:rPr>
              <a:t>Verweilzeit verschalteter Systeme</a:t>
            </a:r>
          </a:p>
        </p:txBody>
      </p:sp>
      <p:grpSp>
        <p:nvGrpSpPr>
          <p:cNvPr id="61" name="Gruppieren 60">
            <a:extLst>
              <a:ext uri="{FF2B5EF4-FFF2-40B4-BE49-F238E27FC236}">
                <a16:creationId xmlns:a16="http://schemas.microsoft.com/office/drawing/2014/main" id="{FA5935C1-BAD3-468E-BEB6-B22834583474}"/>
              </a:ext>
            </a:extLst>
          </p:cNvPr>
          <p:cNvGrpSpPr/>
          <p:nvPr/>
        </p:nvGrpSpPr>
        <p:grpSpPr>
          <a:xfrm>
            <a:off x="8326613" y="1628800"/>
            <a:ext cx="3384376" cy="4274746"/>
            <a:chOff x="7680224" y="1483389"/>
            <a:chExt cx="3384376" cy="4274746"/>
          </a:xfrm>
        </p:grpSpPr>
        <p:sp>
          <p:nvSpPr>
            <p:cNvPr id="44" name="Rechteck 43">
              <a:extLst>
                <a:ext uri="{FF2B5EF4-FFF2-40B4-BE49-F238E27FC236}">
                  <a16:creationId xmlns:a16="http://schemas.microsoft.com/office/drawing/2014/main" id="{3ED827E5-1CB1-4CDB-97F9-2C70E6F04CD3}"/>
                </a:ext>
              </a:extLst>
            </p:cNvPr>
            <p:cNvSpPr/>
            <p:nvPr/>
          </p:nvSpPr>
          <p:spPr bwMode="auto">
            <a:xfrm>
              <a:off x="7680224" y="2852936"/>
              <a:ext cx="3384376" cy="2511304"/>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grpSp>
          <p:nvGrpSpPr>
            <p:cNvPr id="40" name="Gruppieren 39">
              <a:extLst>
                <a:ext uri="{FF2B5EF4-FFF2-40B4-BE49-F238E27FC236}">
                  <a16:creationId xmlns:a16="http://schemas.microsoft.com/office/drawing/2014/main" id="{478A77D9-ECA7-4C10-95CB-5D1415C462BF}"/>
                </a:ext>
              </a:extLst>
            </p:cNvPr>
            <p:cNvGrpSpPr/>
            <p:nvPr/>
          </p:nvGrpSpPr>
          <p:grpSpPr>
            <a:xfrm>
              <a:off x="7789603" y="2634884"/>
              <a:ext cx="3138650" cy="3024336"/>
              <a:chOff x="1444037" y="2636912"/>
              <a:chExt cx="4057664" cy="3024336"/>
            </a:xfrm>
          </p:grpSpPr>
          <p:sp>
            <p:nvSpPr>
              <p:cNvPr id="25" name="Rechteck 24">
                <a:extLst>
                  <a:ext uri="{FF2B5EF4-FFF2-40B4-BE49-F238E27FC236}">
                    <a16:creationId xmlns:a16="http://schemas.microsoft.com/office/drawing/2014/main" id="{E0E5819B-EC5B-4A63-8B1E-6F4F0DDD8B09}"/>
                  </a:ext>
                </a:extLst>
              </p:cNvPr>
              <p:cNvSpPr/>
              <p:nvPr/>
            </p:nvSpPr>
            <p:spPr bwMode="auto">
              <a:xfrm>
                <a:off x="3735575" y="3653102"/>
                <a:ext cx="1766126" cy="884100"/>
              </a:xfrm>
              <a:prstGeom prst="rect">
                <a:avLst/>
              </a:prstGeom>
              <a:solidFill>
                <a:schemeClr val="accent3">
                  <a:lumMod val="20000"/>
                  <a:lumOff val="80000"/>
                </a:schemeClr>
              </a:solidFill>
              <a:ln w="9525">
                <a:solidFill>
                  <a:schemeClr val="accent3"/>
                </a:solidFill>
                <a:round/>
                <a:headEnd type="arrow" w="med" len="med"/>
                <a:tailEnd type="none" w="med" len="med"/>
              </a:ln>
              <a:effectLst/>
            </p:spPr>
            <p:txBody>
              <a:bodyPr rtlCol="0" anchor="ctr"/>
              <a:lstStyle/>
              <a:p>
                <a:pPr algn="ctr"/>
                <a:endParaRPr lang="de-DE"/>
              </a:p>
            </p:txBody>
          </p:sp>
          <p:sp>
            <p:nvSpPr>
              <p:cNvPr id="26" name="Rechteck 25">
                <a:extLst>
                  <a:ext uri="{FF2B5EF4-FFF2-40B4-BE49-F238E27FC236}">
                    <a16:creationId xmlns:a16="http://schemas.microsoft.com/office/drawing/2014/main" id="{A8FD1E86-849B-44B9-892A-E420F0A86431}"/>
                  </a:ext>
                </a:extLst>
              </p:cNvPr>
              <p:cNvSpPr/>
              <p:nvPr/>
            </p:nvSpPr>
            <p:spPr bwMode="auto">
              <a:xfrm>
                <a:off x="1444037" y="3653102"/>
                <a:ext cx="1766125" cy="884100"/>
              </a:xfrm>
              <a:prstGeom prst="rect">
                <a:avLst/>
              </a:prstGeom>
              <a:solidFill>
                <a:schemeClr val="accent1">
                  <a:lumMod val="20000"/>
                  <a:lumOff val="8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27" name="Rechteck 26">
                    <a:extLst>
                      <a:ext uri="{FF2B5EF4-FFF2-40B4-BE49-F238E27FC236}">
                        <a16:creationId xmlns:a16="http://schemas.microsoft.com/office/drawing/2014/main" id="{07700B83-914D-46CE-85E9-B43792A84B71}"/>
                      </a:ext>
                    </a:extLst>
                  </p:cNvPr>
                  <p:cNvSpPr/>
                  <p:nvPr/>
                </p:nvSpPr>
                <p:spPr>
                  <a:xfrm>
                    <a:off x="1605495" y="3819692"/>
                    <a:ext cx="1443199" cy="5509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1">
                                      <a:lumMod val="75000"/>
                                    </a:schemeClr>
                                  </a:solidFill>
                                  <a:latin typeface="Cambria Math" panose="02040503050406030204" pitchFamily="18" charset="0"/>
                                </a:rPr>
                              </m:ctrlPr>
                            </m:sSubPr>
                            <m:e>
                              <m:r>
                                <m:rPr>
                                  <m:nor/>
                                </m:rPr>
                                <a:rPr lang="de-DE" sz="2800" b="0" i="0" kern="0" smtClean="0">
                                  <a:solidFill>
                                    <a:schemeClr val="accent1">
                                      <a:lumMod val="75000"/>
                                    </a:schemeClr>
                                  </a:solidFill>
                                </a:rPr>
                                <m:t>F</m:t>
                              </m:r>
                            </m:e>
                            <m:sub>
                              <m:r>
                                <m:rPr>
                                  <m:nor/>
                                </m:rPr>
                                <a:rPr lang="de-DE" sz="2800" b="0" i="0" kern="0" smtClean="0">
                                  <a:solidFill>
                                    <a:schemeClr val="accent1">
                                      <a:lumMod val="75000"/>
                                    </a:schemeClr>
                                  </a:solidFill>
                                  <a:latin typeface="Frutiger LT Com 55 Roman" panose="020B0503030504020204" pitchFamily="34" charset="0"/>
                                </a:rPr>
                                <m:t>1</m:t>
                              </m:r>
                            </m:sub>
                          </m:sSub>
                          <m:d>
                            <m:dPr>
                              <m:ctrlPr>
                                <a:rPr lang="de-DE" sz="2800" i="1" smtClean="0">
                                  <a:solidFill>
                                    <a:schemeClr val="accent1">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1">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27" name="Rechteck 26">
                    <a:extLst>
                      <a:ext uri="{FF2B5EF4-FFF2-40B4-BE49-F238E27FC236}">
                        <a16:creationId xmlns:a16="http://schemas.microsoft.com/office/drawing/2014/main" id="{07700B83-914D-46CE-85E9-B43792A84B71}"/>
                      </a:ext>
                    </a:extLst>
                  </p:cNvPr>
                  <p:cNvSpPr>
                    <a:spLocks noRot="1" noChangeAspect="1" noMove="1" noResize="1" noEditPoints="1" noAdjustHandles="1" noChangeArrowheads="1" noChangeShapeType="1" noTextEdit="1"/>
                  </p:cNvSpPr>
                  <p:nvPr/>
                </p:nvSpPr>
                <p:spPr>
                  <a:xfrm>
                    <a:off x="1605495" y="3819692"/>
                    <a:ext cx="1443199" cy="550920"/>
                  </a:xfrm>
                  <a:prstGeom prst="rect">
                    <a:avLst/>
                  </a:prstGeom>
                  <a:blipFill>
                    <a:blip r:embed="rId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Rechteck 27">
                    <a:extLst>
                      <a:ext uri="{FF2B5EF4-FFF2-40B4-BE49-F238E27FC236}">
                        <a16:creationId xmlns:a16="http://schemas.microsoft.com/office/drawing/2014/main" id="{AED0B6F0-7A3A-45AC-B891-AE0BFA5729E7}"/>
                      </a:ext>
                    </a:extLst>
                  </p:cNvPr>
                  <p:cNvSpPr/>
                  <p:nvPr/>
                </p:nvSpPr>
                <p:spPr>
                  <a:xfrm>
                    <a:off x="3893071" y="3817543"/>
                    <a:ext cx="1443199" cy="555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3">
                                      <a:lumMod val="75000"/>
                                    </a:schemeClr>
                                  </a:solidFill>
                                  <a:latin typeface="Cambria Math" panose="02040503050406030204" pitchFamily="18" charset="0"/>
                                </a:rPr>
                              </m:ctrlPr>
                            </m:sSubPr>
                            <m:e>
                              <m:r>
                                <m:rPr>
                                  <m:nor/>
                                </m:rPr>
                                <a:rPr lang="de-DE" sz="2800" kern="0">
                                  <a:solidFill>
                                    <a:schemeClr val="accent3">
                                      <a:lumMod val="75000"/>
                                    </a:schemeClr>
                                  </a:solidFill>
                                </a:rPr>
                                <m:t>F</m:t>
                              </m:r>
                            </m:e>
                            <m:sub>
                              <m:r>
                                <m:rPr>
                                  <m:nor/>
                                </m:rPr>
                                <a:rPr lang="de-DE" sz="2800" b="0" i="0" kern="0" smtClean="0">
                                  <a:solidFill>
                                    <a:schemeClr val="accent3">
                                      <a:lumMod val="75000"/>
                                    </a:schemeClr>
                                  </a:solidFill>
                                  <a:latin typeface="Frutiger LT Com 55 Roman" panose="020B0503030504020204" pitchFamily="34" charset="0"/>
                                </a:rPr>
                                <m:t>2</m:t>
                              </m:r>
                            </m:sub>
                          </m:sSub>
                          <m:d>
                            <m:dPr>
                              <m:ctrlPr>
                                <a:rPr lang="de-DE" sz="2800"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3">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28" name="Rechteck 27">
                    <a:extLst>
                      <a:ext uri="{FF2B5EF4-FFF2-40B4-BE49-F238E27FC236}">
                        <a16:creationId xmlns:a16="http://schemas.microsoft.com/office/drawing/2014/main" id="{AED0B6F0-7A3A-45AC-B891-AE0BFA5729E7}"/>
                      </a:ext>
                    </a:extLst>
                  </p:cNvPr>
                  <p:cNvSpPr>
                    <a:spLocks noRot="1" noChangeAspect="1" noMove="1" noResize="1" noEditPoints="1" noAdjustHandles="1" noChangeArrowheads="1" noChangeShapeType="1" noTextEdit="1"/>
                  </p:cNvSpPr>
                  <p:nvPr/>
                </p:nvSpPr>
                <p:spPr>
                  <a:xfrm>
                    <a:off x="3893071" y="3817543"/>
                    <a:ext cx="1443199" cy="555217"/>
                  </a:xfrm>
                  <a:prstGeom prst="rect">
                    <a:avLst/>
                  </a:prstGeom>
                  <a:blipFill>
                    <a:blip r:embed="rId3"/>
                    <a:stretch>
                      <a:fillRect/>
                    </a:stretch>
                  </a:blipFill>
                </p:spPr>
                <p:txBody>
                  <a:bodyPr/>
                  <a:lstStyle/>
                  <a:p>
                    <a:r>
                      <a:rPr lang="de-DE">
                        <a:noFill/>
                      </a:rPr>
                      <a:t> </a:t>
                    </a:r>
                  </a:p>
                </p:txBody>
              </p:sp>
            </mc:Fallback>
          </mc:AlternateContent>
          <p:cxnSp>
            <p:nvCxnSpPr>
              <p:cNvPr id="29" name="Gerade Verbindung mit Pfeil 28">
                <a:extLst>
                  <a:ext uri="{FF2B5EF4-FFF2-40B4-BE49-F238E27FC236}">
                    <a16:creationId xmlns:a16="http://schemas.microsoft.com/office/drawing/2014/main" id="{502152AD-F612-486B-8CEB-D5206A085C26}"/>
                  </a:ext>
                </a:extLst>
              </p:cNvPr>
              <p:cNvCxnSpPr>
                <a:cxnSpLocks/>
                <a:stCxn id="26" idx="2"/>
              </p:cNvCxnSpPr>
              <p:nvPr/>
            </p:nvCxnSpPr>
            <p:spPr bwMode="auto">
              <a:xfrm flipH="1">
                <a:off x="2327097" y="4537202"/>
                <a:ext cx="3" cy="4759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Gerade Verbindung mit Pfeil 29">
                <a:extLst>
                  <a:ext uri="{FF2B5EF4-FFF2-40B4-BE49-F238E27FC236}">
                    <a16:creationId xmlns:a16="http://schemas.microsoft.com/office/drawing/2014/main" id="{4EF95E10-8023-4FCD-97F4-A26F82054063}"/>
                  </a:ext>
                </a:extLst>
              </p:cNvPr>
              <p:cNvCxnSpPr>
                <a:cxnSpLocks/>
                <a:endCxn id="26" idx="0"/>
              </p:cNvCxnSpPr>
              <p:nvPr/>
            </p:nvCxnSpPr>
            <p:spPr bwMode="auto">
              <a:xfrm>
                <a:off x="2327098" y="3229643"/>
                <a:ext cx="1" cy="42345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a:extLst>
                  <a:ext uri="{FF2B5EF4-FFF2-40B4-BE49-F238E27FC236}">
                    <a16:creationId xmlns:a16="http://schemas.microsoft.com/office/drawing/2014/main" id="{752DFDB9-CB50-4E43-B6AF-0B7EC79ADDE9}"/>
                  </a:ext>
                </a:extLst>
              </p:cNvPr>
              <p:cNvCxnSpPr>
                <a:cxnSpLocks/>
              </p:cNvCxnSpPr>
              <p:nvPr/>
            </p:nvCxnSpPr>
            <p:spPr bwMode="auto">
              <a:xfrm>
                <a:off x="2327095" y="2636912"/>
                <a:ext cx="0" cy="6025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2" name="Gerade Verbindung mit Pfeil 31">
                <a:extLst>
                  <a:ext uri="{FF2B5EF4-FFF2-40B4-BE49-F238E27FC236}">
                    <a16:creationId xmlns:a16="http://schemas.microsoft.com/office/drawing/2014/main" id="{B01C56A9-EA6C-469B-A6DB-7DAA2F6C755C}"/>
                  </a:ext>
                </a:extLst>
              </p:cNvPr>
              <p:cNvCxnSpPr>
                <a:cxnSpLocks/>
              </p:cNvCxnSpPr>
              <p:nvPr/>
            </p:nvCxnSpPr>
            <p:spPr bwMode="auto">
              <a:xfrm>
                <a:off x="2327098" y="5013176"/>
                <a:ext cx="0" cy="64807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3" name="Verbinder: gewinkelt 32">
                <a:extLst>
                  <a:ext uri="{FF2B5EF4-FFF2-40B4-BE49-F238E27FC236}">
                    <a16:creationId xmlns:a16="http://schemas.microsoft.com/office/drawing/2014/main" id="{088BD4A0-5F64-4DEC-8AFB-A77F9EFC956E}"/>
                  </a:ext>
                </a:extLst>
              </p:cNvPr>
              <p:cNvCxnSpPr>
                <a:cxnSpLocks/>
                <a:endCxn id="25" idx="2"/>
              </p:cNvCxnSpPr>
              <p:nvPr/>
            </p:nvCxnSpPr>
            <p:spPr bwMode="auto">
              <a:xfrm flipV="1">
                <a:off x="2327096" y="4537202"/>
                <a:ext cx="2291543" cy="467378"/>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4" name="Gerade Verbindung mit Pfeil 33">
                <a:extLst>
                  <a:ext uri="{FF2B5EF4-FFF2-40B4-BE49-F238E27FC236}">
                    <a16:creationId xmlns:a16="http://schemas.microsoft.com/office/drawing/2014/main" id="{45979F41-0376-46DF-924B-781CF492B390}"/>
                  </a:ext>
                </a:extLst>
              </p:cNvPr>
              <p:cNvCxnSpPr>
                <a:cxnSpLocks/>
              </p:cNvCxnSpPr>
              <p:nvPr/>
            </p:nvCxnSpPr>
            <p:spPr bwMode="auto">
              <a:xfrm flipH="1" flipV="1">
                <a:off x="2327096" y="3235202"/>
                <a:ext cx="2287576" cy="303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Gerade Verbindung mit Pfeil 34">
                <a:extLst>
                  <a:ext uri="{FF2B5EF4-FFF2-40B4-BE49-F238E27FC236}">
                    <a16:creationId xmlns:a16="http://schemas.microsoft.com/office/drawing/2014/main" id="{65301AA3-0ADB-4F68-B0C8-FF2CFC92A929}"/>
                  </a:ext>
                </a:extLst>
              </p:cNvPr>
              <p:cNvCxnSpPr>
                <a:cxnSpLocks/>
                <a:endCxn id="25" idx="0"/>
              </p:cNvCxnSpPr>
              <p:nvPr/>
            </p:nvCxnSpPr>
            <p:spPr bwMode="auto">
              <a:xfrm>
                <a:off x="4614676" y="3239500"/>
                <a:ext cx="3962" cy="41360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0" name="Rechteck 49">
                  <a:extLst>
                    <a:ext uri="{FF2B5EF4-FFF2-40B4-BE49-F238E27FC236}">
                      <a16:creationId xmlns:a16="http://schemas.microsoft.com/office/drawing/2014/main" id="{EEE34AB4-E743-4729-BBD7-0A632FF29C1C}"/>
                    </a:ext>
                  </a:extLst>
                </p:cNvPr>
                <p:cNvSpPr/>
                <p:nvPr/>
              </p:nvSpPr>
              <p:spPr>
                <a:xfrm>
                  <a:off x="7760480" y="1483389"/>
                  <a:ext cx="3193823" cy="954685"/>
                </a:xfrm>
                <a:prstGeom prst="rect">
                  <a:avLst/>
                </a:prstGeom>
              </p:spPr>
              <p:txBody>
                <a:bodyPr wrap="none">
                  <a:spAutoFit/>
                </a:bodyPr>
                <a:lstStyle/>
                <a:p>
                  <a14:m>
                    <m:oMath xmlns:m="http://schemas.openxmlformats.org/officeDocument/2006/math">
                      <m:r>
                        <m:rPr>
                          <m:nor/>
                        </m:rPr>
                        <a:rPr lang="de-DE" kern="0" smtClean="0">
                          <a:solidFill>
                            <a:schemeClr val="tx2">
                              <a:lumMod val="75000"/>
                            </a:schemeClr>
                          </a:solidFill>
                        </a:rPr>
                        <m:t>F</m:t>
                      </m:r>
                      <m:d>
                        <m:dPr>
                          <m:ctrlPr>
                            <a:rPr lang="de-DE" i="1">
                              <a:solidFill>
                                <a:schemeClr val="tx2">
                                  <a:lumMod val="75000"/>
                                </a:schemeClr>
                              </a:solidFill>
                              <a:latin typeface="Cambria Math" panose="02040503050406030204" pitchFamily="18" charset="0"/>
                              <a:ea typeface="Cambria Math" panose="02040503050406030204" pitchFamily="18" charset="0"/>
                            </a:rPr>
                          </m:ctrlPr>
                        </m:dPr>
                        <m:e>
                          <m:r>
                            <m:rPr>
                              <m:nor/>
                            </m:rPr>
                            <a:rPr lang="de-DE">
                              <a:solidFill>
                                <a:schemeClr val="tx2">
                                  <a:lumMod val="75000"/>
                                </a:schemeClr>
                              </a:solidFill>
                              <a:latin typeface="Frutiger LT Com 55 Roman" panose="020B0503030504020204" pitchFamily="34" charset="0"/>
                              <a:ea typeface="Cambria Math" panose="02040503050406030204" pitchFamily="18" charset="0"/>
                            </a:rPr>
                            <m:t>s</m:t>
                          </m:r>
                        </m:e>
                      </m:d>
                    </m:oMath>
                  </a14:m>
                  <a:r>
                    <a:rPr lang="de-DE" kern="0" dirty="0"/>
                    <a:t> = </a:t>
                  </a:r>
                  <a14:m>
                    <m:oMath xmlns:m="http://schemas.openxmlformats.org/officeDocument/2006/math">
                      <m:f>
                        <m:fPr>
                          <m:ctrlPr>
                            <a:rPr lang="en-GB" i="1">
                              <a:latin typeface="Cambria Math" panose="02040503050406030204" pitchFamily="18" charset="0"/>
                            </a:rPr>
                          </m:ctrlPr>
                        </m:fPr>
                        <m:num>
                          <m:sSub>
                            <m:sSubPr>
                              <m:ctrlPr>
                                <a:rPr lang="en-GB" i="1" kern="0">
                                  <a:solidFill>
                                    <a:schemeClr val="accent1">
                                      <a:lumMod val="75000"/>
                                    </a:schemeClr>
                                  </a:solidFill>
                                  <a:latin typeface="Cambria Math" panose="02040503050406030204" pitchFamily="18" charset="0"/>
                                </a:rPr>
                              </m:ctrlPr>
                            </m:sSubPr>
                            <m:e>
                              <m:r>
                                <m:rPr>
                                  <m:nor/>
                                </m:rPr>
                                <a:rPr lang="de-DE" kern="0">
                                  <a:solidFill>
                                    <a:schemeClr val="accent1">
                                      <a:lumMod val="75000"/>
                                    </a:schemeClr>
                                  </a:solidFill>
                                </a:rPr>
                                <m:t>F</m:t>
                              </m:r>
                            </m:e>
                            <m:sub>
                              <m:r>
                                <m:rPr>
                                  <m:nor/>
                                </m:rPr>
                                <a:rPr lang="de-DE" kern="0">
                                  <a:solidFill>
                                    <a:schemeClr val="accent1">
                                      <a:lumMod val="75000"/>
                                    </a:schemeClr>
                                  </a:solidFill>
                                  <a:latin typeface="Frutiger LT Com 55 Roman" panose="020B0503030504020204" pitchFamily="34" charset="0"/>
                                </a:rPr>
                                <m:t>1</m:t>
                              </m:r>
                            </m:sub>
                          </m:sSub>
                          <m:d>
                            <m:dPr>
                              <m:ctrlPr>
                                <a:rPr lang="de-DE" i="1">
                                  <a:solidFill>
                                    <a:schemeClr val="accent1">
                                      <a:lumMod val="75000"/>
                                    </a:schemeClr>
                                  </a:solidFill>
                                  <a:latin typeface="Cambria Math" panose="02040503050406030204" pitchFamily="18" charset="0"/>
                                  <a:ea typeface="Cambria Math" panose="02040503050406030204" pitchFamily="18" charset="0"/>
                                </a:rPr>
                              </m:ctrlPr>
                            </m:dPr>
                            <m:e>
                              <m:r>
                                <m:rPr>
                                  <m:nor/>
                                </m:rPr>
                                <a:rPr lang="de-DE">
                                  <a:solidFill>
                                    <a:schemeClr val="accent1">
                                      <a:lumMod val="75000"/>
                                    </a:schemeClr>
                                  </a:solidFill>
                                  <a:latin typeface="Frutiger LT Com 55 Roman" panose="020B0503030504020204" pitchFamily="34" charset="0"/>
                                  <a:ea typeface="Cambria Math" panose="02040503050406030204" pitchFamily="18" charset="0"/>
                                </a:rPr>
                                <m:t>s</m:t>
                              </m:r>
                            </m:e>
                          </m:d>
                        </m:num>
                        <m:den>
                          <m:r>
                            <m:rPr>
                              <m:nor/>
                            </m:rPr>
                            <a:rPr lang="de-DE" b="0" i="0" dirty="0" smtClean="0"/>
                            <m:t>1 + </m:t>
                          </m:r>
                          <m:f>
                            <m:fPr>
                              <m:ctrlPr>
                                <a:rPr lang="en-GB" i="1">
                                  <a:latin typeface="Cambria Math" panose="02040503050406030204" pitchFamily="18" charset="0"/>
                                </a:rPr>
                              </m:ctrlPr>
                            </m:fPr>
                            <m:num>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num>
                            <m:den>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den>
                          </m:f>
                          <m:r>
                            <m:rPr>
                              <m:nor/>
                            </m:rPr>
                            <a:rPr lang="de-DE" b="0" i="0" smtClean="0">
                              <a:solidFill>
                                <a:schemeClr val="accent3">
                                  <a:lumMod val="75000"/>
                                </a:schemeClr>
                              </a:solidFill>
                              <a:latin typeface="Cambria Math" panose="02040503050406030204" pitchFamily="18" charset="0"/>
                            </a:rPr>
                            <m:t> </m:t>
                          </m:r>
                          <m:r>
                            <m:rPr>
                              <m:nor/>
                            </m:rPr>
                            <a:rPr lang="de-DE">
                              <a:latin typeface="Frutiger LT Com 55 Roman" panose="020B0503030504020204" pitchFamily="34" charset="0"/>
                            </a:rPr>
                            <m:t>⋅</m:t>
                          </m:r>
                          <m:r>
                            <m:rPr>
                              <m:nor/>
                            </m:rPr>
                            <a:rPr lang="de-DE" b="0" i="0" smtClean="0">
                              <a:latin typeface="Frutiger LT Com 55 Roman" panose="020B0503030504020204" pitchFamily="34" charset="0"/>
                            </a:rPr>
                            <m:t> </m:t>
                          </m:r>
                          <m:d>
                            <m:dPr>
                              <m:begChr m:val="["/>
                              <m:endChr m:val="]"/>
                              <m:ctrlPr>
                                <a:rPr lang="de-DE" i="1" smtClean="0">
                                  <a:latin typeface="Cambria Math" panose="02040503050406030204" pitchFamily="18" charset="0"/>
                                </a:rPr>
                              </m:ctrlPr>
                            </m:dPr>
                            <m:e>
                              <m:r>
                                <m:rPr>
                                  <m:nor/>
                                </m:rPr>
                                <a:rPr lang="de-DE" b="0" i="0" smtClean="0">
                                  <a:ea typeface="Cambria Math" panose="02040503050406030204" pitchFamily="18" charset="0"/>
                                </a:rPr>
                                <m:t>1 − </m:t>
                              </m:r>
                              <m:sSub>
                                <m:sSubPr>
                                  <m:ctrlPr>
                                    <a:rPr lang="en-GB" i="1" kern="0">
                                      <a:solidFill>
                                        <a:schemeClr val="accent1">
                                          <a:lumMod val="75000"/>
                                        </a:schemeClr>
                                      </a:solidFill>
                                      <a:latin typeface="Cambria Math" panose="02040503050406030204" pitchFamily="18" charset="0"/>
                                    </a:rPr>
                                  </m:ctrlPr>
                                </m:sSubPr>
                                <m:e>
                                  <m:r>
                                    <m:rPr>
                                      <m:nor/>
                                    </m:rPr>
                                    <a:rPr lang="de-DE" kern="0">
                                      <a:solidFill>
                                        <a:schemeClr val="accent1">
                                          <a:lumMod val="75000"/>
                                        </a:schemeClr>
                                      </a:solidFill>
                                    </a:rPr>
                                    <m:t>F</m:t>
                                  </m:r>
                                </m:e>
                                <m:sub>
                                  <m:r>
                                    <m:rPr>
                                      <m:nor/>
                                    </m:rPr>
                                    <a:rPr lang="de-DE" kern="0">
                                      <a:solidFill>
                                        <a:schemeClr val="accent1">
                                          <a:lumMod val="75000"/>
                                        </a:schemeClr>
                                      </a:solidFill>
                                      <a:latin typeface="Frutiger LT Com 55 Roman" panose="020B0503030504020204" pitchFamily="34" charset="0"/>
                                    </a:rPr>
                                    <m:t>1</m:t>
                                  </m:r>
                                </m:sub>
                              </m:sSub>
                              <m:d>
                                <m:dPr>
                                  <m:ctrlPr>
                                    <a:rPr lang="de-DE" i="1">
                                      <a:solidFill>
                                        <a:schemeClr val="accent1">
                                          <a:lumMod val="75000"/>
                                        </a:schemeClr>
                                      </a:solidFill>
                                      <a:latin typeface="Cambria Math" panose="02040503050406030204" pitchFamily="18" charset="0"/>
                                      <a:ea typeface="Cambria Math" panose="02040503050406030204" pitchFamily="18" charset="0"/>
                                    </a:rPr>
                                  </m:ctrlPr>
                                </m:dPr>
                                <m:e>
                                  <m:r>
                                    <m:rPr>
                                      <m:nor/>
                                    </m:rPr>
                                    <a:rPr lang="de-DE">
                                      <a:solidFill>
                                        <a:schemeClr val="accent1">
                                          <a:lumMod val="75000"/>
                                        </a:schemeClr>
                                      </a:solidFill>
                                      <a:latin typeface="Frutiger LT Com 55 Roman" panose="020B0503030504020204" pitchFamily="34" charset="0"/>
                                      <a:ea typeface="Cambria Math" panose="02040503050406030204" pitchFamily="18" charset="0"/>
                                    </a:rPr>
                                    <m:t>s</m:t>
                                  </m:r>
                                </m:e>
                              </m:d>
                              <m:r>
                                <m:rPr>
                                  <m:nor/>
                                </m:rPr>
                                <a:rPr lang="de-DE">
                                  <a:latin typeface="Frutiger LT Com 55 Roman" panose="020B0503030504020204" pitchFamily="34" charset="0"/>
                                </a:rPr>
                                <m:t>⋅</m:t>
                              </m:r>
                              <m:sSub>
                                <m:sSubPr>
                                  <m:ctrlPr>
                                    <a:rPr lang="en-GB" i="1" kern="0">
                                      <a:solidFill>
                                        <a:schemeClr val="accent3">
                                          <a:lumMod val="75000"/>
                                        </a:schemeClr>
                                      </a:solidFill>
                                      <a:latin typeface="Cambria Math" panose="02040503050406030204" pitchFamily="18" charset="0"/>
                                    </a:rPr>
                                  </m:ctrlPr>
                                </m:sSubPr>
                                <m:e>
                                  <m:r>
                                    <m:rPr>
                                      <m:nor/>
                                    </m:rPr>
                                    <a:rPr lang="de-DE" kern="0">
                                      <a:solidFill>
                                        <a:schemeClr val="accent3">
                                          <a:lumMod val="75000"/>
                                        </a:schemeClr>
                                      </a:solidFill>
                                    </a:rPr>
                                    <m:t>F</m:t>
                                  </m:r>
                                </m:e>
                                <m:sub>
                                  <m:r>
                                    <m:rPr>
                                      <m:nor/>
                                    </m:rPr>
                                    <a:rPr lang="de-DE" kern="0">
                                      <a:solidFill>
                                        <a:schemeClr val="accent3">
                                          <a:lumMod val="75000"/>
                                        </a:schemeClr>
                                      </a:solidFill>
                                      <a:latin typeface="Frutiger LT Com 55 Roman" panose="020B0503030504020204" pitchFamily="34" charset="0"/>
                                    </a:rPr>
                                    <m:t>2</m:t>
                                  </m:r>
                                </m:sub>
                              </m:sSub>
                              <m:d>
                                <m:dPr>
                                  <m:ctrlPr>
                                    <a:rPr lang="de-DE"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a:solidFill>
                                        <a:schemeClr val="accent3">
                                          <a:lumMod val="75000"/>
                                        </a:schemeClr>
                                      </a:solidFill>
                                      <a:latin typeface="Frutiger LT Com 55 Roman" panose="020B0503030504020204" pitchFamily="34" charset="0"/>
                                      <a:ea typeface="Cambria Math" panose="02040503050406030204" pitchFamily="18" charset="0"/>
                                    </a:rPr>
                                    <m:t>s</m:t>
                                  </m:r>
                                </m:e>
                              </m:d>
                            </m:e>
                          </m:d>
                        </m:den>
                      </m:f>
                    </m:oMath>
                  </a14:m>
                  <a:endParaRPr lang="de-DE" dirty="0">
                    <a:solidFill>
                      <a:schemeClr val="tx2">
                        <a:lumMod val="75000"/>
                      </a:schemeClr>
                    </a:solidFill>
                  </a:endParaRPr>
                </a:p>
              </p:txBody>
            </p:sp>
          </mc:Choice>
          <mc:Fallback xmlns="">
            <p:sp>
              <p:nvSpPr>
                <p:cNvPr id="50" name="Rechteck 49">
                  <a:extLst>
                    <a:ext uri="{FF2B5EF4-FFF2-40B4-BE49-F238E27FC236}">
                      <a16:creationId xmlns:a16="http://schemas.microsoft.com/office/drawing/2014/main" id="{EEE34AB4-E743-4729-BBD7-0A632FF29C1C}"/>
                    </a:ext>
                  </a:extLst>
                </p:cNvPr>
                <p:cNvSpPr>
                  <a:spLocks noRot="1" noChangeAspect="1" noMove="1" noResize="1" noEditPoints="1" noAdjustHandles="1" noChangeArrowheads="1" noChangeShapeType="1" noTextEdit="1"/>
                </p:cNvSpPr>
                <p:nvPr/>
              </p:nvSpPr>
              <p:spPr>
                <a:xfrm>
                  <a:off x="7760480" y="1483389"/>
                  <a:ext cx="3193823" cy="954685"/>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1" name="Textfeld 50">
                  <a:extLst>
                    <a:ext uri="{FF2B5EF4-FFF2-40B4-BE49-F238E27FC236}">
                      <a16:creationId xmlns:a16="http://schemas.microsoft.com/office/drawing/2014/main" id="{3B3BA665-E6B6-4A6A-9ED0-4E7E7F57702C}"/>
                    </a:ext>
                  </a:extLst>
                </p:cNvPr>
                <p:cNvSpPr txBox="1"/>
                <p:nvPr/>
              </p:nvSpPr>
              <p:spPr>
                <a:xfrm>
                  <a:off x="8409320" y="2498275"/>
                  <a:ext cx="527238" cy="385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m:oMathPara>
                  </a14:m>
                  <a:endParaRPr lang="de-DE" dirty="0"/>
                </a:p>
              </p:txBody>
            </p:sp>
          </mc:Choice>
          <mc:Fallback xmlns="">
            <p:sp>
              <p:nvSpPr>
                <p:cNvPr id="51" name="Textfeld 50">
                  <a:extLst>
                    <a:ext uri="{FF2B5EF4-FFF2-40B4-BE49-F238E27FC236}">
                      <a16:creationId xmlns:a16="http://schemas.microsoft.com/office/drawing/2014/main" id="{3B3BA665-E6B6-4A6A-9ED0-4E7E7F57702C}"/>
                    </a:ext>
                  </a:extLst>
                </p:cNvPr>
                <p:cNvSpPr txBox="1">
                  <a:spLocks noRot="1" noChangeAspect="1" noMove="1" noResize="1" noEditPoints="1" noAdjustHandles="1" noChangeArrowheads="1" noChangeShapeType="1" noTextEdit="1"/>
                </p:cNvSpPr>
                <p:nvPr/>
              </p:nvSpPr>
              <p:spPr>
                <a:xfrm>
                  <a:off x="8409320" y="2498275"/>
                  <a:ext cx="527238" cy="385298"/>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C17000C9-610E-426E-AEDD-D2DB24DFEC60}"/>
                    </a:ext>
                  </a:extLst>
                </p:cNvPr>
                <p:cNvSpPr txBox="1"/>
                <p:nvPr/>
              </p:nvSpPr>
              <p:spPr>
                <a:xfrm>
                  <a:off x="8419182" y="5372837"/>
                  <a:ext cx="527238" cy="385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m:oMathPara>
                  </a14:m>
                  <a:endParaRPr lang="de-DE" dirty="0"/>
                </a:p>
              </p:txBody>
            </p:sp>
          </mc:Choice>
          <mc:Fallback xmlns="">
            <p:sp>
              <p:nvSpPr>
                <p:cNvPr id="52" name="Textfeld 51">
                  <a:extLst>
                    <a:ext uri="{FF2B5EF4-FFF2-40B4-BE49-F238E27FC236}">
                      <a16:creationId xmlns:a16="http://schemas.microsoft.com/office/drawing/2014/main" id="{C17000C9-610E-426E-AEDD-D2DB24DFEC60}"/>
                    </a:ext>
                  </a:extLst>
                </p:cNvPr>
                <p:cNvSpPr txBox="1">
                  <a:spLocks noRot="1" noChangeAspect="1" noMove="1" noResize="1" noEditPoints="1" noAdjustHandles="1" noChangeArrowheads="1" noChangeShapeType="1" noTextEdit="1"/>
                </p:cNvSpPr>
                <p:nvPr/>
              </p:nvSpPr>
              <p:spPr>
                <a:xfrm>
                  <a:off x="8419182" y="5372837"/>
                  <a:ext cx="527238" cy="385298"/>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E8688303-7F4C-4B6F-BBF8-46BC2AAE5444}"/>
                    </a:ext>
                  </a:extLst>
                </p:cNvPr>
                <p:cNvSpPr txBox="1"/>
                <p:nvPr/>
              </p:nvSpPr>
              <p:spPr>
                <a:xfrm>
                  <a:off x="10283631" y="4563387"/>
                  <a:ext cx="54046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b="0" i="0" smtClean="0">
                                <a:solidFill>
                                  <a:schemeClr val="accent3">
                                    <a:lumMod val="75000"/>
                                  </a:schemeClr>
                                </a:solidFill>
                                <a:latin typeface="Frutiger LT Com 55 Roman" panose="020B0503030504020204" pitchFamily="34" charset="0"/>
                              </a:rPr>
                              <m:t>2</m:t>
                            </m:r>
                          </m:sub>
                        </m:sSub>
                      </m:oMath>
                    </m:oMathPara>
                  </a14:m>
                  <a:endParaRPr lang="de-DE" dirty="0">
                    <a:solidFill>
                      <a:schemeClr val="accent4">
                        <a:lumMod val="50000"/>
                      </a:schemeClr>
                    </a:solidFill>
                  </a:endParaRPr>
                </a:p>
              </p:txBody>
            </p:sp>
          </mc:Choice>
          <mc:Fallback xmlns="">
            <p:sp>
              <p:nvSpPr>
                <p:cNvPr id="53" name="Textfeld 52">
                  <a:extLst>
                    <a:ext uri="{FF2B5EF4-FFF2-40B4-BE49-F238E27FC236}">
                      <a16:creationId xmlns:a16="http://schemas.microsoft.com/office/drawing/2014/main" id="{E8688303-7F4C-4B6F-BBF8-46BC2AAE5444}"/>
                    </a:ext>
                  </a:extLst>
                </p:cNvPr>
                <p:cNvSpPr txBox="1">
                  <a:spLocks noRot="1" noChangeAspect="1" noMove="1" noResize="1" noEditPoints="1" noAdjustHandles="1" noChangeArrowheads="1" noChangeShapeType="1" noTextEdit="1"/>
                </p:cNvSpPr>
                <p:nvPr/>
              </p:nvSpPr>
              <p:spPr>
                <a:xfrm>
                  <a:off x="10283631" y="4563387"/>
                  <a:ext cx="540469" cy="414985"/>
                </a:xfrm>
                <a:prstGeom prst="rect">
                  <a:avLst/>
                </a:prstGeom>
                <a:blipFill>
                  <a:blip r:embed="rId7"/>
                  <a:stretch>
                    <a:fillRect b="-724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4" name="Textfeld 53">
                  <a:extLst>
                    <a:ext uri="{FF2B5EF4-FFF2-40B4-BE49-F238E27FC236}">
                      <a16:creationId xmlns:a16="http://schemas.microsoft.com/office/drawing/2014/main" id="{21074F0D-A4C8-43A6-B22F-8DD6AA121388}"/>
                    </a:ext>
                  </a:extLst>
                </p:cNvPr>
                <p:cNvSpPr txBox="1"/>
                <p:nvPr/>
              </p:nvSpPr>
              <p:spPr>
                <a:xfrm>
                  <a:off x="8419182" y="4562748"/>
                  <a:ext cx="1261756" cy="4122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b="0" i="0" smtClean="0">
                                <a:solidFill>
                                  <a:schemeClr val="accent1">
                                    <a:lumMod val="75000"/>
                                  </a:schemeClr>
                                </a:solidFill>
                                <a:latin typeface="Frutiger LT Com 55 Roman" panose="020B0503030504020204" pitchFamily="34" charset="0"/>
                              </a:rPr>
                              <m:t>1</m:t>
                            </m:r>
                          </m:sub>
                        </m:sSub>
                        <m:r>
                          <m:rPr>
                            <m:nor/>
                          </m:rPr>
                          <a:rPr lang="de-DE" kern="0" dirty="0"/>
                          <m:t>=</m:t>
                        </m:r>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r>
                          <m:rPr>
                            <m:nor/>
                          </m:rPr>
                          <a:rPr lang="de-DE" kern="0" dirty="0"/>
                          <m:t>+</m:t>
                        </m:r>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oMath>
                    </m:oMathPara>
                  </a14:m>
                  <a:endParaRPr lang="de-DE" dirty="0">
                    <a:solidFill>
                      <a:schemeClr val="accent4">
                        <a:lumMod val="50000"/>
                      </a:schemeClr>
                    </a:solidFill>
                  </a:endParaRPr>
                </a:p>
              </p:txBody>
            </p:sp>
          </mc:Choice>
          <mc:Fallback xmlns="">
            <p:sp>
              <p:nvSpPr>
                <p:cNvPr id="54" name="Textfeld 53">
                  <a:extLst>
                    <a:ext uri="{FF2B5EF4-FFF2-40B4-BE49-F238E27FC236}">
                      <a16:creationId xmlns:a16="http://schemas.microsoft.com/office/drawing/2014/main" id="{21074F0D-A4C8-43A6-B22F-8DD6AA121388}"/>
                    </a:ext>
                  </a:extLst>
                </p:cNvPr>
                <p:cNvSpPr txBox="1">
                  <a:spLocks noRot="1" noChangeAspect="1" noMove="1" noResize="1" noEditPoints="1" noAdjustHandles="1" noChangeArrowheads="1" noChangeShapeType="1" noTextEdit="1"/>
                </p:cNvSpPr>
                <p:nvPr/>
              </p:nvSpPr>
              <p:spPr>
                <a:xfrm>
                  <a:off x="8419182" y="4562748"/>
                  <a:ext cx="1261756" cy="412229"/>
                </a:xfrm>
                <a:prstGeom prst="rect">
                  <a:avLst/>
                </a:prstGeom>
                <a:blipFill>
                  <a:blip r:embed="rId8"/>
                  <a:stretch>
                    <a:fillRect b="-8824"/>
                  </a:stretch>
                </a:blipFill>
              </p:spPr>
              <p:txBody>
                <a:bodyPr/>
                <a:lstStyle/>
                <a:p>
                  <a:r>
                    <a:rPr lang="de-DE">
                      <a:noFill/>
                    </a:rPr>
                    <a:t> </a:t>
                  </a:r>
                </a:p>
              </p:txBody>
            </p:sp>
          </mc:Fallback>
        </mc:AlternateContent>
      </p:grpSp>
      <p:grpSp>
        <p:nvGrpSpPr>
          <p:cNvPr id="102" name="Gruppieren 101">
            <a:extLst>
              <a:ext uri="{FF2B5EF4-FFF2-40B4-BE49-F238E27FC236}">
                <a16:creationId xmlns:a16="http://schemas.microsoft.com/office/drawing/2014/main" id="{B8615062-5E46-4CAB-ABA0-C30AFBF94A88}"/>
              </a:ext>
            </a:extLst>
          </p:cNvPr>
          <p:cNvGrpSpPr/>
          <p:nvPr/>
        </p:nvGrpSpPr>
        <p:grpSpPr>
          <a:xfrm>
            <a:off x="478667" y="1795255"/>
            <a:ext cx="3384376" cy="4119589"/>
            <a:chOff x="7680224" y="1619532"/>
            <a:chExt cx="3384376" cy="4119589"/>
          </a:xfrm>
        </p:grpSpPr>
        <p:sp>
          <p:nvSpPr>
            <p:cNvPr id="103" name="Rechteck 102">
              <a:extLst>
                <a:ext uri="{FF2B5EF4-FFF2-40B4-BE49-F238E27FC236}">
                  <a16:creationId xmlns:a16="http://schemas.microsoft.com/office/drawing/2014/main" id="{F1B946C8-4776-4748-80F3-5B37224F91DA}"/>
                </a:ext>
              </a:extLst>
            </p:cNvPr>
            <p:cNvSpPr/>
            <p:nvPr/>
          </p:nvSpPr>
          <p:spPr bwMode="auto">
            <a:xfrm>
              <a:off x="7680224" y="2371135"/>
              <a:ext cx="3384376" cy="3001701"/>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grpSp>
          <p:nvGrpSpPr>
            <p:cNvPr id="104" name="Gruppieren 103">
              <a:extLst>
                <a:ext uri="{FF2B5EF4-FFF2-40B4-BE49-F238E27FC236}">
                  <a16:creationId xmlns:a16="http://schemas.microsoft.com/office/drawing/2014/main" id="{100D5F63-6D5A-43BC-B369-ACFC4170D6BD}"/>
                </a:ext>
              </a:extLst>
            </p:cNvPr>
            <p:cNvGrpSpPr/>
            <p:nvPr/>
          </p:nvGrpSpPr>
          <p:grpSpPr>
            <a:xfrm>
              <a:off x="8417149" y="2121755"/>
              <a:ext cx="1366119" cy="3518451"/>
              <a:chOff x="2255332" y="2123783"/>
              <a:chExt cx="1766126" cy="3518451"/>
            </a:xfrm>
          </p:grpSpPr>
          <p:sp>
            <p:nvSpPr>
              <p:cNvPr id="110" name="Rechteck 109">
                <a:extLst>
                  <a:ext uri="{FF2B5EF4-FFF2-40B4-BE49-F238E27FC236}">
                    <a16:creationId xmlns:a16="http://schemas.microsoft.com/office/drawing/2014/main" id="{BB88C7AC-C4F0-4EB1-932A-2CBF780A042B}"/>
                  </a:ext>
                </a:extLst>
              </p:cNvPr>
              <p:cNvSpPr/>
              <p:nvPr/>
            </p:nvSpPr>
            <p:spPr bwMode="auto">
              <a:xfrm>
                <a:off x="2255332" y="4114658"/>
                <a:ext cx="1766126" cy="884100"/>
              </a:xfrm>
              <a:prstGeom prst="rect">
                <a:avLst/>
              </a:prstGeom>
              <a:solidFill>
                <a:schemeClr val="accent3">
                  <a:lumMod val="20000"/>
                  <a:lumOff val="80000"/>
                </a:schemeClr>
              </a:solidFill>
              <a:ln w="9525">
                <a:solidFill>
                  <a:schemeClr val="accent3"/>
                </a:solidFill>
                <a:round/>
                <a:headEnd type="arrow" w="med" len="med"/>
                <a:tailEnd type="none" w="med" len="med"/>
              </a:ln>
              <a:effectLst/>
            </p:spPr>
            <p:txBody>
              <a:bodyPr rtlCol="0" anchor="ctr"/>
              <a:lstStyle/>
              <a:p>
                <a:pPr algn="ctr"/>
                <a:endParaRPr lang="de-DE"/>
              </a:p>
            </p:txBody>
          </p:sp>
          <p:sp>
            <p:nvSpPr>
              <p:cNvPr id="111" name="Rechteck 110">
                <a:extLst>
                  <a:ext uri="{FF2B5EF4-FFF2-40B4-BE49-F238E27FC236}">
                    <a16:creationId xmlns:a16="http://schemas.microsoft.com/office/drawing/2014/main" id="{5E180B2C-4F01-4166-8D09-FE496B337C31}"/>
                  </a:ext>
                </a:extLst>
              </p:cNvPr>
              <p:cNvSpPr/>
              <p:nvPr/>
            </p:nvSpPr>
            <p:spPr bwMode="auto">
              <a:xfrm>
                <a:off x="2255332" y="2740789"/>
                <a:ext cx="1766125" cy="884100"/>
              </a:xfrm>
              <a:prstGeom prst="rect">
                <a:avLst/>
              </a:prstGeom>
              <a:solidFill>
                <a:schemeClr val="accent1">
                  <a:lumMod val="20000"/>
                  <a:lumOff val="8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112" name="Rechteck 111">
                    <a:extLst>
                      <a:ext uri="{FF2B5EF4-FFF2-40B4-BE49-F238E27FC236}">
                        <a16:creationId xmlns:a16="http://schemas.microsoft.com/office/drawing/2014/main" id="{93B2E70A-8781-4BC8-917C-179FDA93EC90}"/>
                      </a:ext>
                    </a:extLst>
                  </p:cNvPr>
                  <p:cNvSpPr/>
                  <p:nvPr/>
                </p:nvSpPr>
                <p:spPr>
                  <a:xfrm>
                    <a:off x="2412460" y="2904803"/>
                    <a:ext cx="1443199" cy="5509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1">
                                      <a:lumMod val="75000"/>
                                    </a:schemeClr>
                                  </a:solidFill>
                                  <a:latin typeface="Cambria Math" panose="02040503050406030204" pitchFamily="18" charset="0"/>
                                </a:rPr>
                              </m:ctrlPr>
                            </m:sSubPr>
                            <m:e>
                              <m:r>
                                <m:rPr>
                                  <m:nor/>
                                </m:rPr>
                                <a:rPr lang="de-DE" sz="2800" b="0" i="0" kern="0" smtClean="0">
                                  <a:solidFill>
                                    <a:schemeClr val="accent1">
                                      <a:lumMod val="75000"/>
                                    </a:schemeClr>
                                  </a:solidFill>
                                </a:rPr>
                                <m:t>F</m:t>
                              </m:r>
                            </m:e>
                            <m:sub>
                              <m:r>
                                <m:rPr>
                                  <m:nor/>
                                </m:rPr>
                                <a:rPr lang="de-DE" sz="2800" b="0" i="0" kern="0" smtClean="0">
                                  <a:solidFill>
                                    <a:schemeClr val="accent1">
                                      <a:lumMod val="75000"/>
                                    </a:schemeClr>
                                  </a:solidFill>
                                  <a:latin typeface="Frutiger LT Com 55 Roman" panose="020B0503030504020204" pitchFamily="34" charset="0"/>
                                </a:rPr>
                                <m:t>1</m:t>
                              </m:r>
                            </m:sub>
                          </m:sSub>
                          <m:d>
                            <m:dPr>
                              <m:ctrlPr>
                                <a:rPr lang="de-DE" sz="2800" i="1" smtClean="0">
                                  <a:solidFill>
                                    <a:schemeClr val="accent1">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1">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112" name="Rechteck 111">
                    <a:extLst>
                      <a:ext uri="{FF2B5EF4-FFF2-40B4-BE49-F238E27FC236}">
                        <a16:creationId xmlns:a16="http://schemas.microsoft.com/office/drawing/2014/main" id="{93B2E70A-8781-4BC8-917C-179FDA93EC90}"/>
                      </a:ext>
                    </a:extLst>
                  </p:cNvPr>
                  <p:cNvSpPr>
                    <a:spLocks noRot="1" noChangeAspect="1" noMove="1" noResize="1" noEditPoints="1" noAdjustHandles="1" noChangeArrowheads="1" noChangeShapeType="1" noTextEdit="1"/>
                  </p:cNvSpPr>
                  <p:nvPr/>
                </p:nvSpPr>
                <p:spPr>
                  <a:xfrm>
                    <a:off x="2412460" y="2904803"/>
                    <a:ext cx="1443199" cy="550920"/>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3" name="Rechteck 112">
                    <a:extLst>
                      <a:ext uri="{FF2B5EF4-FFF2-40B4-BE49-F238E27FC236}">
                        <a16:creationId xmlns:a16="http://schemas.microsoft.com/office/drawing/2014/main" id="{CF88935D-8E30-4BC9-A6AE-114C5EC8F01E}"/>
                      </a:ext>
                    </a:extLst>
                  </p:cNvPr>
                  <p:cNvSpPr/>
                  <p:nvPr/>
                </p:nvSpPr>
                <p:spPr>
                  <a:xfrm>
                    <a:off x="2412828" y="4279099"/>
                    <a:ext cx="1443199" cy="555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3">
                                      <a:lumMod val="75000"/>
                                    </a:schemeClr>
                                  </a:solidFill>
                                  <a:latin typeface="Cambria Math" panose="02040503050406030204" pitchFamily="18" charset="0"/>
                                </a:rPr>
                              </m:ctrlPr>
                            </m:sSubPr>
                            <m:e>
                              <m:r>
                                <m:rPr>
                                  <m:nor/>
                                </m:rPr>
                                <a:rPr lang="de-DE" sz="2800" kern="0">
                                  <a:solidFill>
                                    <a:schemeClr val="accent3">
                                      <a:lumMod val="75000"/>
                                    </a:schemeClr>
                                  </a:solidFill>
                                </a:rPr>
                                <m:t>F</m:t>
                              </m:r>
                            </m:e>
                            <m:sub>
                              <m:r>
                                <m:rPr>
                                  <m:nor/>
                                </m:rPr>
                                <a:rPr lang="de-DE" sz="2800" b="0" i="0" kern="0" smtClean="0">
                                  <a:solidFill>
                                    <a:schemeClr val="accent3">
                                      <a:lumMod val="75000"/>
                                    </a:schemeClr>
                                  </a:solidFill>
                                  <a:latin typeface="Frutiger LT Com 55 Roman" panose="020B0503030504020204" pitchFamily="34" charset="0"/>
                                </a:rPr>
                                <m:t>2</m:t>
                              </m:r>
                            </m:sub>
                          </m:sSub>
                          <m:d>
                            <m:dPr>
                              <m:ctrlPr>
                                <a:rPr lang="de-DE" sz="2800"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3">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113" name="Rechteck 112">
                    <a:extLst>
                      <a:ext uri="{FF2B5EF4-FFF2-40B4-BE49-F238E27FC236}">
                        <a16:creationId xmlns:a16="http://schemas.microsoft.com/office/drawing/2014/main" id="{CF88935D-8E30-4BC9-A6AE-114C5EC8F01E}"/>
                      </a:ext>
                    </a:extLst>
                  </p:cNvPr>
                  <p:cNvSpPr>
                    <a:spLocks noRot="1" noChangeAspect="1" noMove="1" noResize="1" noEditPoints="1" noAdjustHandles="1" noChangeArrowheads="1" noChangeShapeType="1" noTextEdit="1"/>
                  </p:cNvSpPr>
                  <p:nvPr/>
                </p:nvSpPr>
                <p:spPr>
                  <a:xfrm>
                    <a:off x="2412828" y="4279099"/>
                    <a:ext cx="1443199" cy="555217"/>
                  </a:xfrm>
                  <a:prstGeom prst="rect">
                    <a:avLst/>
                  </a:prstGeom>
                  <a:blipFill>
                    <a:blip r:embed="rId10"/>
                    <a:stretch>
                      <a:fillRect/>
                    </a:stretch>
                  </a:blipFill>
                </p:spPr>
                <p:txBody>
                  <a:bodyPr/>
                  <a:lstStyle/>
                  <a:p>
                    <a:r>
                      <a:rPr lang="de-DE">
                        <a:noFill/>
                      </a:rPr>
                      <a:t> </a:t>
                    </a:r>
                  </a:p>
                </p:txBody>
              </p:sp>
            </mc:Fallback>
          </mc:AlternateContent>
          <p:cxnSp>
            <p:nvCxnSpPr>
              <p:cNvPr id="114" name="Gerade Verbindung mit Pfeil 113">
                <a:extLst>
                  <a:ext uri="{FF2B5EF4-FFF2-40B4-BE49-F238E27FC236}">
                    <a16:creationId xmlns:a16="http://schemas.microsoft.com/office/drawing/2014/main" id="{2F6C9333-BB1C-4CDA-9C42-35DA26247C75}"/>
                  </a:ext>
                </a:extLst>
              </p:cNvPr>
              <p:cNvCxnSpPr>
                <a:cxnSpLocks/>
                <a:stCxn id="111" idx="2"/>
              </p:cNvCxnSpPr>
              <p:nvPr/>
            </p:nvCxnSpPr>
            <p:spPr bwMode="auto">
              <a:xfrm flipH="1">
                <a:off x="3138391" y="3624889"/>
                <a:ext cx="3" cy="47597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6" name="Gerade Verbindung mit Pfeil 115">
                <a:extLst>
                  <a:ext uri="{FF2B5EF4-FFF2-40B4-BE49-F238E27FC236}">
                    <a16:creationId xmlns:a16="http://schemas.microsoft.com/office/drawing/2014/main" id="{D79D13D0-C111-4607-829A-F89E4E92C716}"/>
                  </a:ext>
                </a:extLst>
              </p:cNvPr>
              <p:cNvCxnSpPr>
                <a:cxnSpLocks/>
              </p:cNvCxnSpPr>
              <p:nvPr/>
            </p:nvCxnSpPr>
            <p:spPr bwMode="auto">
              <a:xfrm>
                <a:off x="3145407" y="2123783"/>
                <a:ext cx="0" cy="6025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7" name="Gerade Verbindung mit Pfeil 116">
                <a:extLst>
                  <a:ext uri="{FF2B5EF4-FFF2-40B4-BE49-F238E27FC236}">
                    <a16:creationId xmlns:a16="http://schemas.microsoft.com/office/drawing/2014/main" id="{8B798E5D-8C3F-43ED-8A97-313EC333CA31}"/>
                  </a:ext>
                </a:extLst>
              </p:cNvPr>
              <p:cNvCxnSpPr>
                <a:cxnSpLocks/>
              </p:cNvCxnSpPr>
              <p:nvPr/>
            </p:nvCxnSpPr>
            <p:spPr bwMode="auto">
              <a:xfrm>
                <a:off x="3138390" y="4994162"/>
                <a:ext cx="0" cy="64807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05" name="Rechteck 104">
                  <a:extLst>
                    <a:ext uri="{FF2B5EF4-FFF2-40B4-BE49-F238E27FC236}">
                      <a16:creationId xmlns:a16="http://schemas.microsoft.com/office/drawing/2014/main" id="{D63BB0C0-E4BF-4D6F-9DDC-FEFB026E58C3}"/>
                    </a:ext>
                  </a:extLst>
                </p:cNvPr>
                <p:cNvSpPr/>
                <p:nvPr/>
              </p:nvSpPr>
              <p:spPr>
                <a:xfrm>
                  <a:off x="8386515" y="1619532"/>
                  <a:ext cx="1982402" cy="389915"/>
                </a:xfrm>
                <a:prstGeom prst="rect">
                  <a:avLst/>
                </a:prstGeom>
              </p:spPr>
              <p:txBody>
                <a:bodyPr wrap="none">
                  <a:spAutoFit/>
                </a:bodyPr>
                <a:lstStyle/>
                <a:p>
                  <a14:m>
                    <m:oMath xmlns:m="http://schemas.openxmlformats.org/officeDocument/2006/math">
                      <m:r>
                        <m:rPr>
                          <m:nor/>
                        </m:rPr>
                        <a:rPr lang="de-DE" kern="0" smtClean="0">
                          <a:solidFill>
                            <a:schemeClr val="tx2">
                              <a:lumMod val="75000"/>
                            </a:schemeClr>
                          </a:solidFill>
                        </a:rPr>
                        <m:t>F</m:t>
                      </m:r>
                      <m:d>
                        <m:dPr>
                          <m:ctrlPr>
                            <a:rPr lang="de-DE" i="1">
                              <a:solidFill>
                                <a:schemeClr val="tx2">
                                  <a:lumMod val="75000"/>
                                </a:schemeClr>
                              </a:solidFill>
                              <a:latin typeface="Cambria Math" panose="02040503050406030204" pitchFamily="18" charset="0"/>
                              <a:ea typeface="Cambria Math" panose="02040503050406030204" pitchFamily="18" charset="0"/>
                            </a:rPr>
                          </m:ctrlPr>
                        </m:dPr>
                        <m:e>
                          <m:r>
                            <m:rPr>
                              <m:nor/>
                            </m:rPr>
                            <a:rPr lang="de-DE">
                              <a:solidFill>
                                <a:schemeClr val="tx2">
                                  <a:lumMod val="75000"/>
                                </a:schemeClr>
                              </a:solidFill>
                              <a:latin typeface="Frutiger LT Com 55 Roman" panose="020B0503030504020204" pitchFamily="34" charset="0"/>
                              <a:ea typeface="Cambria Math" panose="02040503050406030204" pitchFamily="18" charset="0"/>
                            </a:rPr>
                            <m:t>s</m:t>
                          </m:r>
                        </m:e>
                      </m:d>
                    </m:oMath>
                  </a14:m>
                  <a:r>
                    <a:rPr lang="de-DE" kern="0" dirty="0"/>
                    <a:t> = </a:t>
                  </a:r>
                  <a14:m>
                    <m:oMath xmlns:m="http://schemas.openxmlformats.org/officeDocument/2006/math">
                      <m:sSub>
                        <m:sSubPr>
                          <m:ctrlPr>
                            <a:rPr lang="en-GB" i="1" kern="0">
                              <a:solidFill>
                                <a:schemeClr val="accent1">
                                  <a:lumMod val="75000"/>
                                </a:schemeClr>
                              </a:solidFill>
                              <a:latin typeface="Cambria Math" panose="02040503050406030204" pitchFamily="18" charset="0"/>
                            </a:rPr>
                          </m:ctrlPr>
                        </m:sSubPr>
                        <m:e>
                          <m:r>
                            <m:rPr>
                              <m:nor/>
                            </m:rPr>
                            <a:rPr lang="de-DE" kern="0">
                              <a:solidFill>
                                <a:schemeClr val="accent1">
                                  <a:lumMod val="75000"/>
                                </a:schemeClr>
                              </a:solidFill>
                            </a:rPr>
                            <m:t>F</m:t>
                          </m:r>
                        </m:e>
                        <m:sub>
                          <m:r>
                            <m:rPr>
                              <m:nor/>
                            </m:rPr>
                            <a:rPr lang="de-DE" kern="0">
                              <a:solidFill>
                                <a:schemeClr val="accent1">
                                  <a:lumMod val="75000"/>
                                </a:schemeClr>
                              </a:solidFill>
                              <a:latin typeface="Frutiger LT Com 55 Roman" panose="020B0503030504020204" pitchFamily="34" charset="0"/>
                            </a:rPr>
                            <m:t>1</m:t>
                          </m:r>
                        </m:sub>
                      </m:sSub>
                      <m:d>
                        <m:dPr>
                          <m:ctrlPr>
                            <a:rPr lang="de-DE" i="1">
                              <a:solidFill>
                                <a:schemeClr val="accent1">
                                  <a:lumMod val="75000"/>
                                </a:schemeClr>
                              </a:solidFill>
                              <a:latin typeface="Cambria Math" panose="02040503050406030204" pitchFamily="18" charset="0"/>
                              <a:ea typeface="Cambria Math" panose="02040503050406030204" pitchFamily="18" charset="0"/>
                            </a:rPr>
                          </m:ctrlPr>
                        </m:dPr>
                        <m:e>
                          <m:r>
                            <m:rPr>
                              <m:nor/>
                            </m:rPr>
                            <a:rPr lang="de-DE">
                              <a:solidFill>
                                <a:schemeClr val="accent1">
                                  <a:lumMod val="75000"/>
                                </a:schemeClr>
                              </a:solidFill>
                              <a:latin typeface="Frutiger LT Com 55 Roman" panose="020B0503030504020204" pitchFamily="34" charset="0"/>
                              <a:ea typeface="Cambria Math" panose="02040503050406030204" pitchFamily="18" charset="0"/>
                            </a:rPr>
                            <m:t>s</m:t>
                          </m:r>
                        </m:e>
                      </m:d>
                      <m:r>
                        <m:rPr>
                          <m:nor/>
                        </m:rPr>
                        <a:rPr lang="de-DE">
                          <a:latin typeface="Frutiger LT Com 55 Roman" panose="020B0503030504020204" pitchFamily="34" charset="0"/>
                        </a:rPr>
                        <m:t>⋅</m:t>
                      </m:r>
                      <m:sSub>
                        <m:sSubPr>
                          <m:ctrlPr>
                            <a:rPr lang="en-GB" i="1" kern="0">
                              <a:solidFill>
                                <a:schemeClr val="accent3">
                                  <a:lumMod val="75000"/>
                                </a:schemeClr>
                              </a:solidFill>
                              <a:latin typeface="Cambria Math" panose="02040503050406030204" pitchFamily="18" charset="0"/>
                            </a:rPr>
                          </m:ctrlPr>
                        </m:sSubPr>
                        <m:e>
                          <m:r>
                            <m:rPr>
                              <m:nor/>
                            </m:rPr>
                            <a:rPr lang="de-DE" kern="0">
                              <a:solidFill>
                                <a:schemeClr val="accent3">
                                  <a:lumMod val="75000"/>
                                </a:schemeClr>
                              </a:solidFill>
                            </a:rPr>
                            <m:t>F</m:t>
                          </m:r>
                        </m:e>
                        <m:sub>
                          <m:r>
                            <m:rPr>
                              <m:nor/>
                            </m:rPr>
                            <a:rPr lang="de-DE" kern="0">
                              <a:solidFill>
                                <a:schemeClr val="accent3">
                                  <a:lumMod val="75000"/>
                                </a:schemeClr>
                              </a:solidFill>
                              <a:latin typeface="Frutiger LT Com 55 Roman" panose="020B0503030504020204" pitchFamily="34" charset="0"/>
                            </a:rPr>
                            <m:t>2</m:t>
                          </m:r>
                        </m:sub>
                      </m:sSub>
                      <m:d>
                        <m:dPr>
                          <m:ctrlPr>
                            <a:rPr lang="de-DE"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a:solidFill>
                                <a:schemeClr val="accent3">
                                  <a:lumMod val="75000"/>
                                </a:schemeClr>
                              </a:solidFill>
                              <a:latin typeface="Frutiger LT Com 55 Roman" panose="020B0503030504020204" pitchFamily="34" charset="0"/>
                              <a:ea typeface="Cambria Math" panose="02040503050406030204" pitchFamily="18" charset="0"/>
                            </a:rPr>
                            <m:t>s</m:t>
                          </m:r>
                        </m:e>
                      </m:d>
                    </m:oMath>
                  </a14:m>
                  <a:endParaRPr lang="de-DE" dirty="0">
                    <a:solidFill>
                      <a:schemeClr val="tx2">
                        <a:lumMod val="75000"/>
                      </a:schemeClr>
                    </a:solidFill>
                  </a:endParaRPr>
                </a:p>
              </p:txBody>
            </p:sp>
          </mc:Choice>
          <mc:Fallback xmlns="">
            <p:sp>
              <p:nvSpPr>
                <p:cNvPr id="105" name="Rechteck 104">
                  <a:extLst>
                    <a:ext uri="{FF2B5EF4-FFF2-40B4-BE49-F238E27FC236}">
                      <a16:creationId xmlns:a16="http://schemas.microsoft.com/office/drawing/2014/main" id="{D63BB0C0-E4BF-4D6F-9DDC-FEFB026E58C3}"/>
                    </a:ext>
                  </a:extLst>
                </p:cNvPr>
                <p:cNvSpPr>
                  <a:spLocks noRot="1" noChangeAspect="1" noMove="1" noResize="1" noEditPoints="1" noAdjustHandles="1" noChangeArrowheads="1" noChangeShapeType="1" noTextEdit="1"/>
                </p:cNvSpPr>
                <p:nvPr/>
              </p:nvSpPr>
              <p:spPr>
                <a:xfrm>
                  <a:off x="8386515" y="1619532"/>
                  <a:ext cx="1982402" cy="389915"/>
                </a:xfrm>
                <a:prstGeom prst="rect">
                  <a:avLst/>
                </a:prstGeom>
                <a:blipFill>
                  <a:blip r:embed="rId11"/>
                  <a:stretch>
                    <a:fillRect t="-6250" b="-2031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6" name="Textfeld 105">
                  <a:extLst>
                    <a:ext uri="{FF2B5EF4-FFF2-40B4-BE49-F238E27FC236}">
                      <a16:creationId xmlns:a16="http://schemas.microsoft.com/office/drawing/2014/main" id="{13A77567-6D0B-49FA-BBDE-902021E90803}"/>
                    </a:ext>
                  </a:extLst>
                </p:cNvPr>
                <p:cNvSpPr txBox="1"/>
                <p:nvPr/>
              </p:nvSpPr>
              <p:spPr>
                <a:xfrm>
                  <a:off x="9042293" y="1985146"/>
                  <a:ext cx="527238" cy="385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m:oMathPara>
                  </a14:m>
                  <a:endParaRPr lang="de-DE" dirty="0"/>
                </a:p>
              </p:txBody>
            </p:sp>
          </mc:Choice>
          <mc:Fallback xmlns="">
            <p:sp>
              <p:nvSpPr>
                <p:cNvPr id="106" name="Textfeld 105">
                  <a:extLst>
                    <a:ext uri="{FF2B5EF4-FFF2-40B4-BE49-F238E27FC236}">
                      <a16:creationId xmlns:a16="http://schemas.microsoft.com/office/drawing/2014/main" id="{13A77567-6D0B-49FA-BBDE-902021E90803}"/>
                    </a:ext>
                  </a:extLst>
                </p:cNvPr>
                <p:cNvSpPr txBox="1">
                  <a:spLocks noRot="1" noChangeAspect="1" noMove="1" noResize="1" noEditPoints="1" noAdjustHandles="1" noChangeArrowheads="1" noChangeShapeType="1" noTextEdit="1"/>
                </p:cNvSpPr>
                <p:nvPr/>
              </p:nvSpPr>
              <p:spPr>
                <a:xfrm>
                  <a:off x="9042293" y="1985146"/>
                  <a:ext cx="527238" cy="385298"/>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7" name="Textfeld 106">
                  <a:extLst>
                    <a:ext uri="{FF2B5EF4-FFF2-40B4-BE49-F238E27FC236}">
                      <a16:creationId xmlns:a16="http://schemas.microsoft.com/office/drawing/2014/main" id="{E351A1C3-F120-41BC-B7CE-787D8EB9FE1A}"/>
                    </a:ext>
                  </a:extLst>
                </p:cNvPr>
                <p:cNvSpPr txBox="1"/>
                <p:nvPr/>
              </p:nvSpPr>
              <p:spPr>
                <a:xfrm>
                  <a:off x="9046726" y="5353823"/>
                  <a:ext cx="527238" cy="385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m:oMathPara>
                  </a14:m>
                  <a:endParaRPr lang="de-DE" dirty="0"/>
                </a:p>
              </p:txBody>
            </p:sp>
          </mc:Choice>
          <mc:Fallback xmlns="">
            <p:sp>
              <p:nvSpPr>
                <p:cNvPr id="107" name="Textfeld 106">
                  <a:extLst>
                    <a:ext uri="{FF2B5EF4-FFF2-40B4-BE49-F238E27FC236}">
                      <a16:creationId xmlns:a16="http://schemas.microsoft.com/office/drawing/2014/main" id="{E351A1C3-F120-41BC-B7CE-787D8EB9FE1A}"/>
                    </a:ext>
                  </a:extLst>
                </p:cNvPr>
                <p:cNvSpPr txBox="1">
                  <a:spLocks noRot="1" noChangeAspect="1" noMove="1" noResize="1" noEditPoints="1" noAdjustHandles="1" noChangeArrowheads="1" noChangeShapeType="1" noTextEdit="1"/>
                </p:cNvSpPr>
                <p:nvPr/>
              </p:nvSpPr>
              <p:spPr>
                <a:xfrm>
                  <a:off x="9046726" y="5353823"/>
                  <a:ext cx="527238" cy="385298"/>
                </a:xfrm>
                <a:prstGeom prst="rect">
                  <a:avLst/>
                </a:prstGeom>
                <a:blipFill>
                  <a:blip r:embed="rId13"/>
                  <a:stretch>
                    <a:fillRect/>
                  </a:stretch>
                </a:blipFill>
              </p:spPr>
              <p:txBody>
                <a:bodyPr/>
                <a:lstStyle/>
                <a:p>
                  <a:r>
                    <a:rPr lang="de-DE">
                      <a:noFill/>
                    </a:rPr>
                    <a:t> </a:t>
                  </a:r>
                </a:p>
              </p:txBody>
            </p:sp>
          </mc:Fallback>
        </mc:AlternateContent>
      </p:grpSp>
      <p:grpSp>
        <p:nvGrpSpPr>
          <p:cNvPr id="121" name="Gruppieren 120">
            <a:extLst>
              <a:ext uri="{FF2B5EF4-FFF2-40B4-BE49-F238E27FC236}">
                <a16:creationId xmlns:a16="http://schemas.microsoft.com/office/drawing/2014/main" id="{B1531724-9891-4731-BCC3-D78BED67CFDA}"/>
              </a:ext>
            </a:extLst>
          </p:cNvPr>
          <p:cNvGrpSpPr/>
          <p:nvPr/>
        </p:nvGrpSpPr>
        <p:grpSpPr>
          <a:xfrm>
            <a:off x="4421501" y="1825018"/>
            <a:ext cx="3420830" cy="4105459"/>
            <a:chOff x="7672664" y="1669579"/>
            <a:chExt cx="3420830" cy="4105459"/>
          </a:xfrm>
        </p:grpSpPr>
        <p:sp>
          <p:nvSpPr>
            <p:cNvPr id="122" name="Rechteck 121">
              <a:extLst>
                <a:ext uri="{FF2B5EF4-FFF2-40B4-BE49-F238E27FC236}">
                  <a16:creationId xmlns:a16="http://schemas.microsoft.com/office/drawing/2014/main" id="{DD377B36-584E-4EDE-9281-248F530C4393}"/>
                </a:ext>
              </a:extLst>
            </p:cNvPr>
            <p:cNvSpPr/>
            <p:nvPr/>
          </p:nvSpPr>
          <p:spPr bwMode="auto">
            <a:xfrm>
              <a:off x="7680224" y="2852936"/>
              <a:ext cx="3384376" cy="2511304"/>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grpSp>
          <p:nvGrpSpPr>
            <p:cNvPr id="123" name="Gruppieren 122">
              <a:extLst>
                <a:ext uri="{FF2B5EF4-FFF2-40B4-BE49-F238E27FC236}">
                  <a16:creationId xmlns:a16="http://schemas.microsoft.com/office/drawing/2014/main" id="{24C356A0-0BB8-4DC2-B9EA-2EC07DE75EEF}"/>
                </a:ext>
              </a:extLst>
            </p:cNvPr>
            <p:cNvGrpSpPr/>
            <p:nvPr/>
          </p:nvGrpSpPr>
          <p:grpSpPr>
            <a:xfrm>
              <a:off x="7789603" y="2635012"/>
              <a:ext cx="3138650" cy="3014180"/>
              <a:chOff x="1444037" y="2637040"/>
              <a:chExt cx="4057664" cy="3014180"/>
            </a:xfrm>
          </p:grpSpPr>
          <p:sp>
            <p:nvSpPr>
              <p:cNvPr id="129" name="Rechteck 128">
                <a:extLst>
                  <a:ext uri="{FF2B5EF4-FFF2-40B4-BE49-F238E27FC236}">
                    <a16:creationId xmlns:a16="http://schemas.microsoft.com/office/drawing/2014/main" id="{C36FAA12-3167-4FA3-870D-617AF7E1B1D7}"/>
                  </a:ext>
                </a:extLst>
              </p:cNvPr>
              <p:cNvSpPr/>
              <p:nvPr/>
            </p:nvSpPr>
            <p:spPr bwMode="auto">
              <a:xfrm>
                <a:off x="3735575" y="3653102"/>
                <a:ext cx="1766126" cy="884100"/>
              </a:xfrm>
              <a:prstGeom prst="rect">
                <a:avLst/>
              </a:prstGeom>
              <a:solidFill>
                <a:schemeClr val="accent3">
                  <a:lumMod val="20000"/>
                  <a:lumOff val="80000"/>
                </a:schemeClr>
              </a:solidFill>
              <a:ln w="9525">
                <a:solidFill>
                  <a:schemeClr val="accent3"/>
                </a:solidFill>
                <a:round/>
                <a:headEnd type="arrow" w="med" len="med"/>
                <a:tailEnd type="none" w="med" len="med"/>
              </a:ln>
              <a:effectLst/>
            </p:spPr>
            <p:txBody>
              <a:bodyPr rtlCol="0" anchor="ctr"/>
              <a:lstStyle/>
              <a:p>
                <a:pPr algn="ctr"/>
                <a:endParaRPr lang="de-DE"/>
              </a:p>
            </p:txBody>
          </p:sp>
          <p:sp>
            <p:nvSpPr>
              <p:cNvPr id="130" name="Rechteck 129">
                <a:extLst>
                  <a:ext uri="{FF2B5EF4-FFF2-40B4-BE49-F238E27FC236}">
                    <a16:creationId xmlns:a16="http://schemas.microsoft.com/office/drawing/2014/main" id="{0580612B-C42D-470D-999A-C3C3CDE04FF9}"/>
                  </a:ext>
                </a:extLst>
              </p:cNvPr>
              <p:cNvSpPr/>
              <p:nvPr/>
            </p:nvSpPr>
            <p:spPr bwMode="auto">
              <a:xfrm>
                <a:off x="1444037" y="3653102"/>
                <a:ext cx="1766125" cy="884100"/>
              </a:xfrm>
              <a:prstGeom prst="rect">
                <a:avLst/>
              </a:prstGeom>
              <a:solidFill>
                <a:schemeClr val="accent1">
                  <a:lumMod val="20000"/>
                  <a:lumOff val="8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131" name="Rechteck 130">
                    <a:extLst>
                      <a:ext uri="{FF2B5EF4-FFF2-40B4-BE49-F238E27FC236}">
                        <a16:creationId xmlns:a16="http://schemas.microsoft.com/office/drawing/2014/main" id="{6097630F-73CC-4ECF-B6AD-E868777BAD7F}"/>
                      </a:ext>
                    </a:extLst>
                  </p:cNvPr>
                  <p:cNvSpPr/>
                  <p:nvPr/>
                </p:nvSpPr>
                <p:spPr>
                  <a:xfrm>
                    <a:off x="1605495" y="3819692"/>
                    <a:ext cx="1443199" cy="5509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1">
                                      <a:lumMod val="75000"/>
                                    </a:schemeClr>
                                  </a:solidFill>
                                  <a:latin typeface="Cambria Math" panose="02040503050406030204" pitchFamily="18" charset="0"/>
                                </a:rPr>
                              </m:ctrlPr>
                            </m:sSubPr>
                            <m:e>
                              <m:r>
                                <m:rPr>
                                  <m:nor/>
                                </m:rPr>
                                <a:rPr lang="de-DE" sz="2800" b="0" i="0" kern="0" smtClean="0">
                                  <a:solidFill>
                                    <a:schemeClr val="accent1">
                                      <a:lumMod val="75000"/>
                                    </a:schemeClr>
                                  </a:solidFill>
                                </a:rPr>
                                <m:t>F</m:t>
                              </m:r>
                            </m:e>
                            <m:sub>
                              <m:r>
                                <m:rPr>
                                  <m:nor/>
                                </m:rPr>
                                <a:rPr lang="de-DE" sz="2800" b="0" i="0" kern="0" smtClean="0">
                                  <a:solidFill>
                                    <a:schemeClr val="accent1">
                                      <a:lumMod val="75000"/>
                                    </a:schemeClr>
                                  </a:solidFill>
                                  <a:latin typeface="Frutiger LT Com 55 Roman" panose="020B0503030504020204" pitchFamily="34" charset="0"/>
                                </a:rPr>
                                <m:t>1</m:t>
                              </m:r>
                            </m:sub>
                          </m:sSub>
                          <m:d>
                            <m:dPr>
                              <m:ctrlPr>
                                <a:rPr lang="de-DE" sz="2800" i="1" smtClean="0">
                                  <a:solidFill>
                                    <a:schemeClr val="accent1">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1">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131" name="Rechteck 130">
                    <a:extLst>
                      <a:ext uri="{FF2B5EF4-FFF2-40B4-BE49-F238E27FC236}">
                        <a16:creationId xmlns:a16="http://schemas.microsoft.com/office/drawing/2014/main" id="{6097630F-73CC-4ECF-B6AD-E868777BAD7F}"/>
                      </a:ext>
                    </a:extLst>
                  </p:cNvPr>
                  <p:cNvSpPr>
                    <a:spLocks noRot="1" noChangeAspect="1" noMove="1" noResize="1" noEditPoints="1" noAdjustHandles="1" noChangeArrowheads="1" noChangeShapeType="1" noTextEdit="1"/>
                  </p:cNvSpPr>
                  <p:nvPr/>
                </p:nvSpPr>
                <p:spPr>
                  <a:xfrm>
                    <a:off x="1605495" y="3819692"/>
                    <a:ext cx="1443199" cy="550920"/>
                  </a:xfrm>
                  <a:prstGeom prst="rect">
                    <a:avLst/>
                  </a:prstGeom>
                  <a:blipFill>
                    <a:blip r:embed="rId14"/>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2" name="Rechteck 131">
                    <a:extLst>
                      <a:ext uri="{FF2B5EF4-FFF2-40B4-BE49-F238E27FC236}">
                        <a16:creationId xmlns:a16="http://schemas.microsoft.com/office/drawing/2014/main" id="{DBB030E3-48E3-4F00-ACF8-B574EBC42B37}"/>
                      </a:ext>
                    </a:extLst>
                  </p:cNvPr>
                  <p:cNvSpPr/>
                  <p:nvPr/>
                </p:nvSpPr>
                <p:spPr>
                  <a:xfrm>
                    <a:off x="3893071" y="3817543"/>
                    <a:ext cx="1443199" cy="5552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800" i="1" kern="0" smtClean="0">
                                  <a:solidFill>
                                    <a:schemeClr val="accent3">
                                      <a:lumMod val="75000"/>
                                    </a:schemeClr>
                                  </a:solidFill>
                                  <a:latin typeface="Cambria Math" panose="02040503050406030204" pitchFamily="18" charset="0"/>
                                </a:rPr>
                              </m:ctrlPr>
                            </m:sSubPr>
                            <m:e>
                              <m:r>
                                <m:rPr>
                                  <m:nor/>
                                </m:rPr>
                                <a:rPr lang="de-DE" sz="2800" kern="0">
                                  <a:solidFill>
                                    <a:schemeClr val="accent3">
                                      <a:lumMod val="75000"/>
                                    </a:schemeClr>
                                  </a:solidFill>
                                </a:rPr>
                                <m:t>F</m:t>
                              </m:r>
                            </m:e>
                            <m:sub>
                              <m:r>
                                <m:rPr>
                                  <m:nor/>
                                </m:rPr>
                                <a:rPr lang="de-DE" sz="2800" b="0" i="0" kern="0" smtClean="0">
                                  <a:solidFill>
                                    <a:schemeClr val="accent3">
                                      <a:lumMod val="75000"/>
                                    </a:schemeClr>
                                  </a:solidFill>
                                  <a:latin typeface="Frutiger LT Com 55 Roman" panose="020B0503030504020204" pitchFamily="34" charset="0"/>
                                </a:rPr>
                                <m:t>2</m:t>
                              </m:r>
                            </m:sub>
                          </m:sSub>
                          <m:d>
                            <m:dPr>
                              <m:ctrlPr>
                                <a:rPr lang="de-DE" sz="2800"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sz="2800">
                                  <a:solidFill>
                                    <a:schemeClr val="accent3">
                                      <a:lumMod val="75000"/>
                                    </a:schemeClr>
                                  </a:solidFill>
                                  <a:latin typeface="Frutiger LT Com 55 Roman" panose="020B0503030504020204" pitchFamily="34" charset="0"/>
                                  <a:ea typeface="Cambria Math" panose="02040503050406030204" pitchFamily="18" charset="0"/>
                                </a:rPr>
                                <m:t>s</m:t>
                              </m:r>
                            </m:e>
                          </m:d>
                        </m:oMath>
                      </m:oMathPara>
                    </a14:m>
                    <a:endParaRPr lang="de-DE" sz="2800" dirty="0">
                      <a:solidFill>
                        <a:schemeClr val="tx2">
                          <a:lumMod val="50000"/>
                        </a:schemeClr>
                      </a:solidFill>
                    </a:endParaRPr>
                  </a:p>
                </p:txBody>
              </p:sp>
            </mc:Choice>
            <mc:Fallback xmlns="">
              <p:sp>
                <p:nvSpPr>
                  <p:cNvPr id="132" name="Rechteck 131">
                    <a:extLst>
                      <a:ext uri="{FF2B5EF4-FFF2-40B4-BE49-F238E27FC236}">
                        <a16:creationId xmlns:a16="http://schemas.microsoft.com/office/drawing/2014/main" id="{DBB030E3-48E3-4F00-ACF8-B574EBC42B37}"/>
                      </a:ext>
                    </a:extLst>
                  </p:cNvPr>
                  <p:cNvSpPr>
                    <a:spLocks noRot="1" noChangeAspect="1" noMove="1" noResize="1" noEditPoints="1" noAdjustHandles="1" noChangeArrowheads="1" noChangeShapeType="1" noTextEdit="1"/>
                  </p:cNvSpPr>
                  <p:nvPr/>
                </p:nvSpPr>
                <p:spPr>
                  <a:xfrm>
                    <a:off x="3893071" y="3817543"/>
                    <a:ext cx="1443199" cy="555217"/>
                  </a:xfrm>
                  <a:prstGeom prst="rect">
                    <a:avLst/>
                  </a:prstGeom>
                  <a:blipFill>
                    <a:blip r:embed="rId15"/>
                    <a:stretch>
                      <a:fillRect/>
                    </a:stretch>
                  </a:blipFill>
                </p:spPr>
                <p:txBody>
                  <a:bodyPr/>
                  <a:lstStyle/>
                  <a:p>
                    <a:r>
                      <a:rPr lang="de-DE">
                        <a:noFill/>
                      </a:rPr>
                      <a:t> </a:t>
                    </a:r>
                  </a:p>
                </p:txBody>
              </p:sp>
            </mc:Fallback>
          </mc:AlternateContent>
          <p:cxnSp>
            <p:nvCxnSpPr>
              <p:cNvPr id="135" name="Gerade Verbindung mit Pfeil 134">
                <a:extLst>
                  <a:ext uri="{FF2B5EF4-FFF2-40B4-BE49-F238E27FC236}">
                    <a16:creationId xmlns:a16="http://schemas.microsoft.com/office/drawing/2014/main" id="{E817557C-58E6-44D8-BE6F-0538DBBAE414}"/>
                  </a:ext>
                </a:extLst>
              </p:cNvPr>
              <p:cNvCxnSpPr>
                <a:cxnSpLocks/>
              </p:cNvCxnSpPr>
              <p:nvPr/>
            </p:nvCxnSpPr>
            <p:spPr bwMode="auto">
              <a:xfrm>
                <a:off x="3445076" y="2637040"/>
                <a:ext cx="0" cy="60258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6" name="Gerade Verbindung mit Pfeil 135">
                <a:extLst>
                  <a:ext uri="{FF2B5EF4-FFF2-40B4-BE49-F238E27FC236}">
                    <a16:creationId xmlns:a16="http://schemas.microsoft.com/office/drawing/2014/main" id="{6192AEBA-9110-43AA-B985-5D6FCD28CA55}"/>
                  </a:ext>
                </a:extLst>
              </p:cNvPr>
              <p:cNvCxnSpPr>
                <a:cxnSpLocks/>
              </p:cNvCxnSpPr>
              <p:nvPr/>
            </p:nvCxnSpPr>
            <p:spPr bwMode="auto">
              <a:xfrm>
                <a:off x="3456633" y="5003148"/>
                <a:ext cx="0" cy="64807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7" name="Verbinder: gewinkelt 136">
                <a:extLst>
                  <a:ext uri="{FF2B5EF4-FFF2-40B4-BE49-F238E27FC236}">
                    <a16:creationId xmlns:a16="http://schemas.microsoft.com/office/drawing/2014/main" id="{86B4889E-A1CC-4B23-9C9E-9280AF8E7ABB}"/>
                  </a:ext>
                </a:extLst>
              </p:cNvPr>
              <p:cNvCxnSpPr>
                <a:cxnSpLocks/>
                <a:endCxn id="129" idx="2"/>
              </p:cNvCxnSpPr>
              <p:nvPr/>
            </p:nvCxnSpPr>
            <p:spPr bwMode="auto">
              <a:xfrm flipV="1">
                <a:off x="3456633" y="4537202"/>
                <a:ext cx="1162006" cy="457350"/>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24" name="Rechteck 123">
                  <a:extLst>
                    <a:ext uri="{FF2B5EF4-FFF2-40B4-BE49-F238E27FC236}">
                      <a16:creationId xmlns:a16="http://schemas.microsoft.com/office/drawing/2014/main" id="{DC4652AB-ED04-4EC3-8169-591363931071}"/>
                    </a:ext>
                  </a:extLst>
                </p:cNvPr>
                <p:cNvSpPr/>
                <p:nvPr/>
              </p:nvSpPr>
              <p:spPr>
                <a:xfrm>
                  <a:off x="7821449" y="1669579"/>
                  <a:ext cx="3013133" cy="389915"/>
                </a:xfrm>
                <a:prstGeom prst="rect">
                  <a:avLst/>
                </a:prstGeom>
              </p:spPr>
              <p:txBody>
                <a:bodyPr wrap="none">
                  <a:spAutoFit/>
                </a:bodyPr>
                <a:lstStyle/>
                <a:p>
                  <a14:m>
                    <m:oMath xmlns:m="http://schemas.openxmlformats.org/officeDocument/2006/math">
                      <m:r>
                        <m:rPr>
                          <m:nor/>
                        </m:rPr>
                        <a:rPr lang="de-DE" kern="0" smtClean="0">
                          <a:solidFill>
                            <a:schemeClr val="tx2">
                              <a:lumMod val="75000"/>
                            </a:schemeClr>
                          </a:solidFill>
                        </a:rPr>
                        <m:t>F</m:t>
                      </m:r>
                      <m:d>
                        <m:dPr>
                          <m:ctrlPr>
                            <a:rPr lang="de-DE" i="1">
                              <a:solidFill>
                                <a:schemeClr val="tx2">
                                  <a:lumMod val="75000"/>
                                </a:schemeClr>
                              </a:solidFill>
                              <a:latin typeface="Cambria Math" panose="02040503050406030204" pitchFamily="18" charset="0"/>
                              <a:ea typeface="Cambria Math" panose="02040503050406030204" pitchFamily="18" charset="0"/>
                            </a:rPr>
                          </m:ctrlPr>
                        </m:dPr>
                        <m:e>
                          <m:r>
                            <m:rPr>
                              <m:nor/>
                            </m:rPr>
                            <a:rPr lang="de-DE">
                              <a:solidFill>
                                <a:schemeClr val="tx2">
                                  <a:lumMod val="75000"/>
                                </a:schemeClr>
                              </a:solidFill>
                              <a:latin typeface="Frutiger LT Com 55 Roman" panose="020B0503030504020204" pitchFamily="34" charset="0"/>
                              <a:ea typeface="Cambria Math" panose="02040503050406030204" pitchFamily="18" charset="0"/>
                            </a:rPr>
                            <m:t>s</m:t>
                          </m:r>
                        </m:e>
                      </m:d>
                    </m:oMath>
                  </a14:m>
                  <a:r>
                    <a:rPr lang="de-DE" kern="0" dirty="0"/>
                    <a:t> =</a:t>
                  </a:r>
                  <a14:m>
                    <m:oMath xmlns:m="http://schemas.openxmlformats.org/officeDocument/2006/math">
                      <m:r>
                        <m:rPr>
                          <m:nor/>
                        </m:rPr>
                        <a:rPr lang="de-DE" dirty="0"/>
                        <m:t>w</m:t>
                      </m:r>
                      <m:r>
                        <a:rPr lang="de-DE" i="1" dirty="0">
                          <a:latin typeface="Cambria Math" panose="02040503050406030204" pitchFamily="18" charset="0"/>
                        </a:rPr>
                        <m:t> </m:t>
                      </m:r>
                      <m:sSub>
                        <m:sSubPr>
                          <m:ctrlPr>
                            <a:rPr lang="en-GB" i="1" kern="0">
                              <a:solidFill>
                                <a:schemeClr val="accent1">
                                  <a:lumMod val="75000"/>
                                </a:schemeClr>
                              </a:solidFill>
                              <a:latin typeface="Cambria Math" panose="02040503050406030204" pitchFamily="18" charset="0"/>
                            </a:rPr>
                          </m:ctrlPr>
                        </m:sSubPr>
                        <m:e>
                          <m:r>
                            <m:rPr>
                              <m:nor/>
                            </m:rPr>
                            <a:rPr lang="de-DE" kern="0">
                              <a:solidFill>
                                <a:schemeClr val="accent1">
                                  <a:lumMod val="75000"/>
                                </a:schemeClr>
                              </a:solidFill>
                            </a:rPr>
                            <m:t>F</m:t>
                          </m:r>
                        </m:e>
                        <m:sub>
                          <m:r>
                            <m:rPr>
                              <m:nor/>
                            </m:rPr>
                            <a:rPr lang="de-DE" kern="0">
                              <a:solidFill>
                                <a:schemeClr val="accent1">
                                  <a:lumMod val="75000"/>
                                </a:schemeClr>
                              </a:solidFill>
                              <a:latin typeface="Frutiger LT Com 55 Roman" panose="020B0503030504020204" pitchFamily="34" charset="0"/>
                            </a:rPr>
                            <m:t>1</m:t>
                          </m:r>
                        </m:sub>
                      </m:sSub>
                      <m:d>
                        <m:dPr>
                          <m:ctrlPr>
                            <a:rPr lang="de-DE" i="1">
                              <a:solidFill>
                                <a:schemeClr val="accent1">
                                  <a:lumMod val="75000"/>
                                </a:schemeClr>
                              </a:solidFill>
                              <a:latin typeface="Cambria Math" panose="02040503050406030204" pitchFamily="18" charset="0"/>
                              <a:ea typeface="Cambria Math" panose="02040503050406030204" pitchFamily="18" charset="0"/>
                            </a:rPr>
                          </m:ctrlPr>
                        </m:dPr>
                        <m:e>
                          <m:r>
                            <m:rPr>
                              <m:nor/>
                            </m:rPr>
                            <a:rPr lang="de-DE">
                              <a:solidFill>
                                <a:schemeClr val="accent1">
                                  <a:lumMod val="75000"/>
                                </a:schemeClr>
                              </a:solidFill>
                              <a:latin typeface="Frutiger LT Com 55 Roman" panose="020B0503030504020204" pitchFamily="34" charset="0"/>
                              <a:ea typeface="Cambria Math" panose="02040503050406030204" pitchFamily="18" charset="0"/>
                            </a:rPr>
                            <m:t>s</m:t>
                          </m:r>
                        </m:e>
                      </m:d>
                      <m:r>
                        <m:rPr>
                          <m:nor/>
                        </m:rPr>
                        <a:rPr lang="de-DE">
                          <a:solidFill>
                            <a:schemeClr val="accent1">
                              <a:lumMod val="75000"/>
                            </a:schemeClr>
                          </a:solidFill>
                          <a:latin typeface="Cambria Math" panose="02040503050406030204" pitchFamily="18" charset="0"/>
                          <a:ea typeface="Cambria Math" panose="02040503050406030204" pitchFamily="18" charset="0"/>
                        </a:rPr>
                        <m:t> </m:t>
                      </m:r>
                      <m:r>
                        <m:rPr>
                          <m:nor/>
                        </m:rPr>
                        <a:rPr lang="de-DE" dirty="0"/>
                        <m:t>+ (1−</m:t>
                      </m:r>
                      <m:r>
                        <m:rPr>
                          <m:nor/>
                        </m:rPr>
                        <a:rPr lang="de-DE" dirty="0"/>
                        <m:t>w</m:t>
                      </m:r>
                      <m:r>
                        <m:rPr>
                          <m:nor/>
                        </m:rPr>
                        <a:rPr lang="de-DE" dirty="0"/>
                        <m:t>)</m:t>
                      </m:r>
                      <m:r>
                        <a:rPr lang="de-DE" i="1" dirty="0">
                          <a:latin typeface="Cambria Math" panose="02040503050406030204" pitchFamily="18" charset="0"/>
                        </a:rPr>
                        <m:t> </m:t>
                      </m:r>
                      <m:sSub>
                        <m:sSubPr>
                          <m:ctrlPr>
                            <a:rPr lang="en-GB" i="1" kern="0">
                              <a:solidFill>
                                <a:schemeClr val="accent3">
                                  <a:lumMod val="75000"/>
                                </a:schemeClr>
                              </a:solidFill>
                              <a:latin typeface="Cambria Math" panose="02040503050406030204" pitchFamily="18" charset="0"/>
                            </a:rPr>
                          </m:ctrlPr>
                        </m:sSubPr>
                        <m:e>
                          <m:r>
                            <m:rPr>
                              <m:nor/>
                            </m:rPr>
                            <a:rPr lang="de-DE" kern="0">
                              <a:solidFill>
                                <a:schemeClr val="accent3">
                                  <a:lumMod val="75000"/>
                                </a:schemeClr>
                              </a:solidFill>
                            </a:rPr>
                            <m:t>F</m:t>
                          </m:r>
                        </m:e>
                        <m:sub>
                          <m:r>
                            <m:rPr>
                              <m:nor/>
                            </m:rPr>
                            <a:rPr lang="de-DE" kern="0">
                              <a:solidFill>
                                <a:schemeClr val="accent3">
                                  <a:lumMod val="75000"/>
                                </a:schemeClr>
                              </a:solidFill>
                              <a:latin typeface="Frutiger LT Com 55 Roman" panose="020B0503030504020204" pitchFamily="34" charset="0"/>
                            </a:rPr>
                            <m:t>2</m:t>
                          </m:r>
                        </m:sub>
                      </m:sSub>
                      <m:d>
                        <m:dPr>
                          <m:ctrlPr>
                            <a:rPr lang="de-DE" i="1">
                              <a:solidFill>
                                <a:schemeClr val="accent3">
                                  <a:lumMod val="75000"/>
                                </a:schemeClr>
                              </a:solidFill>
                              <a:latin typeface="Cambria Math" panose="02040503050406030204" pitchFamily="18" charset="0"/>
                              <a:ea typeface="Cambria Math" panose="02040503050406030204" pitchFamily="18" charset="0"/>
                            </a:rPr>
                          </m:ctrlPr>
                        </m:dPr>
                        <m:e>
                          <m:r>
                            <m:rPr>
                              <m:nor/>
                            </m:rPr>
                            <a:rPr lang="de-DE">
                              <a:solidFill>
                                <a:schemeClr val="accent3">
                                  <a:lumMod val="75000"/>
                                </a:schemeClr>
                              </a:solidFill>
                              <a:latin typeface="Frutiger LT Com 55 Roman" panose="020B0503030504020204" pitchFamily="34" charset="0"/>
                              <a:ea typeface="Cambria Math" panose="02040503050406030204" pitchFamily="18" charset="0"/>
                            </a:rPr>
                            <m:t>s</m:t>
                          </m:r>
                        </m:e>
                      </m:d>
                    </m:oMath>
                  </a14:m>
                  <a:endParaRPr lang="de-DE" dirty="0">
                    <a:solidFill>
                      <a:schemeClr val="tx2">
                        <a:lumMod val="75000"/>
                      </a:schemeClr>
                    </a:solidFill>
                  </a:endParaRPr>
                </a:p>
              </p:txBody>
            </p:sp>
          </mc:Choice>
          <mc:Fallback xmlns="">
            <p:sp>
              <p:nvSpPr>
                <p:cNvPr id="124" name="Rechteck 123">
                  <a:extLst>
                    <a:ext uri="{FF2B5EF4-FFF2-40B4-BE49-F238E27FC236}">
                      <a16:creationId xmlns:a16="http://schemas.microsoft.com/office/drawing/2014/main" id="{DC4652AB-ED04-4EC3-8169-591363931071}"/>
                    </a:ext>
                  </a:extLst>
                </p:cNvPr>
                <p:cNvSpPr>
                  <a:spLocks noRot="1" noChangeAspect="1" noMove="1" noResize="1" noEditPoints="1" noAdjustHandles="1" noChangeArrowheads="1" noChangeShapeType="1" noTextEdit="1"/>
                </p:cNvSpPr>
                <p:nvPr/>
              </p:nvSpPr>
              <p:spPr>
                <a:xfrm>
                  <a:off x="7821449" y="1669579"/>
                  <a:ext cx="3013133" cy="389915"/>
                </a:xfrm>
                <a:prstGeom prst="rect">
                  <a:avLst/>
                </a:prstGeom>
                <a:blipFill>
                  <a:blip r:embed="rId16"/>
                  <a:stretch>
                    <a:fillRect t="-6250" b="-2031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5" name="Textfeld 124">
                  <a:extLst>
                    <a:ext uri="{FF2B5EF4-FFF2-40B4-BE49-F238E27FC236}">
                      <a16:creationId xmlns:a16="http://schemas.microsoft.com/office/drawing/2014/main" id="{2900C02E-C393-4E64-8DA1-812EC4989FF1}"/>
                    </a:ext>
                  </a:extLst>
                </p:cNvPr>
                <p:cNvSpPr txBox="1"/>
                <p:nvPr/>
              </p:nvSpPr>
              <p:spPr>
                <a:xfrm>
                  <a:off x="9274091" y="2498403"/>
                  <a:ext cx="527238" cy="385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m:oMathPara>
                  </a14:m>
                  <a:endParaRPr lang="de-DE" dirty="0"/>
                </a:p>
              </p:txBody>
            </p:sp>
          </mc:Choice>
          <mc:Fallback xmlns="">
            <p:sp>
              <p:nvSpPr>
                <p:cNvPr id="125" name="Textfeld 124">
                  <a:extLst>
                    <a:ext uri="{FF2B5EF4-FFF2-40B4-BE49-F238E27FC236}">
                      <a16:creationId xmlns:a16="http://schemas.microsoft.com/office/drawing/2014/main" id="{2900C02E-C393-4E64-8DA1-812EC4989FF1}"/>
                    </a:ext>
                  </a:extLst>
                </p:cNvPr>
                <p:cNvSpPr txBox="1">
                  <a:spLocks noRot="1" noChangeAspect="1" noMove="1" noResize="1" noEditPoints="1" noAdjustHandles="1" noChangeArrowheads="1" noChangeShapeType="1" noTextEdit="1"/>
                </p:cNvSpPr>
                <p:nvPr/>
              </p:nvSpPr>
              <p:spPr>
                <a:xfrm>
                  <a:off x="9274091" y="2498403"/>
                  <a:ext cx="527238" cy="385298"/>
                </a:xfrm>
                <a:prstGeom prst="rect">
                  <a:avLst/>
                </a:prstGeom>
                <a:blipFill>
                  <a:blip r:embed="rId17"/>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6" name="Textfeld 125">
                  <a:extLst>
                    <a:ext uri="{FF2B5EF4-FFF2-40B4-BE49-F238E27FC236}">
                      <a16:creationId xmlns:a16="http://schemas.microsoft.com/office/drawing/2014/main" id="{64DAFAC1-F01D-419D-86CF-78BA43B76BBA}"/>
                    </a:ext>
                  </a:extLst>
                </p:cNvPr>
                <p:cNvSpPr txBox="1"/>
                <p:nvPr/>
              </p:nvSpPr>
              <p:spPr>
                <a:xfrm>
                  <a:off x="9292890" y="5362809"/>
                  <a:ext cx="527238" cy="4122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r>
                          <m:rPr>
                            <m:nor/>
                          </m:rPr>
                          <a:rPr lang="de-DE" kern="0" dirty="0"/>
                          <m:t>=</m:t>
                        </m:r>
                        <m:sSub>
                          <m:sSubPr>
                            <m:ctrlPr>
                              <a:rPr lang="en-GB" i="1">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a:solidFill>
                                  <a:schemeClr val="accent1">
                                    <a:lumMod val="75000"/>
                                  </a:schemeClr>
                                </a:solidFill>
                                <a:latin typeface="Frutiger LT Com 55 Roman" panose="020B0503030504020204" pitchFamily="34" charset="0"/>
                              </a:rPr>
                              <m:t>1</m:t>
                            </m:r>
                          </m:sub>
                        </m:sSub>
                        <m:r>
                          <m:rPr>
                            <m:nor/>
                          </m:rPr>
                          <a:rPr lang="de-DE" kern="0" dirty="0"/>
                          <m:t>+</m:t>
                        </m:r>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oMath>
                    </m:oMathPara>
                  </a14:m>
                  <a:endParaRPr lang="de-DE" dirty="0"/>
                </a:p>
              </p:txBody>
            </p:sp>
          </mc:Choice>
          <mc:Fallback xmlns="">
            <p:sp>
              <p:nvSpPr>
                <p:cNvPr id="126" name="Textfeld 125">
                  <a:extLst>
                    <a:ext uri="{FF2B5EF4-FFF2-40B4-BE49-F238E27FC236}">
                      <a16:creationId xmlns:a16="http://schemas.microsoft.com/office/drawing/2014/main" id="{64DAFAC1-F01D-419D-86CF-78BA43B76BBA}"/>
                    </a:ext>
                  </a:extLst>
                </p:cNvPr>
                <p:cNvSpPr txBox="1">
                  <a:spLocks noRot="1" noChangeAspect="1" noMove="1" noResize="1" noEditPoints="1" noAdjustHandles="1" noChangeArrowheads="1" noChangeShapeType="1" noTextEdit="1"/>
                </p:cNvSpPr>
                <p:nvPr/>
              </p:nvSpPr>
              <p:spPr>
                <a:xfrm>
                  <a:off x="9292890" y="5362809"/>
                  <a:ext cx="527238" cy="412229"/>
                </a:xfrm>
                <a:prstGeom prst="rect">
                  <a:avLst/>
                </a:prstGeom>
                <a:blipFill>
                  <a:blip r:embed="rId18"/>
                  <a:stretch>
                    <a:fillRect r="-121839"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7" name="Textfeld 126">
                  <a:extLst>
                    <a:ext uri="{FF2B5EF4-FFF2-40B4-BE49-F238E27FC236}">
                      <a16:creationId xmlns:a16="http://schemas.microsoft.com/office/drawing/2014/main" id="{FA5F778F-C6BF-444C-BC2E-F5EEE63DA397}"/>
                    </a:ext>
                  </a:extLst>
                </p:cNvPr>
                <p:cNvSpPr txBox="1"/>
                <p:nvPr/>
              </p:nvSpPr>
              <p:spPr>
                <a:xfrm>
                  <a:off x="9594429" y="4962163"/>
                  <a:ext cx="1499065" cy="412229"/>
                </a:xfrm>
                <a:prstGeom prst="rect">
                  <a:avLst/>
                </a:prstGeom>
                <a:noFill/>
              </p:spPr>
              <p:txBody>
                <a:bodyPr wrap="none" rtlCol="0">
                  <a:spAutoFit/>
                </a:bodyPr>
                <a:lstStyle/>
                <a:p>
                  <a14:m>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b="0" i="0" smtClean="0">
                              <a:solidFill>
                                <a:schemeClr val="accent3">
                                  <a:lumMod val="75000"/>
                                </a:schemeClr>
                              </a:solidFill>
                              <a:latin typeface="Frutiger LT Com 55 Roman" panose="020B0503030504020204" pitchFamily="34" charset="0"/>
                            </a:rPr>
                            <m:t>2</m:t>
                          </m:r>
                        </m:sub>
                      </m:sSub>
                      <m:r>
                        <m:rPr>
                          <m:nor/>
                        </m:rPr>
                        <a:rPr lang="de-DE" b="0" i="0" smtClean="0">
                          <a:solidFill>
                            <a:schemeClr val="accent3">
                              <a:lumMod val="75000"/>
                            </a:schemeClr>
                          </a:solidFill>
                          <a:latin typeface="Cambria Math" panose="02040503050406030204" pitchFamily="18" charset="0"/>
                        </a:rPr>
                        <m:t> </m:t>
                      </m:r>
                      <m:r>
                        <m:rPr>
                          <m:nor/>
                        </m:rPr>
                        <a:rPr lang="de-DE" kern="0" dirty="0"/>
                        <m:t>=</m:t>
                      </m:r>
                    </m:oMath>
                  </a14:m>
                  <a:r>
                    <a:rPr lang="de-DE" dirty="0"/>
                    <a:t> (1-w) </a:t>
                  </a:r>
                  <a14:m>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a14:m>
                  <a:endParaRPr lang="de-DE" dirty="0">
                    <a:solidFill>
                      <a:schemeClr val="accent4">
                        <a:lumMod val="50000"/>
                      </a:schemeClr>
                    </a:solidFill>
                  </a:endParaRPr>
                </a:p>
              </p:txBody>
            </p:sp>
          </mc:Choice>
          <mc:Fallback xmlns="">
            <p:sp>
              <p:nvSpPr>
                <p:cNvPr id="127" name="Textfeld 126">
                  <a:extLst>
                    <a:ext uri="{FF2B5EF4-FFF2-40B4-BE49-F238E27FC236}">
                      <a16:creationId xmlns:a16="http://schemas.microsoft.com/office/drawing/2014/main" id="{FA5F778F-C6BF-444C-BC2E-F5EEE63DA397}"/>
                    </a:ext>
                  </a:extLst>
                </p:cNvPr>
                <p:cNvSpPr txBox="1">
                  <a:spLocks noRot="1" noChangeAspect="1" noMove="1" noResize="1" noEditPoints="1" noAdjustHandles="1" noChangeArrowheads="1" noChangeShapeType="1" noTextEdit="1"/>
                </p:cNvSpPr>
                <p:nvPr/>
              </p:nvSpPr>
              <p:spPr>
                <a:xfrm>
                  <a:off x="9594429" y="4962163"/>
                  <a:ext cx="1499065" cy="412229"/>
                </a:xfrm>
                <a:prstGeom prst="rect">
                  <a:avLst/>
                </a:prstGeom>
                <a:blipFill>
                  <a:blip r:embed="rId19"/>
                  <a:stretch>
                    <a:fillRect t="-2985" b="-1940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28" name="Textfeld 127">
                  <a:extLst>
                    <a:ext uri="{FF2B5EF4-FFF2-40B4-BE49-F238E27FC236}">
                      <a16:creationId xmlns:a16="http://schemas.microsoft.com/office/drawing/2014/main" id="{6F54B01F-F992-4AD1-92C8-A63EA7593D9F}"/>
                    </a:ext>
                  </a:extLst>
                </p:cNvPr>
                <p:cNvSpPr txBox="1"/>
                <p:nvPr/>
              </p:nvSpPr>
              <p:spPr>
                <a:xfrm>
                  <a:off x="7672664" y="4974851"/>
                  <a:ext cx="1088696" cy="409471"/>
                </a:xfrm>
                <a:prstGeom prst="rect">
                  <a:avLst/>
                </a:prstGeom>
                <a:noFill/>
              </p:spPr>
              <p:txBody>
                <a:bodyPr wrap="none" rtlCol="0">
                  <a:spAutoFit/>
                </a:bodyPr>
                <a:lstStyle/>
                <a:p>
                  <a14:m>
                    <m:oMath xmlns:m="http://schemas.openxmlformats.org/officeDocument/2006/math">
                      <m:sSub>
                        <m:sSubPr>
                          <m:ctrlPr>
                            <a:rPr lang="en-GB" i="1">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a:solidFill>
                                <a:schemeClr val="accent1">
                                  <a:lumMod val="75000"/>
                                </a:schemeClr>
                              </a:solidFill>
                              <a:latin typeface="Frutiger LT Com 55 Roman" panose="020B0503030504020204" pitchFamily="34" charset="0"/>
                            </a:rPr>
                            <m:t>1</m:t>
                          </m:r>
                        </m:sub>
                      </m:sSub>
                      <m:r>
                        <m:rPr>
                          <m:nor/>
                        </m:rPr>
                        <a:rPr lang="de-DE" kern="0" dirty="0" smtClean="0">
                          <a:solidFill>
                            <a:schemeClr val="tx1"/>
                          </a:solidFill>
                        </a:rPr>
                        <m:t>=</m:t>
                      </m:r>
                      <m:r>
                        <m:rPr>
                          <m:nor/>
                        </m:rPr>
                        <a:rPr lang="de-DE" b="0" i="0" kern="0" dirty="0" smtClean="0">
                          <a:solidFill>
                            <a:schemeClr val="tx1"/>
                          </a:solidFill>
                        </a:rPr>
                        <m:t> </m:t>
                      </m:r>
                    </m:oMath>
                  </a14:m>
                  <a:r>
                    <a:rPr lang="de-DE" dirty="0">
                      <a:solidFill>
                        <a:schemeClr val="tx1"/>
                      </a:solidFill>
                    </a:rPr>
                    <a:t>w </a:t>
                  </a:r>
                  <a14:m>
                    <m:oMath xmlns:m="http://schemas.openxmlformats.org/officeDocument/2006/math">
                      <m:acc>
                        <m:accPr>
                          <m:chr m:val="̇"/>
                          <m:ctrlPr>
                            <a:rPr lang="en-GB" i="1">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a14:m>
                  <a:endParaRPr lang="de-DE" dirty="0">
                    <a:solidFill>
                      <a:schemeClr val="accent4">
                        <a:lumMod val="50000"/>
                      </a:schemeClr>
                    </a:solidFill>
                  </a:endParaRPr>
                </a:p>
              </p:txBody>
            </p:sp>
          </mc:Choice>
          <mc:Fallback xmlns="">
            <p:sp>
              <p:nvSpPr>
                <p:cNvPr id="128" name="Textfeld 127">
                  <a:extLst>
                    <a:ext uri="{FF2B5EF4-FFF2-40B4-BE49-F238E27FC236}">
                      <a16:creationId xmlns:a16="http://schemas.microsoft.com/office/drawing/2014/main" id="{6F54B01F-F992-4AD1-92C8-A63EA7593D9F}"/>
                    </a:ext>
                  </a:extLst>
                </p:cNvPr>
                <p:cNvSpPr txBox="1">
                  <a:spLocks noRot="1" noChangeAspect="1" noMove="1" noResize="1" noEditPoints="1" noAdjustHandles="1" noChangeArrowheads="1" noChangeShapeType="1" noTextEdit="1"/>
                </p:cNvSpPr>
                <p:nvPr/>
              </p:nvSpPr>
              <p:spPr>
                <a:xfrm>
                  <a:off x="7672664" y="4974851"/>
                  <a:ext cx="1088696" cy="409471"/>
                </a:xfrm>
                <a:prstGeom prst="rect">
                  <a:avLst/>
                </a:prstGeom>
                <a:blipFill>
                  <a:blip r:embed="rId20"/>
                  <a:stretch>
                    <a:fillRect t="-2985" b="-19403"/>
                  </a:stretch>
                </a:blipFill>
              </p:spPr>
              <p:txBody>
                <a:bodyPr/>
                <a:lstStyle/>
                <a:p>
                  <a:r>
                    <a:rPr lang="de-DE">
                      <a:noFill/>
                    </a:rPr>
                    <a:t> </a:t>
                  </a:r>
                </a:p>
              </p:txBody>
            </p:sp>
          </mc:Fallback>
        </mc:AlternateContent>
      </p:grpSp>
      <p:cxnSp>
        <p:nvCxnSpPr>
          <p:cNvPr id="141" name="Verbinder: gewinkelt 140">
            <a:extLst>
              <a:ext uri="{FF2B5EF4-FFF2-40B4-BE49-F238E27FC236}">
                <a16:creationId xmlns:a16="http://schemas.microsoft.com/office/drawing/2014/main" id="{214BC145-0C09-4D96-B8B0-4B1743773D34}"/>
              </a:ext>
            </a:extLst>
          </p:cNvPr>
          <p:cNvCxnSpPr>
            <a:cxnSpLocks/>
            <a:endCxn id="130" idx="2"/>
          </p:cNvCxnSpPr>
          <p:nvPr/>
        </p:nvCxnSpPr>
        <p:spPr bwMode="auto">
          <a:xfrm rot="10800000">
            <a:off x="5221499" y="4690613"/>
            <a:ext cx="855354" cy="465946"/>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4" name="Verbinder: gewinkelt 143">
            <a:extLst>
              <a:ext uri="{FF2B5EF4-FFF2-40B4-BE49-F238E27FC236}">
                <a16:creationId xmlns:a16="http://schemas.microsoft.com/office/drawing/2014/main" id="{8D271920-D6CE-4835-821B-8D79D065173A}"/>
              </a:ext>
            </a:extLst>
          </p:cNvPr>
          <p:cNvCxnSpPr>
            <a:cxnSpLocks/>
            <a:stCxn id="130" idx="0"/>
          </p:cNvCxnSpPr>
          <p:nvPr/>
        </p:nvCxnSpPr>
        <p:spPr bwMode="auto">
          <a:xfrm rot="5400000" flipH="1" flipV="1">
            <a:off x="5435213" y="3164871"/>
            <a:ext cx="427928" cy="855356"/>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147" name="Verbinder: gewinkelt 146">
            <a:extLst>
              <a:ext uri="{FF2B5EF4-FFF2-40B4-BE49-F238E27FC236}">
                <a16:creationId xmlns:a16="http://schemas.microsoft.com/office/drawing/2014/main" id="{825D6A5E-45E4-4490-99A9-4E65A84A1342}"/>
              </a:ext>
            </a:extLst>
          </p:cNvPr>
          <p:cNvCxnSpPr>
            <a:cxnSpLocks/>
            <a:stCxn id="129" idx="0"/>
          </p:cNvCxnSpPr>
          <p:nvPr/>
        </p:nvCxnSpPr>
        <p:spPr bwMode="auto">
          <a:xfrm rot="16200000" flipV="1">
            <a:off x="6325840" y="3138321"/>
            <a:ext cx="436522" cy="899861"/>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graphicFrame>
        <p:nvGraphicFramePr>
          <p:cNvPr id="153" name="Tabelle 152">
            <a:extLst>
              <a:ext uri="{FF2B5EF4-FFF2-40B4-BE49-F238E27FC236}">
                <a16:creationId xmlns:a16="http://schemas.microsoft.com/office/drawing/2014/main" id="{BA0441E1-21AE-4AA2-97FB-2B16F334A481}"/>
              </a:ext>
            </a:extLst>
          </p:cNvPr>
          <p:cNvGraphicFramePr>
            <a:graphicFrameLocks noGrp="1"/>
          </p:cNvGraphicFramePr>
          <p:nvPr>
            <p:extLst>
              <p:ext uri="{D42A27DB-BD31-4B8C-83A1-F6EECF244321}">
                <p14:modId xmlns:p14="http://schemas.microsoft.com/office/powerpoint/2010/main" val="2514263696"/>
              </p:ext>
            </p:extLst>
          </p:nvPr>
        </p:nvGraphicFramePr>
        <p:xfrm>
          <a:off x="3635590" y="6190059"/>
          <a:ext cx="5042928" cy="20193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90296">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Nauman, E. B.; </a:t>
                      </a:r>
                      <a:r>
                        <a:rPr kumimoji="0" lang="en-US" sz="600" b="0" i="0" u="none" strike="noStrike" kern="1200" cap="none" spc="0" normalizeH="0" baseline="0" noProof="0" dirty="0" err="1">
                          <a:ln>
                            <a:noFill/>
                          </a:ln>
                          <a:solidFill>
                            <a:srgbClr val="000000"/>
                          </a:solidFill>
                          <a:effectLst/>
                          <a:uLnTx/>
                          <a:uFillTx/>
                          <a:latin typeface="+mn-lt"/>
                          <a:ea typeface="+mn-ea"/>
                          <a:cs typeface="+mn-cs"/>
                        </a:rPr>
                        <a:t>Buffham</a:t>
                      </a:r>
                      <a:r>
                        <a:rPr kumimoji="0" lang="en-US" sz="600" b="0" i="0" u="none" strike="noStrike" kern="1200" cap="none" spc="0" normalizeH="0" baseline="0" noProof="0" dirty="0">
                          <a:ln>
                            <a:noFill/>
                          </a:ln>
                          <a:solidFill>
                            <a:srgbClr val="000000"/>
                          </a:solidFill>
                          <a:effectLst/>
                          <a:uLnTx/>
                          <a:uFillTx/>
                          <a:latin typeface="+mn-lt"/>
                          <a:ea typeface="+mn-ea"/>
                          <a:cs typeface="+mn-cs"/>
                        </a:rPr>
                        <a:t>, B. A. (1983): Mixing in continuous flow systems. New York: Wiley. ISBN: 978-0471861911.</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6997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hteck 34">
            <a:extLst>
              <a:ext uri="{FF2B5EF4-FFF2-40B4-BE49-F238E27FC236}">
                <a16:creationId xmlns:a16="http://schemas.microsoft.com/office/drawing/2014/main" id="{8250DDDE-96F5-49EF-8AE7-9F5AE1621B34}"/>
              </a:ext>
            </a:extLst>
          </p:cNvPr>
          <p:cNvSpPr/>
          <p:nvPr/>
        </p:nvSpPr>
        <p:spPr bwMode="auto">
          <a:xfrm>
            <a:off x="6887294" y="4077072"/>
            <a:ext cx="3851424" cy="1153707"/>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2" name="Titel 1"/>
              <p:cNvSpPr>
                <a:spLocks noGrp="1"/>
              </p:cNvSpPr>
              <p:nvPr>
                <p:ph type="title"/>
              </p:nvPr>
            </p:nvSpPr>
            <p:spPr>
              <a:xfrm>
                <a:off x="477839" y="334800"/>
                <a:ext cx="11233150" cy="738664"/>
              </a:xfrm>
            </p:spPr>
            <p:txBody>
              <a:bodyPr/>
              <a:lstStyle/>
              <a:p>
                <a:r>
                  <a:rPr lang="en-US" dirty="0" err="1"/>
                  <a:t>Theorie</a:t>
                </a:r>
                <a:br>
                  <a:rPr lang="en-US" dirty="0"/>
                </a:br>
                <a:r>
                  <a:rPr lang="en-US" dirty="0" err="1">
                    <a:solidFill>
                      <a:schemeClr val="tx2"/>
                    </a:solidFill>
                  </a:rPr>
                  <a:t>Verweilzeitverteilung</a:t>
                </a:r>
                <a:r>
                  <a:rPr lang="en-US" dirty="0">
                    <a:solidFill>
                      <a:schemeClr val="tx2"/>
                    </a:solidFill>
                  </a:rPr>
                  <a:t> </a:t>
                </a:r>
                <a14:m>
                  <m:oMath xmlns:m="http://schemas.openxmlformats.org/officeDocument/2006/math">
                    <m:r>
                      <m:rPr>
                        <m:nor/>
                      </m:rPr>
                      <a:rPr lang="de-DE">
                        <a:solidFill>
                          <a:schemeClr val="tx2"/>
                        </a:solidFill>
                        <a:latin typeface="Frutiger LT Com 55 Roman" panose="020B0503030504020204" pitchFamily="34" charset="0"/>
                      </a:rPr>
                      <m:t>f</m:t>
                    </m:r>
                    <m:d>
                      <m:dPr>
                        <m:ctrlPr>
                          <a:rPr lang="de-DE" i="1">
                            <a:solidFill>
                              <a:schemeClr val="tx2"/>
                            </a:solidFill>
                            <a:latin typeface="Cambria Math" panose="02040503050406030204" pitchFamily="18" charset="0"/>
                          </a:rPr>
                        </m:ctrlPr>
                      </m:dPr>
                      <m:e>
                        <m:r>
                          <m:rPr>
                            <m:nor/>
                          </m:rPr>
                          <a:rPr lang="de-DE">
                            <a:solidFill>
                              <a:schemeClr val="tx2"/>
                            </a:solidFill>
                            <a:latin typeface="Frutiger LT Com 55 Roman" panose="020B0503030504020204" pitchFamily="34" charset="0"/>
                          </a:rPr>
                          <m:t>t</m:t>
                        </m:r>
                      </m:e>
                    </m:d>
                  </m:oMath>
                </a14:m>
                <a:r>
                  <a:rPr lang="en-US" dirty="0">
                    <a:solidFill>
                      <a:schemeClr val="tx2"/>
                    </a:solidFill>
                  </a:rPr>
                  <a:t> = </a:t>
                </a:r>
                <a:r>
                  <a:rPr lang="en-US" dirty="0" err="1">
                    <a:solidFill>
                      <a:schemeClr val="tx2"/>
                    </a:solidFill>
                  </a:rPr>
                  <a:t>statistische</a:t>
                </a:r>
                <a:r>
                  <a:rPr lang="en-US" dirty="0">
                    <a:solidFill>
                      <a:schemeClr val="tx2"/>
                    </a:solidFill>
                  </a:rPr>
                  <a:t> </a:t>
                </a:r>
                <a:r>
                  <a:rPr lang="en-US" dirty="0" err="1">
                    <a:solidFill>
                      <a:schemeClr val="tx2"/>
                    </a:solidFill>
                  </a:rPr>
                  <a:t>Verteilung</a:t>
                </a:r>
                <a:r>
                  <a:rPr lang="en-US" dirty="0">
                    <a:solidFill>
                      <a:schemeClr val="tx2"/>
                    </a:solidFill>
                  </a:rPr>
                  <a:t>!</a:t>
                </a:r>
              </a:p>
            </p:txBody>
          </p:sp>
        </mc:Choice>
        <mc:Fallback xmlns="">
          <p:sp>
            <p:nvSpPr>
              <p:cNvPr id="2" name="Titel 1"/>
              <p:cNvSpPr>
                <a:spLocks noGrp="1" noRot="1" noChangeAspect="1" noMove="1" noResize="1" noEditPoints="1" noAdjustHandles="1" noChangeArrowheads="1" noChangeShapeType="1" noTextEdit="1"/>
              </p:cNvSpPr>
              <p:nvPr>
                <p:ph type="title"/>
              </p:nvPr>
            </p:nvSpPr>
            <p:spPr>
              <a:xfrm>
                <a:off x="477839" y="334800"/>
                <a:ext cx="11233150" cy="738664"/>
              </a:xfrm>
              <a:blipFill>
                <a:blip r:embed="rId2"/>
                <a:stretch>
                  <a:fillRect l="-1628" t="-13223" b="-23967"/>
                </a:stretch>
              </a:blipFill>
            </p:spPr>
            <p:txBody>
              <a:bodyPr/>
              <a:lstStyle/>
              <a:p>
                <a:r>
                  <a:rPr lang="de-DE">
                    <a:noFill/>
                  </a:rPr>
                  <a:t> </a:t>
                </a:r>
              </a:p>
            </p:txBody>
          </p:sp>
        </mc:Fallback>
      </mc:AlternateContent>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3679936534"/>
              </p:ext>
            </p:extLst>
          </p:nvPr>
        </p:nvGraphicFramePr>
        <p:xfrm>
          <a:off x="3635590" y="6190059"/>
          <a:ext cx="5042928" cy="20193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90296">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Nauman, E. B.; </a:t>
                      </a:r>
                      <a:r>
                        <a:rPr kumimoji="0" lang="en-US" sz="600" b="0" i="0" u="none" strike="noStrike" kern="1200" cap="none" spc="0" normalizeH="0" baseline="0" noProof="0" dirty="0" err="1">
                          <a:ln>
                            <a:noFill/>
                          </a:ln>
                          <a:solidFill>
                            <a:srgbClr val="000000"/>
                          </a:solidFill>
                          <a:effectLst/>
                          <a:uLnTx/>
                          <a:uFillTx/>
                          <a:latin typeface="+mn-lt"/>
                          <a:ea typeface="+mn-ea"/>
                          <a:cs typeface="+mn-cs"/>
                        </a:rPr>
                        <a:t>Buffham</a:t>
                      </a:r>
                      <a:r>
                        <a:rPr kumimoji="0" lang="en-US" sz="600" b="0" i="0" u="none" strike="noStrike" kern="1200" cap="none" spc="0" normalizeH="0" baseline="0" noProof="0" dirty="0">
                          <a:ln>
                            <a:noFill/>
                          </a:ln>
                          <a:solidFill>
                            <a:srgbClr val="000000"/>
                          </a:solidFill>
                          <a:effectLst/>
                          <a:uLnTx/>
                          <a:uFillTx/>
                          <a:latin typeface="+mn-lt"/>
                          <a:ea typeface="+mn-ea"/>
                          <a:cs typeface="+mn-cs"/>
                        </a:rPr>
                        <a:t>, B. A. (1983): Mixing in continuous flow systems. New York: Wiley. ISBN: 978-0471861911.</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5" name="Inhaltsplatzhalter 4">
                <a:extLst>
                  <a:ext uri="{FF2B5EF4-FFF2-40B4-BE49-F238E27FC236}">
                    <a16:creationId xmlns:a16="http://schemas.microsoft.com/office/drawing/2014/main" id="{CD68A346-2F93-40B7-9F37-F0FD1B1C4A3B}"/>
                  </a:ext>
                </a:extLst>
              </p:cNvPr>
              <p:cNvSpPr>
                <a:spLocks noGrp="1"/>
              </p:cNvSpPr>
              <p:nvPr>
                <p:ph idx="1"/>
              </p:nvPr>
            </p:nvSpPr>
            <p:spPr>
              <a:xfrm>
                <a:off x="477839" y="1773238"/>
                <a:ext cx="5042928" cy="2087810"/>
              </a:xfrm>
            </p:spPr>
            <p:txBody>
              <a:bodyPr/>
              <a:lstStyle/>
              <a:p>
                <a:r>
                  <a:rPr lang="de-DE" dirty="0"/>
                  <a:t>Statistische Verteilungen sind eindeutig beschrieben wenn deren ersten 4 (Herkunfts-)Momente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m:rPr>
                            <m:nor/>
                          </m:rPr>
                          <a:rPr lang="de-DE">
                            <a:ea typeface="Cambria Math" panose="02040503050406030204" pitchFamily="18" charset="0"/>
                          </a:rPr>
                          <m:t>μ</m:t>
                        </m:r>
                      </m:e>
                      <m:sub>
                        <m:r>
                          <m:rPr>
                            <m:nor/>
                          </m:rPr>
                          <a:rPr lang="de-DE" b="0" i="0" smtClean="0">
                            <a:ea typeface="Cambria Math" panose="02040503050406030204" pitchFamily="18" charset="0"/>
                          </a:rPr>
                          <m:t>i</m:t>
                        </m:r>
                      </m:sub>
                    </m:sSub>
                    <m:r>
                      <a:rPr lang="de-DE" i="1">
                        <a:latin typeface="Cambria Math" panose="02040503050406030204" pitchFamily="18" charset="0"/>
                        <a:ea typeface="Cambria Math" panose="02040503050406030204" pitchFamily="18" charset="0"/>
                      </a:rPr>
                      <m:t> </m:t>
                    </m:r>
                  </m:oMath>
                </a14:m>
                <a:r>
                  <a:rPr lang="de-DE" dirty="0"/>
                  <a:t>angegeben sind.</a:t>
                </a:r>
              </a:p>
              <a:p>
                <a:endParaRPr lang="de-DE" dirty="0"/>
              </a:p>
              <a:p>
                <a:r>
                  <a:rPr lang="de-DE" dirty="0"/>
                  <a:t>Die Momente berechnen sich am effektivsten aus den </a:t>
                </a:r>
                <a:r>
                  <a:rPr lang="de-DE" dirty="0" err="1"/>
                  <a:t>Kumulanten</a:t>
                </a:r>
                <a:r>
                  <a:rPr lang="de-DE" dirty="0"/>
                  <a:t>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m:rPr>
                            <m:nor/>
                          </m:rPr>
                          <a:rPr lang="el-GR">
                            <a:ea typeface="Cambria Math" panose="02040503050406030204" pitchFamily="18" charset="0"/>
                          </a:rPr>
                          <m:t>κ</m:t>
                        </m:r>
                      </m:e>
                      <m:sub>
                        <m:r>
                          <m:rPr>
                            <m:nor/>
                          </m:rPr>
                          <a:rPr lang="de-DE" b="0" i="0" smtClean="0">
                            <a:ea typeface="Cambria Math" panose="02040503050406030204" pitchFamily="18" charset="0"/>
                          </a:rPr>
                          <m:t>i</m:t>
                        </m:r>
                      </m:sub>
                    </m:sSub>
                    <m:r>
                      <m:rPr>
                        <m:nor/>
                      </m:rPr>
                      <a:rPr lang="de-DE">
                        <a:ea typeface="Cambria Math" panose="02040503050406030204" pitchFamily="18" charset="0"/>
                      </a:rPr>
                      <m:t> </m:t>
                    </m:r>
                  </m:oMath>
                </a14:m>
                <a:endParaRPr lang="de-DE" dirty="0"/>
              </a:p>
              <a:p>
                <a:endParaRPr lang="de-DE" dirty="0"/>
              </a:p>
              <a:p>
                <a:r>
                  <a:rPr lang="de-DE" dirty="0"/>
                  <a:t>Die </a:t>
                </a:r>
                <a:r>
                  <a:rPr lang="de-DE" dirty="0" err="1"/>
                  <a:t>Kumulanten</a:t>
                </a:r>
                <a:r>
                  <a:rPr lang="de-DE" dirty="0"/>
                  <a:t> ergeben sich aus der Laplace-Transformation </a:t>
                </a:r>
                <a14:m>
                  <m:oMath xmlns:m="http://schemas.openxmlformats.org/officeDocument/2006/math">
                    <m:r>
                      <m:rPr>
                        <m:nor/>
                      </m:rPr>
                      <a:rPr lang="de-DE">
                        <a:latin typeface="Frutiger LT Com 55 Roman" panose="020B0503030504020204" pitchFamily="34" charset="0"/>
                      </a:rPr>
                      <m:t>f</m:t>
                    </m:r>
                    <m:d>
                      <m:dPr>
                        <m:ctrlPr>
                          <a:rPr lang="de-DE" i="1">
                            <a:latin typeface="Cambria Math" panose="02040503050406030204" pitchFamily="18" charset="0"/>
                          </a:rPr>
                        </m:ctrlPr>
                      </m:dPr>
                      <m:e>
                        <m:r>
                          <m:rPr>
                            <m:nor/>
                          </m:rPr>
                          <a:rPr lang="de-DE">
                            <a:latin typeface="Frutiger LT Com 55 Roman" panose="020B0503030504020204" pitchFamily="34" charset="0"/>
                          </a:rPr>
                          <m:t>t</m:t>
                        </m:r>
                      </m:e>
                    </m:d>
                    <m:r>
                      <m:rPr>
                        <m:nor/>
                      </m:rPr>
                      <a:rPr lang="de-DE">
                        <a:latin typeface="Cambria Math" panose="02040503050406030204" pitchFamily="18" charset="0"/>
                      </a:rPr>
                      <m:t> </m:t>
                    </m:r>
                  </m:oMath>
                </a14:m>
                <a:r>
                  <a:rPr lang="de-DE" dirty="0"/>
                  <a:t>zur Basis s </a:t>
                </a:r>
              </a:p>
              <a:p>
                <a:pPr marL="360000" lvl="1" indent="0">
                  <a:buNone/>
                </a:pPr>
                <a:r>
                  <a:rPr lang="de-DE" dirty="0"/>
                  <a:t>= </a:t>
                </a:r>
                <a:r>
                  <a:rPr lang="de-DE" dirty="0" err="1"/>
                  <a:t>Kumulanten</a:t>
                </a:r>
                <a:r>
                  <a:rPr lang="de-DE" dirty="0"/>
                  <a:t>-erzeugende Funktion </a:t>
                </a:r>
                <a14:m>
                  <m:oMath xmlns:m="http://schemas.openxmlformats.org/officeDocument/2006/math">
                    <m:r>
                      <m:rPr>
                        <m:nor/>
                      </m:rPr>
                      <a:rPr lang="de-DE">
                        <a:latin typeface="Frutiger LT Com 55 Roman" panose="020B0503030504020204" pitchFamily="34" charset="0"/>
                        <a:ea typeface="Cambria Math" panose="02040503050406030204" pitchFamily="18" charset="0"/>
                      </a:rPr>
                      <m:t>F</m:t>
                    </m:r>
                    <m:d>
                      <m:dPr>
                        <m:ctrlPr>
                          <a:rPr lang="de-DE" i="1">
                            <a:latin typeface="Cambria Math" panose="02040503050406030204" pitchFamily="18" charset="0"/>
                            <a:ea typeface="Cambria Math" panose="02040503050406030204" pitchFamily="18" charset="0"/>
                          </a:rPr>
                        </m:ctrlPr>
                      </m:dPr>
                      <m:e>
                        <m:r>
                          <m:rPr>
                            <m:nor/>
                          </m:rPr>
                          <a:rPr lang="de-DE">
                            <a:latin typeface="Frutiger LT Com 55 Roman" panose="020B0503030504020204" pitchFamily="34" charset="0"/>
                            <a:ea typeface="Cambria Math" panose="02040503050406030204" pitchFamily="18" charset="0"/>
                          </a:rPr>
                          <m:t>s</m:t>
                        </m:r>
                      </m:e>
                    </m:d>
                    <m:r>
                      <m:rPr>
                        <m:nor/>
                      </m:rPr>
                      <a:rPr lang="de-DE">
                        <a:latin typeface="Cambria Math" panose="02040503050406030204" pitchFamily="18" charset="0"/>
                        <a:ea typeface="Cambria Math" panose="02040503050406030204" pitchFamily="18" charset="0"/>
                      </a:rPr>
                      <m:t> </m:t>
                    </m:r>
                  </m:oMath>
                </a14:m>
                <a:endParaRPr lang="de-DE" dirty="0"/>
              </a:p>
              <a:p>
                <a:endParaRPr lang="de-DE" dirty="0"/>
              </a:p>
              <a:p>
                <a:r>
                  <a:rPr lang="de-DE" dirty="0">
                    <a:solidFill>
                      <a:schemeClr val="tx1"/>
                    </a:solidFill>
                  </a:rPr>
                  <a:t>Momente werden </a:t>
                </a:r>
                <a:r>
                  <a:rPr lang="de-DE" dirty="0" err="1">
                    <a:solidFill>
                      <a:schemeClr val="tx1"/>
                    </a:solidFill>
                  </a:rPr>
                  <a:t>dimensionlos</a:t>
                </a:r>
                <a:r>
                  <a:rPr lang="de-DE" dirty="0">
                    <a:solidFill>
                      <a:schemeClr val="tx1"/>
                    </a:solidFill>
                  </a:rPr>
                  <a:t> durch:</a:t>
                </a:r>
              </a:p>
              <a:p>
                <a:endParaRPr lang="de-DE" dirty="0">
                  <a:solidFill>
                    <a:schemeClr val="tx1"/>
                  </a:solidFill>
                </a:endParaRPr>
              </a:p>
            </p:txBody>
          </p:sp>
        </mc:Choice>
        <mc:Fallback xmlns="">
          <p:sp>
            <p:nvSpPr>
              <p:cNvPr id="5" name="Inhaltsplatzhalter 4">
                <a:extLst>
                  <a:ext uri="{FF2B5EF4-FFF2-40B4-BE49-F238E27FC236}">
                    <a16:creationId xmlns:a16="http://schemas.microsoft.com/office/drawing/2014/main" id="{CD68A346-2F93-40B7-9F37-F0FD1B1C4A3B}"/>
                  </a:ext>
                </a:extLst>
              </p:cNvPr>
              <p:cNvSpPr>
                <a:spLocks noGrp="1" noRot="1" noChangeAspect="1" noMove="1" noResize="1" noEditPoints="1" noAdjustHandles="1" noChangeArrowheads="1" noChangeShapeType="1" noTextEdit="1"/>
              </p:cNvSpPr>
              <p:nvPr>
                <p:ph idx="1"/>
              </p:nvPr>
            </p:nvSpPr>
            <p:spPr>
              <a:xfrm>
                <a:off x="477839" y="1773238"/>
                <a:ext cx="5042928" cy="2087810"/>
              </a:xfrm>
              <a:blipFill>
                <a:blip r:embed="rId3"/>
                <a:stretch>
                  <a:fillRect l="-2536" t="-3509" b="-10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Inhaltsplatzhalter 4">
                <a:extLst>
                  <a:ext uri="{FF2B5EF4-FFF2-40B4-BE49-F238E27FC236}">
                    <a16:creationId xmlns:a16="http://schemas.microsoft.com/office/drawing/2014/main" id="{7C332125-1A98-410C-A474-0E6B2462FBA0}"/>
                  </a:ext>
                </a:extLst>
              </p:cNvPr>
              <p:cNvSpPr txBox="1">
                <a:spLocks/>
              </p:cNvSpPr>
              <p:nvPr/>
            </p:nvSpPr>
            <p:spPr bwMode="auto">
              <a:xfrm>
                <a:off x="6125735" y="1773238"/>
                <a:ext cx="5585253" cy="4032026"/>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lvl="1"/>
                <a:r>
                  <a:rPr lang="de-DE" kern="0" dirty="0"/>
                  <a:t>(statistischer) Mittelwert	</a:t>
                </a:r>
                <a14:m>
                  <m:oMath xmlns:m="http://schemas.openxmlformats.org/officeDocument/2006/math">
                    <m:sSub>
                      <m:sSubPr>
                        <m:ctrlPr>
                          <a:rPr lang="de-DE" i="1" kern="0" smtClean="0">
                            <a:latin typeface="Cambria Math" panose="02040503050406030204" pitchFamily="18" charset="0"/>
                            <a:ea typeface="Cambria Math" panose="02040503050406030204" pitchFamily="18" charset="0"/>
                          </a:rPr>
                        </m:ctrlPr>
                      </m:sSubPr>
                      <m:e>
                        <m:r>
                          <m:rPr>
                            <m:nor/>
                          </m:rPr>
                          <a:rPr lang="de-DE" kern="0" smtClean="0">
                            <a:ea typeface="Cambria Math" panose="02040503050406030204" pitchFamily="18" charset="0"/>
                          </a:rPr>
                          <m:t>μ</m:t>
                        </m:r>
                      </m:e>
                      <m:sub>
                        <m:r>
                          <m:rPr>
                            <m:nor/>
                          </m:rPr>
                          <a:rPr lang="de-DE" kern="0" smtClean="0">
                            <a:ea typeface="Cambria Math" panose="02040503050406030204" pitchFamily="18" charset="0"/>
                          </a:rPr>
                          <m:t>1</m:t>
                        </m:r>
                      </m:sub>
                    </m:sSub>
                    <m:r>
                      <m:rPr>
                        <m:nor/>
                      </m:rPr>
                      <a:rPr lang="de-DE" kern="0" smtClean="0">
                        <a:ea typeface="Cambria Math" panose="02040503050406030204" pitchFamily="18" charset="0"/>
                      </a:rPr>
                      <m:t> =</m:t>
                    </m:r>
                    <m:r>
                      <a:rPr lang="de-DE" b="0" i="1" kern="0" smtClean="0">
                        <a:latin typeface="Cambria Math" panose="02040503050406030204" pitchFamily="18" charset="0"/>
                        <a:ea typeface="Cambria Math" panose="02040503050406030204" pitchFamily="18" charset="0"/>
                      </a:rPr>
                      <m:t> </m:t>
                    </m:r>
                    <m:sSub>
                      <m:sSubPr>
                        <m:ctrlPr>
                          <a:rPr lang="de-DE" i="1" kern="0">
                            <a:latin typeface="Cambria Math" panose="02040503050406030204" pitchFamily="18" charset="0"/>
                            <a:ea typeface="Cambria Math" panose="02040503050406030204" pitchFamily="18" charset="0"/>
                          </a:rPr>
                        </m:ctrlPr>
                      </m:sSubPr>
                      <m:e>
                        <m:r>
                          <m:rPr>
                            <m:nor/>
                          </m:rPr>
                          <a:rPr lang="el-GR" i="0" kern="0" smtClean="0">
                            <a:ea typeface="Cambria Math" panose="02040503050406030204" pitchFamily="18" charset="0"/>
                          </a:rPr>
                          <m:t>κ</m:t>
                        </m:r>
                      </m:e>
                      <m:sub>
                        <m:r>
                          <m:rPr>
                            <m:nor/>
                          </m:rPr>
                          <a:rPr lang="de-DE" kern="0">
                            <a:ea typeface="Cambria Math" panose="02040503050406030204" pitchFamily="18" charset="0"/>
                          </a:rPr>
                          <m:t>1</m:t>
                        </m:r>
                      </m:sub>
                    </m:sSub>
                    <m:r>
                      <m:rPr>
                        <m:nor/>
                      </m:rPr>
                      <a:rPr lang="de-DE" kern="0">
                        <a:ea typeface="Cambria Math" panose="02040503050406030204" pitchFamily="18" charset="0"/>
                      </a:rPr>
                      <m:t> =</m:t>
                    </m:r>
                    <m:r>
                      <a:rPr lang="de-DE" b="0" i="1" kern="0"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oMath>
                </a14:m>
                <a:endParaRPr lang="de-DE" kern="0" dirty="0"/>
              </a:p>
              <a:p>
                <a:pPr lvl="1"/>
                <a:r>
                  <a:rPr lang="de-DE" kern="0" dirty="0"/>
                  <a:t>(statistische) Varianz		</a:t>
                </a:r>
                <a14:m>
                  <m:oMath xmlns:m="http://schemas.openxmlformats.org/officeDocument/2006/math">
                    <m:sSub>
                      <m:sSubPr>
                        <m:ctrlPr>
                          <a:rPr lang="de-DE" i="1" kern="0" smtClean="0">
                            <a:latin typeface="Cambria Math" panose="02040503050406030204" pitchFamily="18" charset="0"/>
                            <a:ea typeface="Cambria Math" panose="02040503050406030204" pitchFamily="18" charset="0"/>
                          </a:rPr>
                        </m:ctrlPr>
                      </m:sSubPr>
                      <m:e>
                        <m:r>
                          <m:rPr>
                            <m:nor/>
                          </m:rPr>
                          <a:rPr lang="de-DE" kern="0" smtClean="0">
                            <a:ea typeface="Cambria Math" panose="02040503050406030204" pitchFamily="18" charset="0"/>
                          </a:rPr>
                          <m:t>μ</m:t>
                        </m:r>
                      </m:e>
                      <m:sub>
                        <m:r>
                          <m:rPr>
                            <m:nor/>
                          </m:rPr>
                          <a:rPr lang="de-DE" kern="0" smtClean="0">
                            <a:ea typeface="Cambria Math" panose="02040503050406030204" pitchFamily="18" charset="0"/>
                          </a:rPr>
                          <m:t>2</m:t>
                        </m:r>
                      </m:sub>
                    </m:sSub>
                    <m:r>
                      <m:rPr>
                        <m:nor/>
                      </m:rPr>
                      <a:rPr lang="de-DE" kern="0">
                        <a:ea typeface="Cambria Math" panose="02040503050406030204" pitchFamily="18" charset="0"/>
                      </a:rPr>
                      <m:t>=</m:t>
                    </m:r>
                    <m:r>
                      <a:rPr lang="de-DE" i="1" kern="0">
                        <a:latin typeface="Cambria Math" panose="02040503050406030204" pitchFamily="18" charset="0"/>
                        <a:ea typeface="Cambria Math" panose="02040503050406030204" pitchFamily="18" charset="0"/>
                      </a:rPr>
                      <m:t> </m:t>
                    </m:r>
                    <m:sSub>
                      <m:sSubPr>
                        <m:ctrlPr>
                          <a:rPr lang="de-DE" i="1" kern="0">
                            <a:latin typeface="Cambria Math" panose="02040503050406030204" pitchFamily="18" charset="0"/>
                            <a:ea typeface="Cambria Math" panose="02040503050406030204" pitchFamily="18" charset="0"/>
                          </a:rPr>
                        </m:ctrlPr>
                      </m:sSubPr>
                      <m:e>
                        <m:r>
                          <m:rPr>
                            <m:nor/>
                          </m:rPr>
                          <a:rPr lang="el-GR" kern="0">
                            <a:ea typeface="Cambria Math" panose="02040503050406030204" pitchFamily="18" charset="0"/>
                          </a:rPr>
                          <m:t>κ</m:t>
                        </m:r>
                      </m:e>
                      <m:sub>
                        <m:r>
                          <m:rPr>
                            <m:nor/>
                          </m:rPr>
                          <a:rPr lang="de-DE" b="0" i="0" kern="0" smtClean="0">
                            <a:ea typeface="Cambria Math" panose="02040503050406030204" pitchFamily="18" charset="0"/>
                          </a:rPr>
                          <m:t>2</m:t>
                        </m:r>
                      </m:sub>
                    </m:sSub>
                    <m:r>
                      <m:rPr>
                        <m:nor/>
                      </m:rPr>
                      <a:rPr lang="de-DE" kern="0" smtClean="0">
                        <a:ea typeface="Cambria Math" panose="02040503050406030204" pitchFamily="18" charset="0"/>
                      </a:rPr>
                      <m:t>= </m:t>
                    </m:r>
                    <m:sSup>
                      <m:sSupPr>
                        <m:ctrlPr>
                          <a:rPr lang="de-DE" i="1" kern="0" smtClean="0">
                            <a:latin typeface="Cambria Math" panose="02040503050406030204" pitchFamily="18" charset="0"/>
                            <a:ea typeface="Cambria Math" panose="02040503050406030204" pitchFamily="18" charset="0"/>
                          </a:rPr>
                        </m:ctrlPr>
                      </m:sSupPr>
                      <m:e>
                        <m:r>
                          <m:rPr>
                            <m:nor/>
                          </m:rPr>
                          <a:rPr lang="de-DE" kern="0" smtClean="0">
                            <a:ea typeface="Cambria Math" panose="02040503050406030204" pitchFamily="18" charset="0"/>
                          </a:rPr>
                          <m:t>σ</m:t>
                        </m:r>
                      </m:e>
                      <m:sup>
                        <m:r>
                          <m:rPr>
                            <m:nor/>
                          </m:rPr>
                          <a:rPr lang="de-DE" kern="0" smtClean="0">
                            <a:ea typeface="Cambria Math" panose="02040503050406030204" pitchFamily="18" charset="0"/>
                          </a:rPr>
                          <m:t>2</m:t>
                        </m:r>
                      </m:sup>
                    </m:sSup>
                  </m:oMath>
                </a14:m>
                <a:endParaRPr lang="de-DE" kern="0" dirty="0">
                  <a:ea typeface="Cambria Math" panose="02040503050406030204" pitchFamily="18" charset="0"/>
                </a:endParaRPr>
              </a:p>
              <a:p>
                <a:pPr lvl="1"/>
                <a:r>
                  <a:rPr lang="de-DE" kern="0" dirty="0"/>
                  <a:t>(statistische) Schiefe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smtClean="0">
                            <a:ea typeface="Cambria Math" panose="02040503050406030204" pitchFamily="18" charset="0"/>
                          </a:rPr>
                          <m:t>3</m:t>
                        </m:r>
                      </m:sub>
                    </m:sSub>
                    <m:r>
                      <m:rPr>
                        <m:nor/>
                      </m:rPr>
                      <a:rPr lang="de-DE" b="0" i="0" kern="0" smtClean="0">
                        <a:ea typeface="Cambria Math" panose="02040503050406030204" pitchFamily="18" charset="0"/>
                      </a:rPr>
                      <m:t> </m:t>
                    </m:r>
                    <m:r>
                      <m:rPr>
                        <m:nor/>
                      </m:rPr>
                      <a:rPr lang="de-DE" kern="0">
                        <a:ea typeface="Cambria Math" panose="02040503050406030204" pitchFamily="18" charset="0"/>
                      </a:rPr>
                      <m:t>=</m:t>
                    </m:r>
                    <m:r>
                      <a:rPr lang="de-DE" i="1" kern="0">
                        <a:latin typeface="Cambria Math" panose="02040503050406030204" pitchFamily="18" charset="0"/>
                        <a:ea typeface="Cambria Math" panose="02040503050406030204" pitchFamily="18" charset="0"/>
                      </a:rPr>
                      <m:t> </m:t>
                    </m:r>
                    <m:sSub>
                      <m:sSubPr>
                        <m:ctrlPr>
                          <a:rPr lang="de-DE" i="1" kern="0">
                            <a:latin typeface="Cambria Math" panose="02040503050406030204" pitchFamily="18" charset="0"/>
                            <a:ea typeface="Cambria Math" panose="02040503050406030204" pitchFamily="18" charset="0"/>
                          </a:rPr>
                        </m:ctrlPr>
                      </m:sSubPr>
                      <m:e>
                        <m:r>
                          <m:rPr>
                            <m:nor/>
                          </m:rPr>
                          <a:rPr lang="el-GR" kern="0">
                            <a:ea typeface="Cambria Math" panose="02040503050406030204" pitchFamily="18" charset="0"/>
                          </a:rPr>
                          <m:t>κ</m:t>
                        </m:r>
                      </m:e>
                      <m:sub>
                        <m:r>
                          <m:rPr>
                            <m:nor/>
                          </m:rPr>
                          <a:rPr lang="de-DE" b="0" i="0" kern="0" smtClean="0">
                            <a:ea typeface="Cambria Math" panose="02040503050406030204" pitchFamily="18" charset="0"/>
                          </a:rPr>
                          <m:t>3</m:t>
                        </m:r>
                      </m:sub>
                    </m:sSub>
                  </m:oMath>
                </a14:m>
                <a:endParaRPr lang="de-DE" kern="0" dirty="0">
                  <a:ea typeface="Cambria Math" panose="02040503050406030204" pitchFamily="18" charset="0"/>
                </a:endParaRPr>
              </a:p>
              <a:p>
                <a:pPr lvl="1"/>
                <a:r>
                  <a:rPr lang="de-DE" kern="0" dirty="0"/>
                  <a:t>(statistische) Beugung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smtClean="0">
                            <a:ea typeface="Cambria Math" panose="02040503050406030204" pitchFamily="18" charset="0"/>
                          </a:rPr>
                          <m:t>4</m:t>
                        </m:r>
                      </m:sub>
                    </m:sSub>
                    <m:r>
                      <m:rPr>
                        <m:nor/>
                      </m:rPr>
                      <a:rPr lang="de-DE" b="0" i="0" kern="0" smtClean="0">
                        <a:ea typeface="Cambria Math" panose="02040503050406030204" pitchFamily="18" charset="0"/>
                      </a:rPr>
                      <m:t> </m:t>
                    </m:r>
                    <m:r>
                      <m:rPr>
                        <m:nor/>
                      </m:rPr>
                      <a:rPr lang="de-DE" kern="0">
                        <a:ea typeface="Cambria Math" panose="02040503050406030204" pitchFamily="18" charset="0"/>
                      </a:rPr>
                      <m:t>=</m:t>
                    </m:r>
                    <m:r>
                      <a:rPr lang="de-DE" i="1" kern="0">
                        <a:latin typeface="Cambria Math" panose="02040503050406030204" pitchFamily="18" charset="0"/>
                        <a:ea typeface="Cambria Math" panose="02040503050406030204" pitchFamily="18" charset="0"/>
                      </a:rPr>
                      <m:t> </m:t>
                    </m:r>
                    <m:sSub>
                      <m:sSubPr>
                        <m:ctrlPr>
                          <a:rPr lang="de-DE" i="1" kern="0">
                            <a:latin typeface="Cambria Math" panose="02040503050406030204" pitchFamily="18" charset="0"/>
                            <a:ea typeface="Cambria Math" panose="02040503050406030204" pitchFamily="18" charset="0"/>
                          </a:rPr>
                        </m:ctrlPr>
                      </m:sSubPr>
                      <m:e>
                        <m:r>
                          <m:rPr>
                            <m:nor/>
                          </m:rPr>
                          <a:rPr lang="el-GR" kern="0">
                            <a:ea typeface="Cambria Math" panose="02040503050406030204" pitchFamily="18" charset="0"/>
                          </a:rPr>
                          <m:t>κ</m:t>
                        </m:r>
                      </m:e>
                      <m:sub>
                        <m:r>
                          <m:rPr>
                            <m:nor/>
                          </m:rPr>
                          <a:rPr lang="de-DE" b="0" i="0" kern="0" smtClean="0">
                            <a:ea typeface="Cambria Math" panose="02040503050406030204" pitchFamily="18" charset="0"/>
                          </a:rPr>
                          <m:t>4</m:t>
                        </m:r>
                      </m:sub>
                    </m:sSub>
                  </m:oMath>
                </a14:m>
                <a:r>
                  <a:rPr lang="de-DE" kern="0" dirty="0"/>
                  <a:t> + 3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el-GR" kern="0">
                            <a:ea typeface="Cambria Math" panose="02040503050406030204" pitchFamily="18" charset="0"/>
                          </a:rPr>
                          <m:t>κ</m:t>
                        </m:r>
                      </m:e>
                      <m:sub>
                        <m:r>
                          <m:rPr>
                            <m:nor/>
                          </m:rPr>
                          <a:rPr lang="de-DE" kern="0">
                            <a:ea typeface="Cambria Math" panose="02040503050406030204" pitchFamily="18" charset="0"/>
                          </a:rPr>
                          <m:t>2</m:t>
                        </m:r>
                      </m:sub>
                    </m:sSub>
                  </m:oMath>
                </a14:m>
                <a:endParaRPr lang="en-US" kern="0" dirty="0"/>
              </a:p>
              <a:p>
                <a:pPr marL="360000" lvl="1" indent="0">
                  <a:buNone/>
                </a:pPr>
                <a:endParaRPr lang="en-US" kern="0" dirty="0"/>
              </a:p>
              <a:p>
                <a:pPr marL="360000" lvl="1" indent="0">
                  <a:buNone/>
                </a:pPr>
                <a:endParaRPr lang="en-US" kern="0" dirty="0"/>
              </a:p>
              <a:p>
                <a:pPr marL="0" indent="0">
                  <a:buNone/>
                </a:pPr>
                <a14:m>
                  <m:oMathPara xmlns:m="http://schemas.openxmlformats.org/officeDocument/2006/math">
                    <m:oMathParaPr>
                      <m:jc m:val="centerGroup"/>
                    </m:oMathParaPr>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m:rPr>
                              <m:nor/>
                            </m:rPr>
                            <a:rPr lang="el-GR">
                              <a:ea typeface="Cambria Math" panose="02040503050406030204" pitchFamily="18" charset="0"/>
                            </a:rPr>
                            <m:t>κ</m:t>
                          </m:r>
                        </m:e>
                        <m:sub>
                          <m:r>
                            <m:rPr>
                              <m:nor/>
                            </m:rPr>
                            <a:rPr lang="de-DE">
                              <a:ea typeface="Cambria Math" panose="02040503050406030204" pitchFamily="18" charset="0"/>
                            </a:rPr>
                            <m:t>i</m:t>
                          </m:r>
                        </m:sub>
                      </m:sSub>
                      <m:r>
                        <m:rPr>
                          <m:nor/>
                        </m:rPr>
                        <a:rPr lang="de-DE" b="0" i="0" smtClean="0">
                          <a:ea typeface="Cambria Math" panose="02040503050406030204" pitchFamily="18" charset="0"/>
                        </a:rPr>
                        <m:t> = </m:t>
                      </m:r>
                      <m:sSup>
                        <m:sSupPr>
                          <m:ctrlPr>
                            <a:rPr lang="de-DE" b="0" i="1" smtClean="0">
                              <a:latin typeface="Cambria Math" panose="02040503050406030204" pitchFamily="18" charset="0"/>
                              <a:ea typeface="Cambria Math" panose="02040503050406030204" pitchFamily="18" charset="0"/>
                            </a:rPr>
                          </m:ctrlPr>
                        </m:sSupPr>
                        <m:e>
                          <m:d>
                            <m:dPr>
                              <m:ctrlPr>
                                <a:rPr lang="de-DE" b="0" i="1" smtClean="0">
                                  <a:latin typeface="Cambria Math" panose="02040503050406030204" pitchFamily="18" charset="0"/>
                                  <a:ea typeface="Cambria Math" panose="02040503050406030204" pitchFamily="18" charset="0"/>
                                </a:rPr>
                              </m:ctrlPr>
                            </m:dPr>
                            <m:e>
                              <m:r>
                                <m:rPr>
                                  <m:nor/>
                                </m:rPr>
                                <a:rPr lang="de-DE" b="0" i="0" smtClean="0">
                                  <a:ea typeface="Cambria Math" panose="02040503050406030204" pitchFamily="18" charset="0"/>
                                </a:rPr>
                                <m:t>−1</m:t>
                              </m:r>
                            </m:e>
                          </m:d>
                        </m:e>
                        <m:sup>
                          <m:r>
                            <m:rPr>
                              <m:nor/>
                            </m:rPr>
                            <a:rPr lang="de-DE" b="0" i="0" smtClean="0">
                              <a:ea typeface="Cambria Math" panose="02040503050406030204" pitchFamily="18" charset="0"/>
                            </a:rPr>
                            <m:t>i</m:t>
                          </m:r>
                        </m:sup>
                      </m:sSup>
                      <m:r>
                        <m:rPr>
                          <m:nor/>
                        </m:rPr>
                        <a:rPr lang="de-DE" b="0" i="0" smtClean="0">
                          <a:ea typeface="Cambria Math" panose="02040503050406030204" pitchFamily="18" charset="0"/>
                        </a:rPr>
                        <m:t>⋅</m:t>
                      </m:r>
                      <m:func>
                        <m:funcPr>
                          <m:ctrlPr>
                            <a:rPr lang="de-DE" b="0" i="1" smtClean="0">
                              <a:latin typeface="Cambria Math" panose="02040503050406030204" pitchFamily="18" charset="0"/>
                              <a:ea typeface="Cambria Math" panose="02040503050406030204" pitchFamily="18" charset="0"/>
                            </a:rPr>
                          </m:ctrlPr>
                        </m:funcPr>
                        <m:fName>
                          <m:limLow>
                            <m:limLowPr>
                              <m:ctrlPr>
                                <a:rPr lang="de-DE" b="0" i="1" smtClean="0">
                                  <a:latin typeface="Cambria Math" panose="02040503050406030204" pitchFamily="18" charset="0"/>
                                  <a:ea typeface="Cambria Math" panose="02040503050406030204" pitchFamily="18" charset="0"/>
                                </a:rPr>
                              </m:ctrlPr>
                            </m:limLowPr>
                            <m:e>
                              <m:r>
                                <m:rPr>
                                  <m:nor/>
                                </m:rPr>
                                <a:rPr lang="de-DE" b="0" i="0" smtClean="0">
                                  <a:ea typeface="Cambria Math" panose="02040503050406030204" pitchFamily="18" charset="0"/>
                                </a:rPr>
                                <m:t>lim</m:t>
                              </m:r>
                            </m:e>
                            <m:lim>
                              <m:r>
                                <m:rPr>
                                  <m:nor/>
                                </m:rPr>
                                <a:rPr lang="de-DE" b="0" i="0" smtClean="0">
                                  <a:ea typeface="Cambria Math" panose="02040503050406030204" pitchFamily="18" charset="0"/>
                                </a:rPr>
                                <m:t>i</m:t>
                              </m:r>
                              <m:r>
                                <m:rPr>
                                  <m:nor/>
                                </m:rPr>
                                <a:rPr lang="de-DE" b="0" i="0" smtClean="0">
                                  <a:ea typeface="Cambria Math" panose="02040503050406030204" pitchFamily="18" charset="0"/>
                                </a:rPr>
                                <m:t>→∞</m:t>
                              </m:r>
                            </m:lim>
                          </m:limLow>
                        </m:fName>
                        <m:e>
                          <m:f>
                            <m:fPr>
                              <m:ctrlPr>
                                <a:rPr lang="de-DE" b="0" i="1" smtClean="0">
                                  <a:latin typeface="Cambria Math" panose="02040503050406030204" pitchFamily="18" charset="0"/>
                                  <a:ea typeface="Cambria Math" panose="02040503050406030204" pitchFamily="18" charset="0"/>
                                </a:rPr>
                              </m:ctrlPr>
                            </m:fPr>
                            <m:num>
                              <m:sSup>
                                <m:sSupPr>
                                  <m:ctrlPr>
                                    <a:rPr lang="de-DE" b="0" i="1" smtClean="0">
                                      <a:latin typeface="Cambria Math" panose="02040503050406030204" pitchFamily="18" charset="0"/>
                                      <a:ea typeface="Cambria Math" panose="02040503050406030204" pitchFamily="18" charset="0"/>
                                    </a:rPr>
                                  </m:ctrlPr>
                                </m:sSupPr>
                                <m:e>
                                  <m:r>
                                    <m:rPr>
                                      <m:nor/>
                                    </m:rPr>
                                    <a:rPr lang="de-DE" b="0" i="0" smtClean="0">
                                      <a:ea typeface="Cambria Math" panose="02040503050406030204" pitchFamily="18" charset="0"/>
                                    </a:rPr>
                                    <m:t>d</m:t>
                                  </m:r>
                                </m:e>
                                <m:sup>
                                  <m:r>
                                    <m:rPr>
                                      <m:nor/>
                                    </m:rPr>
                                    <a:rPr lang="de-DE" b="0" i="0" smtClean="0">
                                      <a:ea typeface="Cambria Math" panose="02040503050406030204" pitchFamily="18" charset="0"/>
                                    </a:rPr>
                                    <m:t>i</m:t>
                                  </m:r>
                                </m:sup>
                              </m:sSup>
                            </m:num>
                            <m:den>
                              <m:r>
                                <m:rPr>
                                  <m:nor/>
                                </m:rPr>
                                <a:rPr lang="de-DE" b="0" i="0" smtClean="0">
                                  <a:ea typeface="Cambria Math" panose="02040503050406030204" pitchFamily="18" charset="0"/>
                                </a:rPr>
                                <m:t>d</m:t>
                              </m:r>
                              <m:sSup>
                                <m:sSupPr>
                                  <m:ctrlPr>
                                    <a:rPr lang="de-DE" b="0" i="1" smtClean="0">
                                      <a:latin typeface="Cambria Math" panose="02040503050406030204" pitchFamily="18" charset="0"/>
                                      <a:ea typeface="Cambria Math" panose="02040503050406030204" pitchFamily="18" charset="0"/>
                                    </a:rPr>
                                  </m:ctrlPr>
                                </m:sSupPr>
                                <m:e>
                                  <m:r>
                                    <m:rPr>
                                      <m:nor/>
                                    </m:rPr>
                                    <a:rPr lang="de-DE" b="0" i="0" smtClean="0">
                                      <a:ea typeface="Cambria Math" panose="02040503050406030204" pitchFamily="18" charset="0"/>
                                    </a:rPr>
                                    <m:t>s</m:t>
                                  </m:r>
                                </m:e>
                                <m:sup>
                                  <m:r>
                                    <m:rPr>
                                      <m:nor/>
                                    </m:rPr>
                                    <a:rPr lang="de-DE" b="0" i="0" smtClean="0">
                                      <a:ea typeface="Cambria Math" panose="02040503050406030204" pitchFamily="18" charset="0"/>
                                    </a:rPr>
                                    <m:t>i</m:t>
                                  </m:r>
                                </m:sup>
                              </m:sSup>
                            </m:den>
                          </m:f>
                          <m:func>
                            <m:funcPr>
                              <m:ctrlPr>
                                <a:rPr lang="de-DE" b="0" i="1" smtClean="0">
                                  <a:latin typeface="Cambria Math" panose="02040503050406030204" pitchFamily="18" charset="0"/>
                                  <a:ea typeface="Cambria Math" panose="02040503050406030204" pitchFamily="18" charset="0"/>
                                </a:rPr>
                              </m:ctrlPr>
                            </m:funcPr>
                            <m:fName>
                              <m:r>
                                <m:rPr>
                                  <m:nor/>
                                </m:rPr>
                                <a:rPr lang="de-DE" b="0" i="0" smtClean="0">
                                  <a:ea typeface="Cambria Math" panose="02040503050406030204" pitchFamily="18" charset="0"/>
                                </a:rPr>
                                <m:t>ln</m:t>
                              </m:r>
                            </m:fName>
                            <m:e>
                              <m:d>
                                <m:dPr>
                                  <m:ctrlPr>
                                    <a:rPr lang="de-DE" b="0" i="1" smtClean="0">
                                      <a:latin typeface="Cambria Math" panose="02040503050406030204" pitchFamily="18" charset="0"/>
                                      <a:ea typeface="Cambria Math" panose="02040503050406030204" pitchFamily="18" charset="0"/>
                                    </a:rPr>
                                  </m:ctrlPr>
                                </m:dPr>
                                <m:e>
                                  <m:r>
                                    <m:rPr>
                                      <m:nor/>
                                    </m:rPr>
                                    <a:rPr lang="de-DE">
                                      <a:ea typeface="Cambria Math" panose="02040503050406030204" pitchFamily="18" charset="0"/>
                                    </a:rPr>
                                    <m:t>F</m:t>
                                  </m:r>
                                  <m:d>
                                    <m:dPr>
                                      <m:ctrlPr>
                                        <a:rPr lang="de-DE" i="1">
                                          <a:latin typeface="Cambria Math" panose="02040503050406030204" pitchFamily="18" charset="0"/>
                                          <a:ea typeface="Cambria Math" panose="02040503050406030204" pitchFamily="18" charset="0"/>
                                        </a:rPr>
                                      </m:ctrlPr>
                                    </m:dPr>
                                    <m:e>
                                      <m:r>
                                        <m:rPr>
                                          <m:nor/>
                                        </m:rPr>
                                        <a:rPr lang="de-DE">
                                          <a:ea typeface="Cambria Math" panose="02040503050406030204" pitchFamily="18" charset="0"/>
                                        </a:rPr>
                                        <m:t>s</m:t>
                                      </m:r>
                                    </m:e>
                                  </m:d>
                                </m:e>
                              </m:d>
                            </m:e>
                          </m:func>
                        </m:e>
                      </m:func>
                    </m:oMath>
                  </m:oMathPara>
                </a14:m>
                <a:endParaRPr lang="de-DE" kern="0" dirty="0"/>
              </a:p>
              <a:p>
                <a:endParaRPr lang="de-DE" kern="0" dirty="0"/>
              </a:p>
              <a:p>
                <a:pPr marL="0" indent="0">
                  <a:buNone/>
                </a:pPr>
                <a14:m>
                  <m:oMathPara xmlns:m="http://schemas.openxmlformats.org/officeDocument/2006/math">
                    <m:oMathParaPr>
                      <m:jc m:val="centerGroup"/>
                    </m:oMathParaPr>
                    <m:oMath xmlns:m="http://schemas.openxmlformats.org/officeDocument/2006/math">
                      <m:sSubSup>
                        <m:sSubSupPr>
                          <m:ctrlPr>
                            <a:rPr lang="de-DE" i="1" smtClean="0">
                              <a:latin typeface="Cambria Math" panose="02040503050406030204" pitchFamily="18" charset="0"/>
                              <a:ea typeface="Cambria Math" panose="02040503050406030204" pitchFamily="18" charset="0"/>
                            </a:rPr>
                          </m:ctrlPr>
                        </m:sSubSupPr>
                        <m:e>
                          <m:r>
                            <m:rPr>
                              <m:nor/>
                            </m:rPr>
                            <a:rPr lang="de-DE">
                              <a:ea typeface="Cambria Math" panose="02040503050406030204" pitchFamily="18" charset="0"/>
                            </a:rPr>
                            <m:t>μ</m:t>
                          </m:r>
                        </m:e>
                        <m:sub>
                          <m:r>
                            <m:rPr>
                              <m:nor/>
                            </m:rPr>
                            <a:rPr lang="de-DE">
                              <a:ea typeface="Cambria Math" panose="02040503050406030204" pitchFamily="18" charset="0"/>
                            </a:rPr>
                            <m:t>i</m:t>
                          </m:r>
                        </m:sub>
                        <m:sup>
                          <m:r>
                            <a:rPr lang="de-DE" b="0" i="1" smtClean="0">
                              <a:latin typeface="Cambria Math" panose="02040503050406030204" pitchFamily="18" charset="0"/>
                              <a:ea typeface="Cambria Math" panose="02040503050406030204" pitchFamily="18" charset="0"/>
                            </a:rPr>
                            <m:t>∗</m:t>
                          </m:r>
                        </m:sup>
                      </m:sSubSup>
                      <m:r>
                        <a:rPr lang="de-DE" b="0" i="1" smtClean="0">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 </m:t>
                      </m:r>
                      <m:f>
                        <m:fPr>
                          <m:ctrlPr>
                            <a:rPr lang="de-DE" i="1">
                              <a:latin typeface="Cambria Math" panose="02040503050406030204" pitchFamily="18" charset="0"/>
                              <a:ea typeface="Cambria Math" panose="02040503050406030204" pitchFamily="18" charset="0"/>
                            </a:rPr>
                          </m:ctrlPr>
                        </m:fPr>
                        <m:num>
                          <m:sSub>
                            <m:sSubPr>
                              <m:ctrlPr>
                                <a:rPr lang="de-DE" i="1">
                                  <a:latin typeface="Cambria Math" panose="02040503050406030204" pitchFamily="18" charset="0"/>
                                  <a:ea typeface="Cambria Math" panose="02040503050406030204" pitchFamily="18" charset="0"/>
                                </a:rPr>
                              </m:ctrlPr>
                            </m:sSubPr>
                            <m:e>
                              <m:r>
                                <m:rPr>
                                  <m:nor/>
                                </m:rPr>
                                <a:rPr lang="de-DE">
                                  <a:ea typeface="Cambria Math" panose="02040503050406030204" pitchFamily="18" charset="0"/>
                                </a:rPr>
                                <m:t>μ</m:t>
                              </m:r>
                            </m:e>
                            <m:sub>
                              <m:r>
                                <m:rPr>
                                  <m:nor/>
                                </m:rPr>
                                <a:rPr lang="de-DE">
                                  <a:ea typeface="Cambria Math" panose="02040503050406030204" pitchFamily="18" charset="0"/>
                                </a:rPr>
                                <m:t>i</m:t>
                              </m:r>
                            </m:sub>
                          </m:sSub>
                        </m:num>
                        <m:den>
                          <m:sSup>
                            <m:sSupPr>
                              <m:ctrlPr>
                                <a:rPr lang="de-DE" i="1">
                                  <a:latin typeface="Cambria Math" panose="02040503050406030204" pitchFamily="18" charset="0"/>
                                  <a:ea typeface="Cambria Math" panose="02040503050406030204" pitchFamily="18" charset="0"/>
                                </a:rPr>
                              </m:ctrlPr>
                            </m:sSupPr>
                            <m:e>
                              <m:r>
                                <m:rPr>
                                  <m:nor/>
                                </m:rPr>
                                <a:rPr lang="de-DE" b="0" i="0" smtClean="0">
                                  <a:ea typeface="Cambria Math" panose="02040503050406030204" pitchFamily="18" charset="0"/>
                                </a:rPr>
                                <m:t>(</m:t>
                              </m:r>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r>
                                <m:rPr>
                                  <m:nor/>
                                </m:rPr>
                                <a:rPr lang="de-DE" b="0" i="0" smtClean="0">
                                  <a:ea typeface="Cambria Math" panose="02040503050406030204" pitchFamily="18" charset="0"/>
                                </a:rPr>
                                <m:t>)</m:t>
                              </m:r>
                            </m:e>
                            <m:sup>
                              <m:r>
                                <m:rPr>
                                  <m:nor/>
                                </m:rPr>
                                <a:rPr lang="de-DE">
                                  <a:ea typeface="Cambria Math" panose="02040503050406030204" pitchFamily="18" charset="0"/>
                                </a:rPr>
                                <m:t>i</m:t>
                              </m:r>
                            </m:sup>
                          </m:sSup>
                        </m:den>
                      </m:f>
                      <m:r>
                        <a:rPr lang="de-DE" kern="0" dirty="0">
                          <a:latin typeface="Cambria Math" panose="02040503050406030204" pitchFamily="18" charset="0"/>
                        </a:rPr>
                        <m:t>⇒</m:t>
                      </m:r>
                      <m:sSup>
                        <m:sSupPr>
                          <m:ctrlPr>
                            <a:rPr lang="de-DE" i="1" kern="0" dirty="0" smtClean="0">
                              <a:latin typeface="Cambria Math" panose="02040503050406030204" pitchFamily="18" charset="0"/>
                            </a:rPr>
                          </m:ctrlPr>
                        </m:sSupPr>
                        <m:e>
                          <m:sSub>
                            <m:sSubPr>
                              <m:ctrlPr>
                                <a:rPr lang="en-GB" i="1">
                                  <a:latin typeface="Cambria Math" panose="02040503050406030204" pitchFamily="18" charset="0"/>
                                </a:rPr>
                              </m:ctrlPr>
                            </m:sSubPr>
                            <m:e>
                              <m:r>
                                <m:rPr>
                                  <m:nor/>
                                </m:rPr>
                                <a:rPr lang="en-GB">
                                  <a:latin typeface="Frutiger LT Com 55 Roman" panose="020B0503030504020204" pitchFamily="34" charset="0"/>
                                </a:rPr>
                                <m:t>τ</m:t>
                              </m:r>
                            </m:e>
                            <m:sub>
                              <m:r>
                                <m:rPr>
                                  <m:nor/>
                                </m:rPr>
                                <a:rPr lang="en-GB">
                                  <a:latin typeface="Frutiger LT Com 55 Roman" panose="020B0503030504020204" pitchFamily="34" charset="0"/>
                                </a:rPr>
                                <m:t>n</m:t>
                              </m:r>
                            </m:sub>
                          </m:sSub>
                        </m:e>
                        <m:sup>
                          <m:r>
                            <a:rPr lang="de-DE" b="0" i="1" kern="0" dirty="0" smtClean="0">
                              <a:latin typeface="Cambria Math" panose="02040503050406030204" pitchFamily="18" charset="0"/>
                            </a:rPr>
                            <m:t>∗</m:t>
                          </m:r>
                        </m:sup>
                      </m:sSup>
                      <m:r>
                        <a:rPr lang="de-DE" b="0" i="1" kern="0" dirty="0" smtClean="0">
                          <a:latin typeface="Cambria Math" panose="02040503050406030204" pitchFamily="18" charset="0"/>
                        </a:rPr>
                        <m:t>=1 </m:t>
                      </m:r>
                      <m:r>
                        <a:rPr lang="de-DE" b="0" i="1" kern="0" dirty="0" smtClean="0">
                          <a:latin typeface="Cambria Math" panose="02040503050406030204" pitchFamily="18" charset="0"/>
                          <a:ea typeface="Cambria Math" panose="02040503050406030204" pitchFamily="18" charset="0"/>
                        </a:rPr>
                        <m:t>⋀</m:t>
                      </m:r>
                      <m:sSup>
                        <m:sSupPr>
                          <m:ctrlPr>
                            <a:rPr lang="de-DE" i="1">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 </m:t>
                          </m:r>
                          <m:r>
                            <m:rPr>
                              <m:nor/>
                            </m:rPr>
                            <a:rPr lang="de-DE">
                              <a:ea typeface="Cambria Math" panose="02040503050406030204" pitchFamily="18" charset="0"/>
                            </a:rPr>
                            <m:t>(</m:t>
                          </m:r>
                          <m:sSup>
                            <m:sSupPr>
                              <m:ctrlPr>
                                <a:rPr lang="de-DE" i="1" kern="0">
                                  <a:latin typeface="Cambria Math" panose="02040503050406030204" pitchFamily="18" charset="0"/>
                                  <a:ea typeface="Cambria Math" panose="02040503050406030204" pitchFamily="18" charset="0"/>
                                </a:rPr>
                              </m:ctrlPr>
                            </m:sSupPr>
                            <m:e>
                              <m:r>
                                <m:rPr>
                                  <m:nor/>
                                </m:rPr>
                                <a:rPr lang="de-DE" kern="0">
                                  <a:ea typeface="Cambria Math" panose="02040503050406030204" pitchFamily="18" charset="0"/>
                                </a:rPr>
                                <m:t>σ</m:t>
                              </m:r>
                            </m:e>
                            <m:sup>
                              <m:r>
                                <m:rPr>
                                  <m:nor/>
                                </m:rPr>
                                <a:rPr lang="de-DE" kern="0">
                                  <a:ea typeface="Cambria Math" panose="02040503050406030204" pitchFamily="18" charset="0"/>
                                </a:rPr>
                                <m:t>2</m:t>
                              </m:r>
                            </m:sup>
                          </m:sSup>
                          <m:r>
                            <m:rPr>
                              <m:nor/>
                            </m:rPr>
                            <a:rPr lang="de-DE">
                              <a:ea typeface="Cambria Math" panose="02040503050406030204" pitchFamily="18" charset="0"/>
                            </a:rPr>
                            <m:t>)</m:t>
                          </m:r>
                        </m:e>
                        <m:sup>
                          <m:r>
                            <m:rPr>
                              <m:nor/>
                            </m:rPr>
                            <a:rPr lang="de-DE" b="0" i="0" smtClean="0">
                              <a:ea typeface="Cambria Math" panose="02040503050406030204" pitchFamily="18" charset="0"/>
                            </a:rPr>
                            <m:t>∗</m:t>
                          </m:r>
                        </m:sup>
                      </m:sSup>
                    </m:oMath>
                  </m:oMathPara>
                </a14:m>
                <a:endParaRPr lang="de-DE" kern="0" dirty="0"/>
              </a:p>
            </p:txBody>
          </p:sp>
        </mc:Choice>
        <mc:Fallback xmlns="">
          <p:sp>
            <p:nvSpPr>
              <p:cNvPr id="15" name="Inhaltsplatzhalter 4">
                <a:extLst>
                  <a:ext uri="{FF2B5EF4-FFF2-40B4-BE49-F238E27FC236}">
                    <a16:creationId xmlns:a16="http://schemas.microsoft.com/office/drawing/2014/main" id="{7C332125-1A98-410C-A474-0E6B2462FBA0}"/>
                  </a:ext>
                </a:extLst>
              </p:cNvPr>
              <p:cNvSpPr txBox="1">
                <a:spLocks noRot="1" noChangeAspect="1" noMove="1" noResize="1" noEditPoints="1" noAdjustHandles="1" noChangeArrowheads="1" noChangeShapeType="1" noTextEdit="1"/>
              </p:cNvSpPr>
              <p:nvPr/>
            </p:nvSpPr>
            <p:spPr bwMode="auto">
              <a:xfrm>
                <a:off x="6125735" y="1773238"/>
                <a:ext cx="5585253" cy="4032026"/>
              </a:xfrm>
              <a:prstGeom prst="rect">
                <a:avLst/>
              </a:prstGeom>
              <a:blipFill>
                <a:blip r:embed="rId4"/>
                <a:stretch>
                  <a:fillRect t="-1815" b="-5144"/>
                </a:stretch>
              </a:blipFill>
              <a:ln>
                <a:noFill/>
              </a:ln>
              <a:effectLst/>
            </p:spPr>
            <p:txBody>
              <a:bodyPr/>
              <a:lstStyle/>
              <a:p>
                <a:r>
                  <a:rPr lang="de-DE">
                    <a:noFill/>
                  </a:rPr>
                  <a:t> </a:t>
                </a:r>
              </a:p>
            </p:txBody>
          </p:sp>
        </mc:Fallback>
      </mc:AlternateContent>
      <p:sp>
        <p:nvSpPr>
          <p:cNvPr id="3" name="Geschweifte Klammer links 2">
            <a:extLst>
              <a:ext uri="{FF2B5EF4-FFF2-40B4-BE49-F238E27FC236}">
                <a16:creationId xmlns:a16="http://schemas.microsoft.com/office/drawing/2014/main" id="{32D1C5CC-CEA1-4096-8616-98D3B7B6FB1B}"/>
              </a:ext>
            </a:extLst>
          </p:cNvPr>
          <p:cNvSpPr/>
          <p:nvPr/>
        </p:nvSpPr>
        <p:spPr bwMode="auto">
          <a:xfrm>
            <a:off x="5913561" y="1818721"/>
            <a:ext cx="216024" cy="1583754"/>
          </a:xfrm>
          <a:prstGeom prst="leftBrac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de-DE"/>
          </a:p>
        </p:txBody>
      </p:sp>
    </p:spTree>
    <p:extLst>
      <p:ext uri="{BB962C8B-B14F-4D97-AF65-F5344CB8AC3E}">
        <p14:creationId xmlns:p14="http://schemas.microsoft.com/office/powerpoint/2010/main" val="378611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4. </a:t>
            </a:r>
            <a:r>
              <a:rPr lang="en-US" dirty="0" err="1">
                <a:solidFill>
                  <a:schemeClr val="tx2"/>
                </a:solidFill>
              </a:rPr>
              <a:t>Streich</a:t>
            </a:r>
            <a:r>
              <a:rPr lang="en-US" dirty="0">
                <a:solidFill>
                  <a:schemeClr val="tx2"/>
                </a:solidFill>
              </a:rPr>
              <a:t> – </a:t>
            </a:r>
            <a:r>
              <a:rPr lang="en-US" dirty="0" err="1">
                <a:solidFill>
                  <a:schemeClr val="tx2"/>
                </a:solidFill>
              </a:rPr>
              <a:t>inneres</a:t>
            </a:r>
            <a:r>
              <a:rPr lang="en-US" dirty="0">
                <a:solidFill>
                  <a:schemeClr val="tx2"/>
                </a:solidFill>
              </a:rPr>
              <a:t> System: </a:t>
            </a:r>
            <a:r>
              <a:rPr lang="en-US" dirty="0" err="1">
                <a:solidFill>
                  <a:schemeClr val="tx2"/>
                </a:solidFill>
              </a:rPr>
              <a:t>globale</a:t>
            </a:r>
            <a:r>
              <a:rPr lang="en-US" dirty="0">
                <a:solidFill>
                  <a:schemeClr val="tx2"/>
                </a:solidFill>
              </a:rPr>
              <a:t> </a:t>
            </a:r>
            <a:r>
              <a:rPr lang="en-US" dirty="0" err="1">
                <a:solidFill>
                  <a:schemeClr val="tx2"/>
                </a:solidFill>
              </a:rPr>
              <a:t>Eigenschaften</a:t>
            </a:r>
            <a:endParaRPr lang="en-US" dirty="0">
              <a:solidFill>
                <a:schemeClr val="tx2"/>
              </a:solidFill>
            </a:endParaRP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nvGraphicFramePr>
        <p:xfrm>
          <a:off x="3635590" y="6190059"/>
          <a:ext cx="5042928" cy="29337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Sandberg, Mats Prof. </a:t>
                      </a:r>
                      <a:r>
                        <a:rPr kumimoji="0" lang="en-US" sz="600" b="0" i="0" u="none" strike="noStrike" kern="1200" cap="none" spc="0" normalizeH="0" baseline="0" noProof="0" dirty="0" err="1">
                          <a:ln>
                            <a:noFill/>
                          </a:ln>
                          <a:solidFill>
                            <a:srgbClr val="000000"/>
                          </a:solidFill>
                          <a:effectLst/>
                          <a:uLnTx/>
                          <a:uFillTx/>
                          <a:latin typeface="+mn-lt"/>
                          <a:ea typeface="+mn-ea"/>
                          <a:cs typeface="+mn-cs"/>
                        </a:rPr>
                        <a:t>Ph.D</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Eng</a:t>
                      </a:r>
                      <a:r>
                        <a:rPr kumimoji="0" lang="en-US" sz="600" b="0" i="0" u="none" strike="noStrike" kern="1200" cap="none" spc="0" normalizeH="0" baseline="0" noProof="0" dirty="0">
                          <a:ln>
                            <a:noFill/>
                          </a:ln>
                          <a:solidFill>
                            <a:srgbClr val="000000"/>
                          </a:solidFill>
                          <a:effectLst/>
                          <a:uLnTx/>
                          <a:uFillTx/>
                          <a:latin typeface="+mn-lt"/>
                          <a:ea typeface="+mn-ea"/>
                          <a:cs typeface="+mn-cs"/>
                        </a:rPr>
                        <a:t>) (1984): The multi-chamber theory reconsidered from the viewpoint of air quality studies. In: Building and Environment 19 (4), S. 221–233. DOI: 10.1016/0360-1323(84)90003-9.</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grpSp>
        <p:nvGrpSpPr>
          <p:cNvPr id="12" name="Gruppieren 11">
            <a:extLst>
              <a:ext uri="{FF2B5EF4-FFF2-40B4-BE49-F238E27FC236}">
                <a16:creationId xmlns:a16="http://schemas.microsoft.com/office/drawing/2014/main" id="{0F9812D2-7C69-4341-BD3D-2689FC5E47C1}"/>
              </a:ext>
            </a:extLst>
          </p:cNvPr>
          <p:cNvGrpSpPr/>
          <p:nvPr/>
        </p:nvGrpSpPr>
        <p:grpSpPr>
          <a:xfrm>
            <a:off x="6959303" y="2210202"/>
            <a:ext cx="4751686" cy="2306492"/>
            <a:chOff x="4006974" y="1772816"/>
            <a:chExt cx="7704014" cy="3459738"/>
          </a:xfrm>
        </p:grpSpPr>
        <p:grpSp>
          <p:nvGrpSpPr>
            <p:cNvPr id="4" name="Gruppieren 3">
              <a:extLst>
                <a:ext uri="{FF2B5EF4-FFF2-40B4-BE49-F238E27FC236}">
                  <a16:creationId xmlns:a16="http://schemas.microsoft.com/office/drawing/2014/main" id="{8739CD91-D8FD-4205-9899-B06896544765}"/>
                </a:ext>
              </a:extLst>
            </p:cNvPr>
            <p:cNvGrpSpPr/>
            <p:nvPr/>
          </p:nvGrpSpPr>
          <p:grpSpPr>
            <a:xfrm>
              <a:off x="4006974" y="1772816"/>
              <a:ext cx="7704014" cy="3456384"/>
              <a:chOff x="3805011" y="2204864"/>
              <a:chExt cx="7905978" cy="3456384"/>
            </a:xfrm>
          </p:grpSpPr>
          <p:grpSp>
            <p:nvGrpSpPr>
              <p:cNvPr id="9" name="Gruppieren 8">
                <a:extLst>
                  <a:ext uri="{FF2B5EF4-FFF2-40B4-BE49-F238E27FC236}">
                    <a16:creationId xmlns:a16="http://schemas.microsoft.com/office/drawing/2014/main" id="{BF8469A1-420D-4868-BE34-CABE7669784D}"/>
                  </a:ext>
                </a:extLst>
              </p:cNvPr>
              <p:cNvGrpSpPr/>
              <p:nvPr/>
            </p:nvGrpSpPr>
            <p:grpSpPr>
              <a:xfrm>
                <a:off x="3805011" y="2204864"/>
                <a:ext cx="7905978" cy="3456384"/>
                <a:chOff x="3805011" y="2204864"/>
                <a:chExt cx="7905978" cy="2541008"/>
              </a:xfrm>
            </p:grpSpPr>
            <p:sp>
              <p:nvSpPr>
                <p:cNvPr id="54" name="Rechteck 53">
                  <a:extLst>
                    <a:ext uri="{FF2B5EF4-FFF2-40B4-BE49-F238E27FC236}">
                      <a16:creationId xmlns:a16="http://schemas.microsoft.com/office/drawing/2014/main" id="{32B05B2D-FAA4-4884-8041-924C4E97D1E9}"/>
                    </a:ext>
                  </a:extLst>
                </p:cNvPr>
                <p:cNvSpPr/>
                <p:nvPr/>
              </p:nvSpPr>
              <p:spPr bwMode="auto">
                <a:xfrm>
                  <a:off x="4078983" y="2204864"/>
                  <a:ext cx="7632006" cy="254100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4E11EF98-1E71-4A37-9FF4-7F463DC510E1}"/>
                        </a:ext>
                      </a:extLst>
                    </p:cNvPr>
                    <p:cNvSpPr/>
                    <p:nvPr/>
                  </p:nvSpPr>
                  <p:spPr>
                    <a:xfrm>
                      <a:off x="6885872" y="3258240"/>
                      <a:ext cx="1384559" cy="407279"/>
                    </a:xfrm>
                    <a:prstGeom prst="rect">
                      <a:avLst/>
                    </a:prstGeom>
                  </p:spPr>
                  <p:txBody>
                    <a:bodyPr wrap="square">
                      <a:spAutoFit/>
                    </a:bodyPr>
                    <a:lstStyle/>
                    <a:p>
                      <a14:m>
                        <m:oMath xmlns:m="http://schemas.openxmlformats.org/officeDocument/2006/math">
                          <m:r>
                            <m:rPr>
                              <m:nor/>
                            </m:rPr>
                            <a:rPr lang="en-GB" kern="0" smtClean="0">
                              <a:solidFill>
                                <a:schemeClr val="tx2">
                                  <a:lumMod val="50000"/>
                                </a:schemeClr>
                              </a:solidFill>
                            </a:rPr>
                            <m:t>V</m:t>
                          </m:r>
                        </m:oMath>
                      </a14:m>
                      <a:r>
                        <a:rPr lang="de-DE" dirty="0">
                          <a:solidFill>
                            <a:schemeClr val="tx2">
                              <a:lumMod val="50000"/>
                            </a:schemeClr>
                          </a:solidFill>
                        </a:rPr>
                        <a:t>,</a:t>
                      </a:r>
                      <a14:m>
                        <m:oMath xmlns:m="http://schemas.openxmlformats.org/officeDocument/2006/math">
                          <m:r>
                            <a:rPr lang="de-DE" b="0" i="0" dirty="0" smtClean="0">
                              <a:latin typeface="Cambria Math" panose="02040503050406030204" pitchFamily="18" charset="0"/>
                            </a:rPr>
                            <m:t>   </m:t>
                          </m:r>
                          <m:r>
                            <m:rPr>
                              <m:nor/>
                            </m:rPr>
                            <a:rPr lang="de-DE" dirty="0" smtClean="0">
                              <a:solidFill>
                                <a:schemeClr val="tx2">
                                  <a:lumMod val="50000"/>
                                </a:schemeClr>
                              </a:solidFill>
                            </a:rPr>
                            <m:t>‹</m:t>
                          </m:r>
                          <m:acc>
                            <m:accPr>
                              <m:chr m:val="̅"/>
                              <m:ctrlPr>
                                <a:rPr lang="en-GB" i="1" kern="0">
                                  <a:solidFill>
                                    <a:schemeClr val="tx2">
                                      <a:lumMod val="50000"/>
                                    </a:schemeClr>
                                  </a:solidFill>
                                  <a:latin typeface="Cambria Math" panose="02040503050406030204" pitchFamily="18" charset="0"/>
                                </a:rPr>
                              </m:ctrlPr>
                            </m:accPr>
                            <m:e>
                              <m:r>
                                <m:rPr>
                                  <m:sty m:val="p"/>
                                </m:rPr>
                                <a:rPr lang="el-GR" i="1" kern="0" smtClean="0">
                                  <a:solidFill>
                                    <a:schemeClr val="tx2">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tx2">
                                  <a:lumMod val="50000"/>
                                </a:schemeClr>
                              </a:solidFill>
                            </a:rPr>
                            <m:t>›</m:t>
                          </m:r>
                        </m:oMath>
                      </a14:m>
                      <a:endParaRPr lang="de-DE" dirty="0">
                        <a:solidFill>
                          <a:schemeClr val="tx2">
                            <a:lumMod val="50000"/>
                          </a:schemeClr>
                        </a:solidFill>
                      </a:endParaRPr>
                    </a:p>
                  </p:txBody>
                </p:sp>
              </mc:Choice>
              <mc:Fallback xmlns="">
                <p:sp>
                  <p:nvSpPr>
                    <p:cNvPr id="55" name="Rechteck 54">
                      <a:extLst>
                        <a:ext uri="{FF2B5EF4-FFF2-40B4-BE49-F238E27FC236}">
                          <a16:creationId xmlns:a16="http://schemas.microsoft.com/office/drawing/2014/main" id="{4E11EF98-1E71-4A37-9FF4-7F463DC510E1}"/>
                        </a:ext>
                      </a:extLst>
                    </p:cNvPr>
                    <p:cNvSpPr>
                      <a:spLocks noRot="1" noChangeAspect="1" noMove="1" noResize="1" noEditPoints="1" noAdjustHandles="1" noChangeArrowheads="1" noChangeShapeType="1" noTextEdit="1"/>
                    </p:cNvSpPr>
                    <p:nvPr/>
                  </p:nvSpPr>
                  <p:spPr>
                    <a:xfrm>
                      <a:off x="6885872" y="3258240"/>
                      <a:ext cx="1384559" cy="407279"/>
                    </a:xfrm>
                    <a:prstGeom prst="rect">
                      <a:avLst/>
                    </a:prstGeom>
                    <a:blipFill>
                      <a:blip r:embed="rId2"/>
                      <a:stretch>
                        <a:fillRect t="-6557" r="-19708" b="-26230"/>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0C475201-03B5-405A-8E70-517E4D606E74}"/>
                    </a:ext>
                  </a:extLst>
                </p:cNvPr>
                <p:cNvSpPr/>
                <p:nvPr/>
              </p:nvSpPr>
              <p:spPr bwMode="auto">
                <a:xfrm>
                  <a:off x="8416105" y="2873664"/>
                  <a:ext cx="2894422" cy="1152128"/>
                </a:xfrm>
                <a:prstGeom prst="rect">
                  <a:avLst/>
                </a:prstGeom>
                <a:solidFill>
                  <a:schemeClr val="accent4">
                    <a:lumMod val="40000"/>
                    <a:lumOff val="60000"/>
                    <a:alpha val="67000"/>
                  </a:schemeClr>
                </a:solidFill>
                <a:ln w="9525">
                  <a:solidFill>
                    <a:schemeClr val="accent4">
                      <a:lumMod val="75000"/>
                    </a:schemeClr>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9081688" y="3255960"/>
                      <a:ext cx="1563253" cy="433017"/>
                    </a:xfrm>
                    <a:prstGeom prst="rect">
                      <a:avLst/>
                    </a:prstGeom>
                  </p:spPr>
                  <p:txBody>
                    <a:bodyPr wrap="none">
                      <a:spAutoFit/>
                    </a:bodyPr>
                    <a:lstStyle/>
                    <a:p>
                      <a14:m>
                        <m:oMath xmlns:m="http://schemas.openxmlformats.org/officeDocument/2006/math">
                          <m:sSub>
                            <m:sSubPr>
                              <m:ctrlPr>
                                <a:rPr lang="en-GB" i="1" kern="0" smtClean="0">
                                  <a:solidFill>
                                    <a:schemeClr val="accent4">
                                      <a:lumMod val="50000"/>
                                    </a:schemeClr>
                                  </a:solidFill>
                                  <a:latin typeface="Cambria Math" panose="02040503050406030204" pitchFamily="18" charset="0"/>
                                </a:rPr>
                              </m:ctrlPr>
                            </m:sSubPr>
                            <m:e>
                              <m:r>
                                <m:rPr>
                                  <m:nor/>
                                </m:rPr>
                                <a:rPr lang="en-GB" kern="0">
                                  <a:solidFill>
                                    <a:schemeClr val="accent4">
                                      <a:lumMod val="50000"/>
                                    </a:schemeClr>
                                  </a:solidFill>
                                </a:rPr>
                                <m:t>V</m:t>
                              </m:r>
                            </m:e>
                            <m:sub>
                              <m:r>
                                <m:rPr>
                                  <m:nor/>
                                </m:rPr>
                                <a:rPr lang="de-DE" b="0" i="0" kern="0" smtClean="0">
                                  <a:solidFill>
                                    <a:schemeClr val="accent4">
                                      <a:lumMod val="50000"/>
                                    </a:schemeClr>
                                  </a:solidFill>
                                  <a:latin typeface="Frutiger LT Com 55 Roman" panose="020B0503030504020204" pitchFamily="34" charset="0"/>
                                </a:rPr>
                                <m:t>3</m:t>
                              </m:r>
                            </m:sub>
                          </m:sSub>
                        </m:oMath>
                      </a14:m>
                      <a:r>
                        <a:rPr lang="de-DE" dirty="0">
                          <a:solidFill>
                            <a:schemeClr val="accent4">
                              <a:lumMod val="50000"/>
                            </a:schemeClr>
                          </a:solidFill>
                        </a:rPr>
                        <a:t>,</a:t>
                      </a:r>
                      <a14:m>
                        <m:oMath xmlns:m="http://schemas.openxmlformats.org/officeDocument/2006/math">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smtClea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oMath>
                      </a14:m>
                      <a:endParaRPr lang="de-DE"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9081688" y="3255960"/>
                      <a:ext cx="1563253" cy="433017"/>
                    </a:xfrm>
                    <a:prstGeom prst="rect">
                      <a:avLst/>
                    </a:prstGeom>
                    <a:blipFill>
                      <a:blip r:embed="rId3"/>
                      <a:stretch>
                        <a:fillRect t="-7813" r="-14286" b="-20313"/>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2919147"/>
                  <a:ext cx="2016224" cy="1152128"/>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785603" y="3239255"/>
                      <a:ext cx="1563253" cy="429977"/>
                    </a:xfrm>
                    <a:prstGeom prst="rect">
                      <a:avLst/>
                    </a:prstGeom>
                  </p:spPr>
                  <p:txBody>
                    <a:bodyPr wrap="none">
                      <a:spAutoFit/>
                    </a:bodyPr>
                    <a:lstStyle/>
                    <a:p>
                      <a14:m>
                        <m:oMath xmlns:m="http://schemas.openxmlformats.org/officeDocument/2006/math">
                          <m:sSub>
                            <m:sSubPr>
                              <m:ctrlPr>
                                <a:rPr lang="en-GB" i="1" kern="0" smtClean="0">
                                  <a:solidFill>
                                    <a:schemeClr val="accent3">
                                      <a:lumMod val="75000"/>
                                    </a:schemeClr>
                                  </a:solidFill>
                                  <a:latin typeface="Cambria Math" panose="02040503050406030204" pitchFamily="18" charset="0"/>
                                </a:rPr>
                              </m:ctrlPr>
                            </m:sSubPr>
                            <m:e>
                              <m:r>
                                <m:rPr>
                                  <m:nor/>
                                </m:rPr>
                                <a:rPr lang="en-GB" kern="0">
                                  <a:solidFill>
                                    <a:schemeClr val="accent3">
                                      <a:lumMod val="75000"/>
                                    </a:schemeClr>
                                  </a:solidFill>
                                </a:rPr>
                                <m:t>V</m:t>
                              </m:r>
                            </m:e>
                            <m:sub>
                              <m:r>
                                <m:rPr>
                                  <m:nor/>
                                </m:rPr>
                                <a:rPr lang="de-DE" b="0" i="0" kern="0" smtClean="0">
                                  <a:solidFill>
                                    <a:schemeClr val="accent3">
                                      <a:lumMod val="75000"/>
                                    </a:schemeClr>
                                  </a:solidFill>
                                  <a:latin typeface="Frutiger LT Com 55 Roman" panose="020B0503030504020204" pitchFamily="34" charset="0"/>
                                </a:rPr>
                                <m:t>2</m:t>
                              </m:r>
                            </m:sub>
                          </m:sSub>
                        </m:oMath>
                      </a14:m>
                      <a:r>
                        <a:rPr lang="de-DE" dirty="0">
                          <a:solidFill>
                            <a:schemeClr val="accent3">
                              <a:lumMod val="75000"/>
                            </a:schemeClr>
                          </a:solidFill>
                        </a:rPr>
                        <a:t>,</a:t>
                      </a:r>
                      <a14:m>
                        <m:oMath xmlns:m="http://schemas.openxmlformats.org/officeDocument/2006/math">
                          <m:sSub>
                            <m:sSubPr>
                              <m:ctrlPr>
                                <a:rPr lang="en-GB" i="1" kern="0">
                                  <a:solidFill>
                                    <a:schemeClr val="accent3">
                                      <a:lumMod val="75000"/>
                                    </a:schemeClr>
                                  </a:solidFill>
                                  <a:latin typeface="Cambria Math" panose="02040503050406030204" pitchFamily="18" charset="0"/>
                                </a:rPr>
                              </m:ctrlPr>
                            </m:sSubPr>
                            <m:e>
                              <m:r>
                                <m:rPr>
                                  <m:nor/>
                                </m:rPr>
                                <a:rPr lang="de-DE" dirty="0">
                                  <a:solidFill>
                                    <a:schemeClr val="accent3">
                                      <a:lumMod val="75000"/>
                                    </a:schemeClr>
                                  </a:solidFill>
                                </a:rPr>
                                <m:t>‹</m:t>
                              </m:r>
                              <m:acc>
                                <m:accPr>
                                  <m:chr m:val="̅"/>
                                  <m:ctrlPr>
                                    <a:rPr lang="en-GB" i="1" kern="0" smtClean="0">
                                      <a:solidFill>
                                        <a:schemeClr val="accent3">
                                          <a:lumMod val="75000"/>
                                        </a:schemeClr>
                                      </a:solidFill>
                                      <a:latin typeface="Cambria Math" panose="02040503050406030204" pitchFamily="18" charset="0"/>
                                    </a:rPr>
                                  </m:ctrlPr>
                                </m:accPr>
                                <m:e>
                                  <m:r>
                                    <m:rPr>
                                      <m:sty m:val="p"/>
                                    </m:rPr>
                                    <a:rPr lang="el-GR" i="1" kern="0" smtClean="0">
                                      <a:solidFill>
                                        <a:schemeClr val="accent3">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accent3">
                                      <a:lumMod val="75000"/>
                                    </a:schemeClr>
                                  </a:solidFill>
                                </a:rPr>
                                <m:t>›</m:t>
                              </m:r>
                            </m:e>
                            <m:sub>
                              <m:r>
                                <m:rPr>
                                  <m:nor/>
                                </m:rPr>
                                <a:rPr lang="de-DE" b="0" i="0" kern="0" smtClean="0">
                                  <a:solidFill>
                                    <a:schemeClr val="accent3">
                                      <a:lumMod val="75000"/>
                                    </a:schemeClr>
                                  </a:solidFill>
                                  <a:latin typeface="Frutiger LT Com 55 Roman" panose="020B0503030504020204" pitchFamily="34" charset="0"/>
                                </a:rPr>
                                <m:t>2</m:t>
                              </m:r>
                            </m:sub>
                          </m:sSub>
                        </m:oMath>
                      </a14:m>
                      <a:endParaRPr lang="de-DE"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785603" y="3239255"/>
                      <a:ext cx="1563253" cy="429977"/>
                    </a:xfrm>
                    <a:prstGeom prst="rect">
                      <a:avLst/>
                    </a:prstGeom>
                    <a:blipFill>
                      <a:blip r:embed="rId4"/>
                      <a:stretch>
                        <a:fillRect t="-6250" r="-14935" b="-20313"/>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flipV="1">
                  <a:off x="3805011" y="2606432"/>
                  <a:ext cx="1714129" cy="96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endCxn id="56" idx="2"/>
                </p:cNvCxnSpPr>
                <p:nvPr/>
              </p:nvCxnSpPr>
              <p:spPr bwMode="auto">
                <a:xfrm flipV="1">
                  <a:off x="3805011" y="4071275"/>
                  <a:ext cx="1714131" cy="314560"/>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endCxn id="13" idx="0"/>
                </p:cNvCxnSpPr>
                <p:nvPr/>
              </p:nvCxnSpPr>
              <p:spPr bwMode="auto">
                <a:xfrm>
                  <a:off x="5519141" y="2607393"/>
                  <a:ext cx="4344175" cy="266271"/>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p:nvPr/>
              </p:nvCxnSpPr>
              <p:spPr bwMode="auto">
                <a:xfrm flipH="1">
                  <a:off x="5519141" y="2611548"/>
                  <a:ext cx="2" cy="314556"/>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stCxn id="13" idx="2"/>
                </p:cNvCxnSpPr>
                <p:nvPr/>
              </p:nvCxnSpPr>
              <p:spPr bwMode="auto">
                <a:xfrm rot="5400000">
                  <a:off x="7511210" y="2033726"/>
                  <a:ext cx="360041" cy="4344173"/>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B62ED0D3-0D84-4264-8B72-3DF408E03E9C}"/>
                      </a:ext>
                    </a:extLst>
                  </p:cNvPr>
                  <p:cNvSpPr/>
                  <p:nvPr/>
                </p:nvSpPr>
                <p:spPr>
                  <a:xfrm>
                    <a:off x="5519139" y="2724920"/>
                    <a:ext cx="971365" cy="466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a:solidFill>
                                    <a:schemeClr val="accent3">
                                      <a:lumMod val="75000"/>
                                    </a:schemeClr>
                                  </a:solidFill>
                                  <a:latin typeface="Cambria Math" panose="02040503050406030204" pitchFamily="18" charset="0"/>
                                </a:rPr>
                              </m:ctrlPr>
                            </m:sSubPr>
                            <m:e>
                              <m:acc>
                                <m:accPr>
                                  <m:chr m:val="̅"/>
                                  <m:ctrlPr>
                                    <a:rPr lang="en-GB" sz="1200" i="1">
                                      <a:solidFill>
                                        <a:schemeClr val="accent3">
                                          <a:lumMod val="75000"/>
                                        </a:schemeClr>
                                      </a:solidFill>
                                      <a:latin typeface="Cambria Math" panose="02040503050406030204" pitchFamily="18" charset="0"/>
                                    </a:rPr>
                                  </m:ctrlPr>
                                </m:accPr>
                                <m:e>
                                  <m:r>
                                    <m:rPr>
                                      <m:nor/>
                                    </m:rPr>
                                    <a:rPr lang="en-GB" sz="1200">
                                      <a:solidFill>
                                        <a:schemeClr val="accent3">
                                          <a:lumMod val="75000"/>
                                        </a:schemeClr>
                                      </a:solidFill>
                                    </a:rPr>
                                    <m:t>τ</m:t>
                                  </m:r>
                                </m:e>
                              </m:acc>
                            </m:e>
                            <m:sub>
                              <m:r>
                                <m:rPr>
                                  <m:nor/>
                                </m:rPr>
                                <a:rPr lang="de-DE" sz="1200">
                                  <a:solidFill>
                                    <a:schemeClr val="accent3">
                                      <a:lumMod val="75000"/>
                                    </a:schemeClr>
                                  </a:solidFill>
                                </a:rPr>
                                <m:t>e</m:t>
                              </m:r>
                              <m:r>
                                <m:rPr>
                                  <m:nor/>
                                </m:rPr>
                                <a:rPr lang="de-DE" sz="1200">
                                  <a:solidFill>
                                    <a:schemeClr val="accent3">
                                      <a:lumMod val="75000"/>
                                    </a:schemeClr>
                                  </a:solidFill>
                                  <a:latin typeface="Frutiger LT Com 55 Roman" panose="020B0503030504020204" pitchFamily="34" charset="0"/>
                                </a:rPr>
                                <m:t>x</m:t>
                              </m:r>
                              <m:r>
                                <m:rPr>
                                  <m:nor/>
                                </m:rPr>
                                <a:rPr lang="de-DE" sz="1200">
                                  <a:solidFill>
                                    <a:schemeClr val="accent3">
                                      <a:lumMod val="75000"/>
                                    </a:schemeClr>
                                  </a:solidFill>
                                  <a:ea typeface="Cambria Math" panose="02040503050406030204" pitchFamily="18" charset="0"/>
                                </a:rPr>
                                <m:t>,2</m:t>
                              </m:r>
                            </m:sub>
                          </m:sSub>
                        </m:oMath>
                      </m:oMathPara>
                    </a14:m>
                    <a:endParaRPr lang="de-DE" sz="1200" dirty="0"/>
                  </a:p>
                </p:txBody>
              </p:sp>
            </mc:Choice>
            <mc:Fallback xmlns="">
              <p:sp>
                <p:nvSpPr>
                  <p:cNvPr id="3" name="Rechteck 2">
                    <a:extLst>
                      <a:ext uri="{FF2B5EF4-FFF2-40B4-BE49-F238E27FC236}">
                        <a16:creationId xmlns:a16="http://schemas.microsoft.com/office/drawing/2014/main" id="{B62ED0D3-0D84-4264-8B72-3DF408E03E9C}"/>
                      </a:ext>
                    </a:extLst>
                  </p:cNvPr>
                  <p:cNvSpPr>
                    <a:spLocks noRot="1" noChangeAspect="1" noMove="1" noResize="1" noEditPoints="1" noAdjustHandles="1" noChangeArrowheads="1" noChangeShapeType="1" noTextEdit="1"/>
                  </p:cNvSpPr>
                  <p:nvPr/>
                </p:nvSpPr>
                <p:spPr>
                  <a:xfrm>
                    <a:off x="5519139" y="2724920"/>
                    <a:ext cx="971365" cy="466763"/>
                  </a:xfrm>
                  <a:prstGeom prst="rect">
                    <a:avLst/>
                  </a:prstGeom>
                  <a:blipFill>
                    <a:blip r:embed="rId5"/>
                    <a:stretch>
                      <a:fillRect b="-5882"/>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3FE98F80-0920-44C6-956E-D31F718419F9}"/>
                    </a:ext>
                  </a:extLst>
                </p:cNvPr>
                <p:cNvSpPr txBox="1"/>
                <p:nvPr/>
              </p:nvSpPr>
              <p:spPr>
                <a:xfrm>
                  <a:off x="4205134" y="4771370"/>
                  <a:ext cx="821800" cy="4611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V</m:t>
                                </m:r>
                              </m:e>
                            </m:acc>
                          </m:e>
                          <m:sub>
                            <m:r>
                              <m:rPr>
                                <m:nor/>
                              </m:rPr>
                              <a:rPr lang="de-DE" sz="1200" b="0" i="0" smtClean="0">
                                <a:solidFill>
                                  <a:schemeClr val="tx2">
                                    <a:lumMod val="75000"/>
                                  </a:schemeClr>
                                </a:solidFill>
                                <a:latin typeface="Frutiger LT Com 55 Roman" panose="020B0503030504020204" pitchFamily="34" charset="0"/>
                              </a:rPr>
                              <m:t>23</m:t>
                            </m:r>
                          </m:sub>
                        </m:sSub>
                      </m:oMath>
                    </m:oMathPara>
                  </a14:m>
                  <a:endParaRPr lang="de-DE" sz="1200" dirty="0"/>
                </a:p>
              </p:txBody>
            </p:sp>
          </mc:Choice>
          <mc:Fallback xmlns="">
            <p:sp>
              <p:nvSpPr>
                <p:cNvPr id="23" name="Textfeld 22">
                  <a:extLst>
                    <a:ext uri="{FF2B5EF4-FFF2-40B4-BE49-F238E27FC236}">
                      <a16:creationId xmlns:a16="http://schemas.microsoft.com/office/drawing/2014/main" id="{3FE98F80-0920-44C6-956E-D31F718419F9}"/>
                    </a:ext>
                  </a:extLst>
                </p:cNvPr>
                <p:cNvSpPr txBox="1">
                  <a:spLocks noRot="1" noChangeAspect="1" noMove="1" noResize="1" noEditPoints="1" noAdjustHandles="1" noChangeArrowheads="1" noChangeShapeType="1" noTextEdit="1"/>
                </p:cNvSpPr>
                <p:nvPr/>
              </p:nvSpPr>
              <p:spPr>
                <a:xfrm>
                  <a:off x="4205134" y="4771370"/>
                  <a:ext cx="821800" cy="461184"/>
                </a:xfrm>
                <a:prstGeom prst="rect">
                  <a:avLst/>
                </a:prstGeom>
                <a:blipFill>
                  <a:blip r:embed="rId6"/>
                  <a:stretch>
                    <a:fillRect b="-1961"/>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3EA8BAE-8C45-4D2F-88E0-7F40568ED974}"/>
                    </a:ext>
                  </a:extLst>
                </p:cNvPr>
                <p:cNvSpPr txBox="1"/>
                <p:nvPr/>
              </p:nvSpPr>
              <p:spPr>
                <a:xfrm>
                  <a:off x="7642961" y="1854592"/>
                  <a:ext cx="684052" cy="4611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4">
                                    <a:lumMod val="50000"/>
                                  </a:schemeClr>
                                </a:solidFill>
                                <a:latin typeface="Cambria Math" panose="02040503050406030204" pitchFamily="18" charset="0"/>
                              </a:rPr>
                            </m:ctrlPr>
                          </m:sSubPr>
                          <m:e>
                            <m:acc>
                              <m:accPr>
                                <m:chr m:val="̇"/>
                                <m:ctrlPr>
                                  <a:rPr lang="en-GB" sz="1200" i="1">
                                    <a:solidFill>
                                      <a:schemeClr val="accent4">
                                        <a:lumMod val="50000"/>
                                      </a:schemeClr>
                                    </a:solidFill>
                                    <a:latin typeface="Cambria Math" panose="02040503050406030204" pitchFamily="18" charset="0"/>
                                  </a:rPr>
                                </m:ctrlPr>
                              </m:accPr>
                              <m:e>
                                <m:r>
                                  <m:rPr>
                                    <m:nor/>
                                  </m:rPr>
                                  <a:rPr lang="en-GB" sz="1200">
                                    <a:solidFill>
                                      <a:schemeClr val="accent4">
                                        <a:lumMod val="50000"/>
                                      </a:schemeClr>
                                    </a:solidFill>
                                  </a:rPr>
                                  <m:t>V</m:t>
                                </m:r>
                              </m:e>
                            </m:acc>
                          </m:e>
                          <m:sub>
                            <m:r>
                              <m:rPr>
                                <m:nor/>
                              </m:rPr>
                              <a:rPr lang="de-DE" sz="1200" b="0" i="0" smtClean="0">
                                <a:solidFill>
                                  <a:schemeClr val="accent4">
                                    <a:lumMod val="50000"/>
                                  </a:schemeClr>
                                </a:solidFill>
                                <a:latin typeface="Frutiger LT Com 55 Roman" panose="020B0503030504020204" pitchFamily="34" charset="0"/>
                              </a:rPr>
                              <m:t>3</m:t>
                            </m:r>
                          </m:sub>
                        </m:sSub>
                      </m:oMath>
                    </m:oMathPara>
                  </a14:m>
                  <a:endParaRPr lang="de-DE" sz="1200" dirty="0">
                    <a:solidFill>
                      <a:schemeClr val="accent4">
                        <a:lumMod val="50000"/>
                      </a:schemeClr>
                    </a:solidFill>
                  </a:endParaRPr>
                </a:p>
              </p:txBody>
            </p:sp>
          </mc:Choice>
          <mc:Fallback xmlns="">
            <p:sp>
              <p:nvSpPr>
                <p:cNvPr id="25" name="Textfeld 24">
                  <a:extLst>
                    <a:ext uri="{FF2B5EF4-FFF2-40B4-BE49-F238E27FC236}">
                      <a16:creationId xmlns:a16="http://schemas.microsoft.com/office/drawing/2014/main" id="{B3EA8BAE-8C45-4D2F-88E0-7F40568ED974}"/>
                    </a:ext>
                  </a:extLst>
                </p:cNvPr>
                <p:cNvSpPr txBox="1">
                  <a:spLocks noRot="1" noChangeAspect="1" noMove="1" noResize="1" noEditPoints="1" noAdjustHandles="1" noChangeArrowheads="1" noChangeShapeType="1" noTextEdit="1"/>
                </p:cNvSpPr>
                <p:nvPr/>
              </p:nvSpPr>
              <p:spPr>
                <a:xfrm>
                  <a:off x="7642961" y="1854592"/>
                  <a:ext cx="684052" cy="461184"/>
                </a:xfrm>
                <a:prstGeom prst="rect">
                  <a:avLst/>
                </a:prstGeom>
                <a:blipFill>
                  <a:blip r:embed="rId7"/>
                  <a:stretch>
                    <a:fillRect b="-2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37E41F0-52BB-41B2-8C1E-A89D3747D940}"/>
                    </a:ext>
                  </a:extLst>
                </p:cNvPr>
                <p:cNvSpPr txBox="1"/>
                <p:nvPr/>
              </p:nvSpPr>
              <p:spPr>
                <a:xfrm>
                  <a:off x="5724176" y="4300769"/>
                  <a:ext cx="684052" cy="4583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3">
                                    <a:lumMod val="75000"/>
                                  </a:schemeClr>
                                </a:solidFill>
                                <a:latin typeface="Cambria Math" panose="02040503050406030204" pitchFamily="18" charset="0"/>
                              </a:rPr>
                            </m:ctrlPr>
                          </m:sSubPr>
                          <m:e>
                            <m:acc>
                              <m:accPr>
                                <m:chr m:val="̇"/>
                                <m:ctrlPr>
                                  <a:rPr lang="en-GB" sz="1200" i="1">
                                    <a:solidFill>
                                      <a:schemeClr val="accent3">
                                        <a:lumMod val="75000"/>
                                      </a:schemeClr>
                                    </a:solidFill>
                                    <a:latin typeface="Cambria Math" panose="02040503050406030204" pitchFamily="18" charset="0"/>
                                  </a:rPr>
                                </m:ctrlPr>
                              </m:accPr>
                              <m:e>
                                <m:r>
                                  <m:rPr>
                                    <m:nor/>
                                  </m:rPr>
                                  <a:rPr lang="en-GB" sz="1200">
                                    <a:solidFill>
                                      <a:schemeClr val="accent3">
                                        <a:lumMod val="75000"/>
                                      </a:schemeClr>
                                    </a:solidFill>
                                  </a:rPr>
                                  <m:t>V</m:t>
                                </m:r>
                              </m:e>
                            </m:acc>
                          </m:e>
                          <m:sub>
                            <m:r>
                              <m:rPr>
                                <m:nor/>
                              </m:rPr>
                              <a:rPr lang="de-DE" sz="1200" b="0" i="0" smtClean="0">
                                <a:solidFill>
                                  <a:schemeClr val="accent3">
                                    <a:lumMod val="75000"/>
                                  </a:schemeClr>
                                </a:solidFill>
                                <a:latin typeface="Frutiger LT Com 55 Roman" panose="020B0503030504020204" pitchFamily="34" charset="0"/>
                              </a:rPr>
                              <m:t>2</m:t>
                            </m:r>
                          </m:sub>
                        </m:sSub>
                      </m:oMath>
                    </m:oMathPara>
                  </a14:m>
                  <a:endParaRPr lang="de-DE" sz="1200" dirty="0">
                    <a:solidFill>
                      <a:schemeClr val="accent4">
                        <a:lumMod val="50000"/>
                      </a:schemeClr>
                    </a:solidFill>
                  </a:endParaRPr>
                </a:p>
              </p:txBody>
            </p:sp>
          </mc:Choice>
          <mc:Fallback xmlns="">
            <p:sp>
              <p:nvSpPr>
                <p:cNvPr id="26" name="Textfeld 25">
                  <a:extLst>
                    <a:ext uri="{FF2B5EF4-FFF2-40B4-BE49-F238E27FC236}">
                      <a16:creationId xmlns:a16="http://schemas.microsoft.com/office/drawing/2014/main" id="{437E41F0-52BB-41B2-8C1E-A89D3747D940}"/>
                    </a:ext>
                  </a:extLst>
                </p:cNvPr>
                <p:cNvSpPr txBox="1">
                  <a:spLocks noRot="1" noChangeAspect="1" noMove="1" noResize="1" noEditPoints="1" noAdjustHandles="1" noChangeArrowheads="1" noChangeShapeType="1" noTextEdit="1"/>
                </p:cNvSpPr>
                <p:nvPr/>
              </p:nvSpPr>
              <p:spPr>
                <a:xfrm>
                  <a:off x="5724176" y="4300769"/>
                  <a:ext cx="684052" cy="458394"/>
                </a:xfrm>
                <a:prstGeom prst="rect">
                  <a:avLst/>
                </a:prstGeom>
                <a:blipFill>
                  <a:blip r:embed="rId8"/>
                  <a:stretch>
                    <a:fillRect b="-4000"/>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873321"/>
                <a:ext cx="6145393"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en-GB" kern="0" dirty="0"/>
                  <a:t>Kumulanten-generierende Funktion </a:t>
                </a:r>
                <a14:m>
                  <m:oMath xmlns:m="http://schemas.openxmlformats.org/officeDocument/2006/math">
                    <m:sSub>
                      <m:sSubPr>
                        <m:ctrlPr>
                          <a:rPr lang="en-GB" i="1" kern="0">
                            <a:solidFill>
                              <a:schemeClr val="tx2">
                                <a:lumMod val="75000"/>
                              </a:schemeClr>
                            </a:solidFill>
                            <a:latin typeface="Cambria Math" panose="02040503050406030204" pitchFamily="18" charset="0"/>
                          </a:rPr>
                        </m:ctrlPr>
                      </m:sSubPr>
                      <m:e>
                        <m:r>
                          <m:rPr>
                            <m:nor/>
                          </m:rPr>
                          <a:rPr lang="de-DE" b="0" i="0" kern="0" smtClean="0">
                            <a:solidFill>
                              <a:schemeClr val="tx2">
                                <a:lumMod val="75000"/>
                              </a:schemeClr>
                            </a:solidFill>
                          </a:rPr>
                          <m:t>F</m:t>
                        </m:r>
                      </m:e>
                      <m:sub>
                        <m:r>
                          <m:rPr>
                            <m:nor/>
                          </m:rPr>
                          <a:rPr lang="de-DE" kern="0">
                            <a:solidFill>
                              <a:schemeClr val="tx2">
                                <a:lumMod val="75000"/>
                              </a:schemeClr>
                            </a:solidFill>
                            <a:latin typeface="Frutiger LT Com 55 Roman" panose="020B0503030504020204" pitchFamily="34" charset="0"/>
                          </a:rPr>
                          <m:t>23</m:t>
                        </m:r>
                      </m:sub>
                    </m:sSub>
                    <m:d>
                      <m:dPr>
                        <m:ctrlPr>
                          <a:rPr lang="de-DE" i="1">
                            <a:solidFill>
                              <a:schemeClr val="tx2">
                                <a:lumMod val="75000"/>
                              </a:schemeClr>
                            </a:solidFill>
                            <a:latin typeface="Cambria Math" panose="02040503050406030204" pitchFamily="18" charset="0"/>
                            <a:ea typeface="Cambria Math" panose="02040503050406030204" pitchFamily="18" charset="0"/>
                          </a:rPr>
                        </m:ctrlPr>
                      </m:dPr>
                      <m:e>
                        <m:r>
                          <m:rPr>
                            <m:nor/>
                          </m:rPr>
                          <a:rPr lang="de-DE">
                            <a:solidFill>
                              <a:schemeClr val="tx2">
                                <a:lumMod val="75000"/>
                              </a:schemeClr>
                            </a:solidFill>
                            <a:latin typeface="Frutiger LT Com 55 Roman" panose="020B0503030504020204" pitchFamily="34" charset="0"/>
                            <a:ea typeface="Cambria Math" panose="02040503050406030204" pitchFamily="18" charset="0"/>
                          </a:rPr>
                          <m:t>s</m:t>
                        </m:r>
                      </m:e>
                    </m:d>
                  </m:oMath>
                </a14:m>
                <a:r>
                  <a:rPr lang="de-DE" kern="0" dirty="0"/>
                  <a:t> ergibt: </a:t>
                </a:r>
              </a:p>
              <a:p>
                <a:pPr lvl="1"/>
                <a:r>
                  <a:rPr lang="de-DE" kern="0" dirty="0"/>
                  <a:t>(statistischer) Mittelwert	</a:t>
                </a:r>
                <a14:m>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r>
                          <m:rPr>
                            <m:nor/>
                          </m:rPr>
                          <a:rPr lang="en-GB">
                            <a:solidFill>
                              <a:schemeClr val="tx2">
                                <a:lumMod val="75000"/>
                              </a:schemeClr>
                            </a:solidFill>
                            <a:latin typeface="Frutiger LT Com 55 Roman" panose="020B0503030504020204" pitchFamily="34" charset="0"/>
                          </a:rPr>
                          <m:t>τ</m:t>
                        </m:r>
                      </m:e>
                      <m:sub>
                        <m:r>
                          <m:rPr>
                            <m:nor/>
                          </m:rPr>
                          <a:rPr lang="en-GB">
                            <a:solidFill>
                              <a:schemeClr val="tx2">
                                <a:lumMod val="75000"/>
                              </a:schemeClr>
                            </a:solidFill>
                            <a:latin typeface="Frutiger LT Com 55 Roman" panose="020B0503030504020204" pitchFamily="34" charset="0"/>
                          </a:rPr>
                          <m:t>n</m:t>
                        </m:r>
                        <m:r>
                          <m:rPr>
                            <m:nor/>
                          </m:rPr>
                          <a:rPr lang="de-DE">
                            <a:solidFill>
                              <a:schemeClr val="tx2">
                                <a:lumMod val="75000"/>
                              </a:schemeClr>
                            </a:solidFill>
                            <a:latin typeface="Frutiger LT Com 55 Roman" panose="020B0503030504020204" pitchFamily="34" charset="0"/>
                          </a:rPr>
                          <m:t>,23</m:t>
                        </m:r>
                      </m:sub>
                    </m:sSub>
                  </m:oMath>
                </a14:m>
                <a:endParaRPr lang="de-DE" kern="0" dirty="0"/>
              </a:p>
              <a:p>
                <a:pPr lvl="1"/>
                <a:r>
                  <a:rPr lang="de-DE" kern="0" dirty="0"/>
                  <a:t>(statistische) Varianz		</a:t>
                </a:r>
                <a14:m>
                  <m:oMath xmlns:m="http://schemas.openxmlformats.org/officeDocument/2006/math">
                    <m:sSubSup>
                      <m:sSubSupPr>
                        <m:ctrlPr>
                          <a:rPr lang="de-DE" i="1" kern="0" smtClean="0">
                            <a:solidFill>
                              <a:schemeClr val="tx2">
                                <a:lumMod val="75000"/>
                              </a:schemeClr>
                            </a:solidFill>
                            <a:latin typeface="Cambria Math" panose="02040503050406030204" pitchFamily="18" charset="0"/>
                            <a:ea typeface="Cambria Math" panose="02040503050406030204" pitchFamily="18" charset="0"/>
                          </a:rPr>
                        </m:ctrlPr>
                      </m:sSubSupPr>
                      <m:e>
                        <m:r>
                          <m:rPr>
                            <m:nor/>
                          </m:rPr>
                          <a:rPr lang="de-DE" kern="0">
                            <a:solidFill>
                              <a:schemeClr val="tx2">
                                <a:lumMod val="75000"/>
                              </a:schemeClr>
                            </a:solidFill>
                            <a:ea typeface="Cambria Math" panose="02040503050406030204" pitchFamily="18" charset="0"/>
                          </a:rPr>
                          <m:t>σ</m:t>
                        </m:r>
                      </m:e>
                      <m:sub>
                        <m:r>
                          <m:rPr>
                            <m:nor/>
                          </m:rPr>
                          <a:rPr lang="de-DE" kern="0">
                            <a:solidFill>
                              <a:schemeClr val="tx2">
                                <a:lumMod val="75000"/>
                              </a:schemeClr>
                            </a:solidFill>
                            <a:ea typeface="Cambria Math" panose="02040503050406030204" pitchFamily="18" charset="0"/>
                          </a:rPr>
                          <m:t>23</m:t>
                        </m:r>
                      </m:sub>
                      <m:sup>
                        <m:r>
                          <m:rPr>
                            <m:nor/>
                          </m:rPr>
                          <a:rPr lang="de-DE" kern="0">
                            <a:solidFill>
                              <a:schemeClr val="tx2">
                                <a:lumMod val="75000"/>
                              </a:schemeClr>
                            </a:solidFill>
                            <a:ea typeface="Cambria Math" panose="02040503050406030204" pitchFamily="18" charset="0"/>
                          </a:rPr>
                          <m:t>2</m:t>
                        </m:r>
                      </m:sup>
                    </m:sSubSup>
                    <m:r>
                      <m:rPr>
                        <m:nor/>
                      </m:rPr>
                      <a:rPr lang="de-DE" kern="0">
                        <a:ea typeface="Cambria Math" panose="02040503050406030204" pitchFamily="18" charset="0"/>
                      </a:rPr>
                      <m:t> </m:t>
                    </m:r>
                    <m:r>
                      <m:rPr>
                        <m:nor/>
                      </m:rPr>
                      <a:rPr lang="de-DE" kern="0">
                        <a:ea typeface="Cambria Math" panose="02040503050406030204" pitchFamily="18" charset="0"/>
                      </a:rPr>
                      <m:t>und</m:t>
                    </m:r>
                    <m:sSubSup>
                      <m:sSubSupPr>
                        <m:ctrlPr>
                          <a:rPr lang="de-DE" i="1" kern="0" smtClean="0">
                            <a:solidFill>
                              <a:schemeClr val="tx2">
                                <a:lumMod val="75000"/>
                              </a:schemeClr>
                            </a:solidFill>
                            <a:latin typeface="Cambria Math" panose="02040503050406030204" pitchFamily="18" charset="0"/>
                            <a:ea typeface="Cambria Math" panose="02040503050406030204" pitchFamily="18" charset="0"/>
                          </a:rPr>
                        </m:ctrlPr>
                      </m:sSubSupPr>
                      <m:e>
                        <m:d>
                          <m:dPr>
                            <m:ctrlPr>
                              <a:rPr lang="de-DE" i="1" kern="0">
                                <a:solidFill>
                                  <a:schemeClr val="tx2">
                                    <a:lumMod val="75000"/>
                                  </a:schemeClr>
                                </a:solidFill>
                                <a:latin typeface="Cambria Math" panose="02040503050406030204" pitchFamily="18" charset="0"/>
                                <a:ea typeface="Cambria Math" panose="02040503050406030204" pitchFamily="18" charset="0"/>
                              </a:rPr>
                            </m:ctrlPr>
                          </m:dPr>
                          <m:e>
                            <m:sSup>
                              <m:sSupPr>
                                <m:ctrlPr>
                                  <a:rPr lang="de-DE" i="1" kern="0">
                                    <a:solidFill>
                                      <a:schemeClr val="tx2">
                                        <a:lumMod val="75000"/>
                                      </a:schemeClr>
                                    </a:solidFill>
                                    <a:latin typeface="Cambria Math" panose="02040503050406030204" pitchFamily="18" charset="0"/>
                                    <a:ea typeface="Cambria Math" panose="02040503050406030204" pitchFamily="18" charset="0"/>
                                  </a:rPr>
                                </m:ctrlPr>
                              </m:sSupPr>
                              <m:e>
                                <m:r>
                                  <m:rPr>
                                    <m:nor/>
                                  </m:rPr>
                                  <a:rPr lang="de-DE" kern="0">
                                    <a:solidFill>
                                      <a:schemeClr val="tx2">
                                        <a:lumMod val="75000"/>
                                      </a:schemeClr>
                                    </a:solidFill>
                                    <a:ea typeface="Cambria Math" panose="02040503050406030204" pitchFamily="18" charset="0"/>
                                  </a:rPr>
                                  <m:t>σ</m:t>
                                </m:r>
                              </m:e>
                              <m:sup>
                                <m:r>
                                  <m:rPr>
                                    <m:nor/>
                                  </m:rPr>
                                  <a:rPr lang="de-DE" kern="0">
                                    <a:solidFill>
                                      <a:schemeClr val="tx2">
                                        <a:lumMod val="75000"/>
                                      </a:schemeClr>
                                    </a:solidFill>
                                    <a:ea typeface="Cambria Math" panose="02040503050406030204" pitchFamily="18" charset="0"/>
                                  </a:rPr>
                                  <m:t>2</m:t>
                                </m:r>
                              </m:sup>
                            </m:sSup>
                          </m:e>
                        </m:d>
                      </m:e>
                      <m:sub>
                        <m:r>
                          <m:rPr>
                            <m:nor/>
                          </m:rPr>
                          <a:rPr lang="de-DE" kern="0">
                            <a:solidFill>
                              <a:schemeClr val="tx2">
                                <a:lumMod val="75000"/>
                              </a:schemeClr>
                            </a:solidFill>
                            <a:ea typeface="Cambria Math" panose="02040503050406030204" pitchFamily="18" charset="0"/>
                          </a:rPr>
                          <m:t>23</m:t>
                        </m:r>
                      </m:sub>
                      <m:sup>
                        <m:r>
                          <m:rPr>
                            <m:nor/>
                          </m:rPr>
                          <a:rPr lang="de-DE" kern="0">
                            <a:solidFill>
                              <a:schemeClr val="tx2">
                                <a:lumMod val="75000"/>
                              </a:schemeClr>
                            </a:solidFill>
                            <a:ea typeface="Cambria Math" panose="02040503050406030204" pitchFamily="18" charset="0"/>
                          </a:rPr>
                          <m:t>∗</m:t>
                        </m:r>
                      </m:sup>
                    </m:sSubSup>
                  </m:oMath>
                </a14:m>
                <a:endParaRPr lang="de-DE" kern="0" dirty="0">
                  <a:ea typeface="Cambria Math" panose="02040503050406030204" pitchFamily="18" charset="0"/>
                </a:endParaRPr>
              </a:p>
              <a:p>
                <a:pPr lvl="1"/>
                <a:r>
                  <a:rPr lang="de-DE" kern="0" dirty="0"/>
                  <a:t>(statistische) Schiefe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a:ea typeface="Cambria Math" panose="02040503050406030204" pitchFamily="18" charset="0"/>
                          </a:rPr>
                          <m:t>3,23</m:t>
                        </m:r>
                      </m:sub>
                    </m:sSub>
                  </m:oMath>
                </a14:m>
                <a:endParaRPr lang="de-DE" kern="0" dirty="0">
                  <a:ea typeface="Cambria Math" panose="02040503050406030204" pitchFamily="18" charset="0"/>
                </a:endParaRPr>
              </a:p>
              <a:p>
                <a:pPr lvl="1"/>
                <a:r>
                  <a:rPr lang="de-DE" kern="0" dirty="0"/>
                  <a:t>(statistische) Beugung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a:ea typeface="Cambria Math" panose="02040503050406030204" pitchFamily="18" charset="0"/>
                          </a:rPr>
                          <m:t>4,23</m:t>
                        </m:r>
                      </m:sub>
                    </m:sSub>
                  </m:oMath>
                </a14:m>
                <a:endParaRPr lang="en-US" kern="0" dirty="0"/>
              </a:p>
              <a:p>
                <a:endParaRPr lang="en-US" kern="0" dirty="0"/>
              </a:p>
              <a:p>
                <a:r>
                  <a:rPr lang="en-US" kern="0" dirty="0" err="1"/>
                  <a:t>Aus</a:t>
                </a:r>
                <a:r>
                  <a:rPr lang="en-US" kern="0" dirty="0"/>
                  <a:t> </a:t>
                </a:r>
                <a:r>
                  <a:rPr lang="en-US" kern="0" dirty="0" err="1"/>
                  <a:t>diesen</a:t>
                </a:r>
                <a:r>
                  <a:rPr lang="en-US" kern="0" dirty="0"/>
                  <a:t> </a:t>
                </a:r>
                <a:r>
                  <a:rPr lang="en-US" kern="0" dirty="0" err="1"/>
                  <a:t>ergeben</a:t>
                </a:r>
                <a:r>
                  <a:rPr lang="en-US" kern="0" dirty="0"/>
                  <a:t> </a:t>
                </a:r>
                <a:r>
                  <a:rPr lang="en-US" kern="0" dirty="0" err="1"/>
                  <a:t>sich</a:t>
                </a:r>
                <a:r>
                  <a:rPr lang="en-US" kern="0" dirty="0"/>
                  <a:t> </a:t>
                </a:r>
                <a:r>
                  <a:rPr lang="en-US" kern="0" dirty="0" err="1"/>
                  <a:t>dann</a:t>
                </a:r>
                <a:r>
                  <a:rPr lang="en-US" kern="0" dirty="0"/>
                  <a:t>:</a:t>
                </a:r>
              </a:p>
              <a:p>
                <a:pPr lvl="1"/>
                <a14:m>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m:t>
                        </m:r>
                        <m:r>
                          <m:rPr>
                            <m:nor/>
                          </m:rPr>
                          <a:rPr lang="de-DE" b="0" i="0" smtClean="0">
                            <a:solidFill>
                              <a:schemeClr val="tx2">
                                <a:lumMod val="75000"/>
                              </a:schemeClr>
                            </a:solidFill>
                            <a:ea typeface="Cambria Math" panose="02040503050406030204" pitchFamily="18" charset="0"/>
                          </a:rPr>
                          <m:t>3</m:t>
                        </m:r>
                      </m:sub>
                    </m:sSub>
                  </m:oMath>
                </a14:m>
                <a:r>
                  <a:rPr lang="de-DE" kern="0" dirty="0"/>
                  <a:t>, </a:t>
                </a:r>
                <a14:m>
                  <m:oMath xmlns:m="http://schemas.openxmlformats.org/officeDocument/2006/math">
                    <m:sSub>
                      <m:sSubPr>
                        <m:ctrlPr>
                          <a:rPr lang="en-GB" i="1" kern="0" smtClean="0">
                            <a:solidFill>
                              <a:schemeClr val="tx2">
                                <a:lumMod val="75000"/>
                              </a:schemeClr>
                            </a:solidFill>
                            <a:latin typeface="Cambria Math" panose="02040503050406030204" pitchFamily="18" charset="0"/>
                          </a:rPr>
                        </m:ctrlPr>
                      </m:sSubPr>
                      <m:e>
                        <m:r>
                          <m:rPr>
                            <m:nor/>
                          </m:rPr>
                          <a:rPr lang="de-DE" dirty="0">
                            <a:solidFill>
                              <a:schemeClr val="tx2">
                                <a:lumMod val="75000"/>
                              </a:schemeClr>
                            </a:solidFill>
                          </a:rPr>
                          <m:t>‹</m:t>
                        </m:r>
                        <m:acc>
                          <m:accPr>
                            <m:chr m:val="̅"/>
                            <m:ctrlPr>
                              <a:rPr lang="en-GB" i="1" kern="0">
                                <a:solidFill>
                                  <a:schemeClr val="tx2">
                                    <a:lumMod val="75000"/>
                                  </a:schemeClr>
                                </a:solidFill>
                                <a:latin typeface="Cambria Math" panose="02040503050406030204" pitchFamily="18" charset="0"/>
                              </a:rPr>
                            </m:ctrlPr>
                          </m:accPr>
                          <m:e>
                            <m:r>
                              <m:rPr>
                                <m:sty m:val="p"/>
                              </m:rPr>
                              <a:rPr lang="el-GR" i="1" kern="0">
                                <a:solidFill>
                                  <a:schemeClr val="tx2">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tx2">
                                <a:lumMod val="75000"/>
                              </a:schemeClr>
                            </a:solidFill>
                          </a:rPr>
                          <m:t>›</m:t>
                        </m:r>
                      </m:e>
                      <m:sub>
                        <m:r>
                          <m:rPr>
                            <m:nor/>
                          </m:rPr>
                          <a:rPr lang="de-DE" kern="0">
                            <a:solidFill>
                              <a:schemeClr val="tx2">
                                <a:lumMod val="75000"/>
                              </a:schemeClr>
                            </a:solidFill>
                            <a:latin typeface="Frutiger LT Com 55 Roman" panose="020B0503030504020204" pitchFamily="34" charset="0"/>
                          </a:rPr>
                          <m:t>2</m:t>
                        </m:r>
                        <m:r>
                          <m:rPr>
                            <m:nor/>
                          </m:rPr>
                          <a:rPr lang="de-DE" b="0" i="0" kern="0" smtClean="0">
                            <a:solidFill>
                              <a:schemeClr val="tx2">
                                <a:lumMod val="75000"/>
                              </a:schemeClr>
                            </a:solidFill>
                            <a:latin typeface="Frutiger LT Com 55 Roman" panose="020B0503030504020204" pitchFamily="34" charset="0"/>
                          </a:rPr>
                          <m:t>3</m:t>
                        </m:r>
                      </m:sub>
                    </m:sSub>
                  </m:oMath>
                </a14:m>
                <a:r>
                  <a:rPr lang="de-DE" kern="0" dirty="0"/>
                  <a:t> und </a:t>
                </a:r>
                <a14:m>
                  <m:oMath xmlns:m="http://schemas.openxmlformats.org/officeDocument/2006/math">
                    <m:sSubSup>
                      <m:sSubSupPr>
                        <m:ctrlPr>
                          <a:rPr lang="de-DE" i="1" smtClean="0">
                            <a:solidFill>
                              <a:schemeClr val="tx2">
                                <a:lumMod val="75000"/>
                              </a:schemeClr>
                            </a:solidFill>
                            <a:latin typeface="Cambria Math" panose="02040503050406030204" pitchFamily="18" charset="0"/>
                          </a:rPr>
                        </m:ctrlPr>
                      </m:sSubSupPr>
                      <m:e>
                        <m:r>
                          <m:rPr>
                            <m:nor/>
                          </m:rPr>
                          <a:rPr lang="de-DE">
                            <a:solidFill>
                              <a:schemeClr val="tx2">
                                <a:lumMod val="75000"/>
                              </a:schemeClr>
                            </a:solidFill>
                          </a:rPr>
                          <m:t>ε</m:t>
                        </m:r>
                      </m:e>
                      <m:sub>
                        <m:r>
                          <m:rPr>
                            <m:nor/>
                          </m:rPr>
                          <a:rPr lang="de-DE" b="0" i="0" smtClean="0">
                            <a:solidFill>
                              <a:schemeClr val="tx2">
                                <a:lumMod val="75000"/>
                              </a:schemeClr>
                            </a:solidFill>
                            <a:latin typeface="Frutiger LT Com 55 Roman" panose="020B0503030504020204" pitchFamily="34" charset="0"/>
                          </a:rPr>
                          <m:t>23</m:t>
                        </m:r>
                      </m:sub>
                      <m:sup>
                        <m:r>
                          <m:rPr>
                            <m:nor/>
                          </m:rPr>
                          <a:rPr lang="de-DE">
                            <a:solidFill>
                              <a:schemeClr val="tx2">
                                <a:lumMod val="75000"/>
                              </a:schemeClr>
                            </a:solidFill>
                          </a:rPr>
                          <m:t>a</m:t>
                        </m:r>
                        <m:r>
                          <m:rPr>
                            <m:nor/>
                          </m:rPr>
                          <a:rPr lang="de-DE" b="0" i="0" smtClean="0">
                            <a:solidFill>
                              <a:schemeClr val="tx2">
                                <a:lumMod val="75000"/>
                              </a:schemeClr>
                            </a:solidFill>
                          </a:rPr>
                          <m:t>,</m:t>
                        </m:r>
                        <m:r>
                          <m:rPr>
                            <m:nor/>
                          </m:rPr>
                          <a:rPr lang="de-DE" b="0" i="0" smtClean="0">
                            <a:solidFill>
                              <a:schemeClr val="tx2">
                                <a:lumMod val="75000"/>
                              </a:schemeClr>
                            </a:solidFill>
                          </a:rPr>
                          <m:t>r</m:t>
                        </m:r>
                      </m:sup>
                    </m:sSubSup>
                    <m:r>
                      <m:rPr>
                        <m:nor/>
                      </m:rPr>
                      <a:rPr lang="de-DE"/>
                      <m:t> </m:t>
                    </m:r>
                  </m:oMath>
                </a14:m>
                <a:endParaRPr lang="de-DE" kern="0" dirty="0"/>
              </a:p>
              <a:p>
                <a:pPr marL="360000" lvl="1" indent="0">
                  <a:buNone/>
                </a:pPr>
                <a:r>
                  <a:rPr lang="de-DE" kern="0" dirty="0"/>
                  <a:t> </a:t>
                </a:r>
              </a:p>
            </p:txBody>
          </p:sp>
        </mc:Choice>
        <mc:Fallback xmlns="">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873321"/>
                <a:ext cx="6145393" cy="2702311"/>
              </a:xfrm>
              <a:prstGeom prst="rect">
                <a:avLst/>
              </a:prstGeom>
              <a:blipFill>
                <a:blip r:embed="rId9"/>
                <a:stretch>
                  <a:fillRect l="-2083" t="-2703" b="-33333"/>
                </a:stretch>
              </a:blipFill>
              <a:ln>
                <a:noFill/>
              </a:ln>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2141D90B-AAA1-490C-91CB-DF5B27D347D5}"/>
                  </a:ext>
                </a:extLst>
              </p:cNvPr>
              <p:cNvSpPr/>
              <p:nvPr/>
            </p:nvSpPr>
            <p:spPr>
              <a:xfrm>
                <a:off x="10668883" y="2523264"/>
                <a:ext cx="583814" cy="311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4">
                                  <a:lumMod val="50000"/>
                                </a:schemeClr>
                              </a:solidFill>
                              <a:latin typeface="Cambria Math" panose="02040503050406030204" pitchFamily="18" charset="0"/>
                            </a:rPr>
                          </m:ctrlPr>
                        </m:sSubPr>
                        <m:e>
                          <m:acc>
                            <m:accPr>
                              <m:chr m:val="̅"/>
                              <m:ctrlPr>
                                <a:rPr lang="en-GB" sz="1200" i="1">
                                  <a:solidFill>
                                    <a:schemeClr val="accent4">
                                      <a:lumMod val="50000"/>
                                    </a:schemeClr>
                                  </a:solidFill>
                                  <a:latin typeface="Cambria Math" panose="02040503050406030204" pitchFamily="18" charset="0"/>
                                </a:rPr>
                              </m:ctrlPr>
                            </m:accPr>
                            <m:e>
                              <m:r>
                                <m:rPr>
                                  <m:nor/>
                                </m:rPr>
                                <a:rPr lang="en-GB" sz="1200">
                                  <a:solidFill>
                                    <a:schemeClr val="accent4">
                                      <a:lumMod val="50000"/>
                                    </a:schemeClr>
                                  </a:solidFill>
                                </a:rPr>
                                <m:t>τ</m:t>
                              </m:r>
                            </m:e>
                          </m:acc>
                        </m:e>
                        <m:sub>
                          <m:r>
                            <m:rPr>
                              <m:nor/>
                            </m:rPr>
                            <a:rPr lang="de-DE" sz="1200">
                              <a:solidFill>
                                <a:schemeClr val="accent4">
                                  <a:lumMod val="50000"/>
                                </a:schemeClr>
                              </a:solidFill>
                            </a:rPr>
                            <m:t>e</m:t>
                          </m:r>
                          <m:r>
                            <m:rPr>
                              <m:nor/>
                            </m:rPr>
                            <a:rPr lang="de-DE" sz="1200">
                              <a:solidFill>
                                <a:schemeClr val="accent4">
                                  <a:lumMod val="50000"/>
                                </a:schemeClr>
                              </a:solidFill>
                              <a:latin typeface="Frutiger LT Com 55 Roman" panose="020B0503030504020204" pitchFamily="34" charset="0"/>
                            </a:rPr>
                            <m:t>x</m:t>
                          </m:r>
                          <m:r>
                            <m:rPr>
                              <m:nor/>
                            </m:rPr>
                            <a:rPr lang="de-DE" sz="1200">
                              <a:solidFill>
                                <a:schemeClr val="accent4">
                                  <a:lumMod val="50000"/>
                                </a:schemeClr>
                              </a:solidFill>
                              <a:ea typeface="Cambria Math" panose="02040503050406030204" pitchFamily="18" charset="0"/>
                            </a:rPr>
                            <m:t>,</m:t>
                          </m:r>
                          <m:r>
                            <m:rPr>
                              <m:nor/>
                            </m:rPr>
                            <a:rPr lang="de-DE" sz="1200" b="0" i="0" smtClean="0">
                              <a:solidFill>
                                <a:schemeClr val="accent4">
                                  <a:lumMod val="50000"/>
                                </a:schemeClr>
                              </a:solidFill>
                              <a:ea typeface="Cambria Math" panose="02040503050406030204" pitchFamily="18" charset="0"/>
                            </a:rPr>
                            <m:t>3</m:t>
                          </m:r>
                        </m:sub>
                      </m:sSub>
                    </m:oMath>
                  </m:oMathPara>
                </a14:m>
                <a:endParaRPr lang="de-DE" sz="1200" dirty="0"/>
              </a:p>
            </p:txBody>
          </p:sp>
        </mc:Choice>
        <mc:Fallback xmlns="">
          <p:sp>
            <p:nvSpPr>
              <p:cNvPr id="29" name="Rechteck 28">
                <a:extLst>
                  <a:ext uri="{FF2B5EF4-FFF2-40B4-BE49-F238E27FC236}">
                    <a16:creationId xmlns:a16="http://schemas.microsoft.com/office/drawing/2014/main" id="{2141D90B-AAA1-490C-91CB-DF5B27D347D5}"/>
                  </a:ext>
                </a:extLst>
              </p:cNvPr>
              <p:cNvSpPr>
                <a:spLocks noRot="1" noChangeAspect="1" noMove="1" noResize="1" noEditPoints="1" noAdjustHandles="1" noChangeArrowheads="1" noChangeShapeType="1" noTextEdit="1"/>
              </p:cNvSpPr>
              <p:nvPr/>
            </p:nvSpPr>
            <p:spPr>
              <a:xfrm>
                <a:off x="10668883" y="2523264"/>
                <a:ext cx="583814" cy="311175"/>
              </a:xfrm>
              <a:prstGeom prst="rect">
                <a:avLst/>
              </a:prstGeom>
              <a:blipFill>
                <a:blip r:embed="rId10"/>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8265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5. </a:t>
            </a:r>
            <a:r>
              <a:rPr lang="en-US" dirty="0" err="1">
                <a:solidFill>
                  <a:schemeClr val="tx2"/>
                </a:solidFill>
              </a:rPr>
              <a:t>Streich</a:t>
            </a:r>
            <a:r>
              <a:rPr lang="en-US" dirty="0">
                <a:solidFill>
                  <a:schemeClr val="tx2"/>
                </a:solidFill>
              </a:rPr>
              <a:t> – </a:t>
            </a:r>
            <a:r>
              <a:rPr lang="en-US" dirty="0" err="1">
                <a:solidFill>
                  <a:schemeClr val="tx2"/>
                </a:solidFill>
              </a:rPr>
              <a:t>äußeres</a:t>
            </a:r>
            <a:r>
              <a:rPr lang="en-US" dirty="0">
                <a:solidFill>
                  <a:schemeClr val="tx2"/>
                </a:solidFill>
              </a:rPr>
              <a:t> System: </a:t>
            </a:r>
            <a:r>
              <a:rPr lang="en-US" dirty="0" err="1">
                <a:solidFill>
                  <a:schemeClr val="tx2"/>
                </a:solidFill>
              </a:rPr>
              <a:t>Rezirkulation</a:t>
            </a:r>
            <a:endParaRPr lang="en-US" dirty="0">
              <a:solidFill>
                <a:schemeClr val="tx2"/>
              </a:solidFill>
            </a:endParaRP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1717712548"/>
              </p:ext>
            </p:extLst>
          </p:nvPr>
        </p:nvGraphicFramePr>
        <p:xfrm>
          <a:off x="2494809" y="6190059"/>
          <a:ext cx="6840754" cy="495300"/>
        </p:xfrm>
        <a:graphic>
          <a:graphicData uri="http://schemas.openxmlformats.org/drawingml/2006/table">
            <a:tbl>
              <a:tblPr>
                <a:tableStyleId>{5C22544A-7EE6-4342-B048-85BDC9FD1C3A}</a:tableStyleId>
              </a:tblPr>
              <a:tblGrid>
                <a:gridCol w="6840754">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Federspiel, Clifford C. (1999): Air-change effectiveness: theory and calculation methods. In: Indoor Air 9 (1), S. 47–56. DOI: 10.1111/j.1600-0668.1999.t01-3-00008.x.</a:t>
                      </a:r>
                      <a:endParaRPr kumimoji="0" lang="de-DE" sz="6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de-DE" sz="600" b="0" i="0" u="none" strike="noStrike" kern="1200" cap="none" spc="0" normalizeH="0" baseline="0" noProof="0" dirty="0">
                          <a:ln>
                            <a:noFill/>
                          </a:ln>
                          <a:solidFill>
                            <a:srgbClr val="000000"/>
                          </a:solidFill>
                          <a:effectLst/>
                          <a:uLnTx/>
                          <a:uFillTx/>
                          <a:latin typeface="+mn-lt"/>
                          <a:ea typeface="+mn-ea"/>
                          <a:cs typeface="+mn-cs"/>
                        </a:rPr>
                        <a:t>Rask, D. R.; Woods, J. E.; Sun, J. (1988): Ventilation Efficiency. #5915. In: American Society </a:t>
                      </a:r>
                      <a:r>
                        <a:rPr kumimoji="0" lang="de-DE" sz="600" b="0" i="0" u="none" strike="noStrike" kern="1200" cap="none" spc="0" normalizeH="0" baseline="0" noProof="0" dirty="0" err="1">
                          <a:ln>
                            <a:noFill/>
                          </a:ln>
                          <a:solidFill>
                            <a:srgbClr val="000000"/>
                          </a:solidFill>
                          <a:effectLst/>
                          <a:uLnTx/>
                          <a:uFillTx/>
                          <a:latin typeface="+mn-lt"/>
                          <a:ea typeface="+mn-ea"/>
                          <a:cs typeface="+mn-cs"/>
                        </a:rPr>
                        <a:t>of</a:t>
                      </a:r>
                      <a:r>
                        <a:rPr kumimoji="0" lang="de-DE" sz="600" b="0" i="0" u="none" strike="noStrike" kern="1200" cap="none" spc="0" normalizeH="0" baseline="0" noProof="0" dirty="0">
                          <a:ln>
                            <a:noFill/>
                          </a:ln>
                          <a:solidFill>
                            <a:srgbClr val="000000"/>
                          </a:solidFill>
                          <a:effectLst/>
                          <a:uLnTx/>
                          <a:uFillTx/>
                          <a:latin typeface="+mn-lt"/>
                          <a:ea typeface="+mn-ea"/>
                          <a:cs typeface="+mn-cs"/>
                        </a:rPr>
                        <a:t> </a:t>
                      </a:r>
                      <a:r>
                        <a:rPr kumimoji="0" lang="de-DE" sz="600" b="0" i="0" u="none" strike="noStrike" kern="1200" cap="none" spc="0" normalizeH="0" baseline="0" noProof="0" dirty="0" err="1">
                          <a:ln>
                            <a:noFill/>
                          </a:ln>
                          <a:solidFill>
                            <a:srgbClr val="000000"/>
                          </a:solidFill>
                          <a:effectLst/>
                          <a:uLnTx/>
                          <a:uFillTx/>
                          <a:latin typeface="+mn-lt"/>
                          <a:ea typeface="+mn-ea"/>
                          <a:cs typeface="+mn-cs"/>
                        </a:rPr>
                        <a:t>Heating</a:t>
                      </a:r>
                      <a:r>
                        <a:rPr kumimoji="0" lang="de-DE" sz="600" b="0" i="0" u="none" strike="noStrike" kern="1200" cap="none" spc="0" normalizeH="0" baseline="0" noProof="0" dirty="0">
                          <a:ln>
                            <a:noFill/>
                          </a:ln>
                          <a:solidFill>
                            <a:srgbClr val="000000"/>
                          </a:solidFill>
                          <a:effectLst/>
                          <a:uLnTx/>
                          <a:uFillTx/>
                          <a:latin typeface="+mn-lt"/>
                          <a:ea typeface="+mn-ea"/>
                          <a:cs typeface="+mn-cs"/>
                        </a:rPr>
                        <a:t>, </a:t>
                      </a:r>
                      <a:r>
                        <a:rPr kumimoji="0" lang="de-DE" sz="600" b="0" i="0" u="none" strike="noStrike" kern="1200" cap="none" spc="0" normalizeH="0" baseline="0" noProof="0" dirty="0" err="1">
                          <a:ln>
                            <a:noFill/>
                          </a:ln>
                          <a:solidFill>
                            <a:srgbClr val="000000"/>
                          </a:solidFill>
                          <a:effectLst/>
                          <a:uLnTx/>
                          <a:uFillTx/>
                          <a:latin typeface="+mn-lt"/>
                          <a:ea typeface="+mn-ea"/>
                          <a:cs typeface="+mn-cs"/>
                        </a:rPr>
                        <a:t>Refrigerating</a:t>
                      </a:r>
                      <a:r>
                        <a:rPr kumimoji="0" lang="de-DE" sz="600" b="0" i="0" u="none" strike="noStrike" kern="1200" cap="none" spc="0" normalizeH="0" baseline="0" noProof="0" dirty="0">
                          <a:ln>
                            <a:noFill/>
                          </a:ln>
                          <a:solidFill>
                            <a:srgbClr val="000000"/>
                          </a:solidFill>
                          <a:effectLst/>
                          <a:uLnTx/>
                          <a:uFillTx/>
                          <a:latin typeface="+mn-lt"/>
                          <a:ea typeface="+mn-ea"/>
                          <a:cs typeface="+mn-cs"/>
                        </a:rPr>
                        <a:t> and Air </a:t>
                      </a:r>
                      <a:r>
                        <a:rPr kumimoji="0" lang="de-DE" sz="600" b="0" i="0" u="none" strike="noStrike" kern="1200" cap="none" spc="0" normalizeH="0" baseline="0" noProof="0" dirty="0" err="1">
                          <a:ln>
                            <a:noFill/>
                          </a:ln>
                          <a:solidFill>
                            <a:srgbClr val="000000"/>
                          </a:solidFill>
                          <a:effectLst/>
                          <a:uLnTx/>
                          <a:uFillTx/>
                          <a:latin typeface="+mn-lt"/>
                          <a:ea typeface="+mn-ea"/>
                          <a:cs typeface="+mn-cs"/>
                        </a:rPr>
                        <a:t>Conditioning</a:t>
                      </a:r>
                      <a:r>
                        <a:rPr kumimoji="0" lang="de-DE" sz="600" b="0" i="0" u="none" strike="noStrike" kern="1200" cap="none" spc="0" normalizeH="0" baseline="0" noProof="0" dirty="0">
                          <a:ln>
                            <a:noFill/>
                          </a:ln>
                          <a:solidFill>
                            <a:srgbClr val="000000"/>
                          </a:solidFill>
                          <a:effectLst/>
                          <a:uLnTx/>
                          <a:uFillTx/>
                          <a:latin typeface="+mn-lt"/>
                          <a:ea typeface="+mn-ea"/>
                          <a:cs typeface="+mn-cs"/>
                        </a:rPr>
                        <a:t> Engineers (ASHRAE) (</a:t>
                      </a:r>
                      <a:r>
                        <a:rPr kumimoji="0" lang="de-DE" sz="600" b="0" i="0" u="none" strike="noStrike" kern="1200" cap="none" spc="0" normalizeH="0" baseline="0" noProof="0" dirty="0" err="1">
                          <a:ln>
                            <a:noFill/>
                          </a:ln>
                          <a:solidFill>
                            <a:srgbClr val="000000"/>
                          </a:solidFill>
                          <a:effectLst/>
                          <a:uLnTx/>
                          <a:uFillTx/>
                          <a:latin typeface="+mn-lt"/>
                          <a:ea typeface="+mn-ea"/>
                          <a:cs typeface="+mn-cs"/>
                        </a:rPr>
                        <a:t>Hg</a:t>
                      </a:r>
                      <a:r>
                        <a:rPr kumimoji="0" lang="de-DE" sz="600" b="0" i="0" u="none" strike="noStrike" kern="1200" cap="none" spc="0" normalizeH="0" baseline="0" noProof="0" dirty="0">
                          <a:ln>
                            <a:noFill/>
                          </a:ln>
                          <a:solidFill>
                            <a:srgbClr val="000000"/>
                          </a:solidFill>
                          <a:effectLst/>
                          <a:uLnTx/>
                          <a:uFillTx/>
                          <a:latin typeface="+mn-lt"/>
                          <a:ea typeface="+mn-ea"/>
                          <a:cs typeface="+mn-cs"/>
                        </a:rPr>
                        <a:t>.): Building Systems. Room Air and Air </a:t>
                      </a:r>
                      <a:r>
                        <a:rPr kumimoji="0" lang="de-DE" sz="600" b="0" i="0" u="none" strike="noStrike" kern="1200" cap="none" spc="0" normalizeH="0" baseline="0" noProof="0" dirty="0" err="1">
                          <a:ln>
                            <a:noFill/>
                          </a:ln>
                          <a:solidFill>
                            <a:srgbClr val="000000"/>
                          </a:solidFill>
                          <a:effectLst/>
                          <a:uLnTx/>
                          <a:uFillTx/>
                          <a:latin typeface="+mn-lt"/>
                          <a:ea typeface="+mn-ea"/>
                          <a:cs typeface="+mn-cs"/>
                        </a:rPr>
                        <a:t>Contaminant</a:t>
                      </a:r>
                      <a:r>
                        <a:rPr kumimoji="0" lang="de-DE" sz="600" b="0" i="0" u="none" strike="noStrike" kern="1200" cap="none" spc="0" normalizeH="0" baseline="0" noProof="0" dirty="0">
                          <a:ln>
                            <a:noFill/>
                          </a:ln>
                          <a:solidFill>
                            <a:srgbClr val="000000"/>
                          </a:solidFill>
                          <a:effectLst/>
                          <a:uLnTx/>
                          <a:uFillTx/>
                          <a:latin typeface="+mn-lt"/>
                          <a:ea typeface="+mn-ea"/>
                          <a:cs typeface="+mn-cs"/>
                        </a:rPr>
                        <a:t> Distribution. Building Systems, 12.1988, S. 250–253. Online verfügbar unter https://www.aivc.org/sites/default/files/airbase_5915.pdf, zuletzt geprüft am 07.05.2021.</a:t>
                      </a:r>
                    </a:p>
                  </a:txBody>
                  <a:tcPr marL="9525" marR="9525" marT="9525" marB="0" anchor="b">
                    <a:solidFill>
                      <a:schemeClr val="bg1">
                        <a:lumMod val="95000"/>
                      </a:schemeClr>
                    </a:solidFill>
                  </a:tcPr>
                </a:tc>
                <a:extLst>
                  <a:ext uri="{0D108BD9-81ED-4DB2-BD59-A6C34878D82A}">
                    <a16:rowId xmlns:a16="http://schemas.microsoft.com/office/drawing/2014/main" val="97431177"/>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Janssen, John E. (1984): VENTILATION STRATIFICATION AND AIR MIXING. In: Indoor Air (5), S. 43–48, </a:t>
                      </a:r>
                      <a:r>
                        <a:rPr kumimoji="0" lang="en-US" sz="600" b="0" i="0" u="none" strike="noStrike" kern="1200" cap="none" spc="0" normalizeH="0" baseline="0" noProof="0" dirty="0" err="1">
                          <a:ln>
                            <a:noFill/>
                          </a:ln>
                          <a:solidFill>
                            <a:srgbClr val="000000"/>
                          </a:solidFill>
                          <a:effectLst/>
                          <a:uLnTx/>
                          <a:uFillTx/>
                          <a:latin typeface="+mn-lt"/>
                          <a:ea typeface="+mn-ea"/>
                          <a:cs typeface="+mn-cs"/>
                        </a:rPr>
                        <a:t>zuletzt</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geprüft</a:t>
                      </a:r>
                      <a:r>
                        <a:rPr kumimoji="0" lang="en-US" sz="600" b="0" i="0" u="none" strike="noStrike" kern="1200" cap="none" spc="0" normalizeH="0" baseline="0" noProof="0" dirty="0">
                          <a:ln>
                            <a:noFill/>
                          </a:ln>
                          <a:solidFill>
                            <a:srgbClr val="000000"/>
                          </a:solidFill>
                          <a:effectLst/>
                          <a:uLnTx/>
                          <a:uFillTx/>
                          <a:latin typeface="+mn-lt"/>
                          <a:ea typeface="+mn-ea"/>
                          <a:cs typeface="+mn-cs"/>
                        </a:rPr>
                        <a:t> am 08.03.2021.</a:t>
                      </a:r>
                      <a:endParaRPr kumimoji="0" lang="de-DE" sz="600" b="0" i="0" u="none" strike="noStrike" kern="1200" cap="none" spc="0" normalizeH="0" baseline="0" noProof="0" dirty="0">
                        <a:ln>
                          <a:noFill/>
                        </a:ln>
                        <a:solidFill>
                          <a:srgbClr val="000000"/>
                        </a:solidFill>
                        <a:effectLst/>
                        <a:uLnTx/>
                        <a:uFillTx/>
                        <a:latin typeface="+mn-lt"/>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2909435338"/>
                  </a:ext>
                </a:extLst>
              </a:tr>
            </a:tbl>
          </a:graphicData>
        </a:graphic>
      </p:graphicFrame>
      <p:grpSp>
        <p:nvGrpSpPr>
          <p:cNvPr id="12" name="Gruppieren 11">
            <a:extLst>
              <a:ext uri="{FF2B5EF4-FFF2-40B4-BE49-F238E27FC236}">
                <a16:creationId xmlns:a16="http://schemas.microsoft.com/office/drawing/2014/main" id="{0F9812D2-7C69-4341-BD3D-2689FC5E47C1}"/>
              </a:ext>
            </a:extLst>
          </p:cNvPr>
          <p:cNvGrpSpPr/>
          <p:nvPr/>
        </p:nvGrpSpPr>
        <p:grpSpPr>
          <a:xfrm>
            <a:off x="6854291" y="2574734"/>
            <a:ext cx="5001555" cy="2125680"/>
            <a:chOff x="3836716" y="2319613"/>
            <a:chExt cx="8109134" cy="3188519"/>
          </a:xfrm>
        </p:grpSpPr>
        <p:grpSp>
          <p:nvGrpSpPr>
            <p:cNvPr id="4" name="Gruppieren 3">
              <a:extLst>
                <a:ext uri="{FF2B5EF4-FFF2-40B4-BE49-F238E27FC236}">
                  <a16:creationId xmlns:a16="http://schemas.microsoft.com/office/drawing/2014/main" id="{8739CD91-D8FD-4205-9899-B06896544765}"/>
                </a:ext>
              </a:extLst>
            </p:cNvPr>
            <p:cNvGrpSpPr/>
            <p:nvPr/>
          </p:nvGrpSpPr>
          <p:grpSpPr>
            <a:xfrm>
              <a:off x="3836716" y="2319613"/>
              <a:ext cx="8109134" cy="2440859"/>
              <a:chOff x="3630290" y="2751661"/>
              <a:chExt cx="8321719" cy="2440859"/>
            </a:xfrm>
          </p:grpSpPr>
          <p:grpSp>
            <p:nvGrpSpPr>
              <p:cNvPr id="9" name="Gruppieren 8">
                <a:extLst>
                  <a:ext uri="{FF2B5EF4-FFF2-40B4-BE49-F238E27FC236}">
                    <a16:creationId xmlns:a16="http://schemas.microsoft.com/office/drawing/2014/main" id="{BF8469A1-420D-4868-BE34-CABE7669784D}"/>
                  </a:ext>
                </a:extLst>
              </p:cNvPr>
              <p:cNvGrpSpPr/>
              <p:nvPr/>
            </p:nvGrpSpPr>
            <p:grpSpPr>
              <a:xfrm>
                <a:off x="3630290" y="2751661"/>
                <a:ext cx="8321719" cy="2440859"/>
                <a:chOff x="3630290" y="2606849"/>
                <a:chExt cx="8321719" cy="1794431"/>
              </a:xfrm>
            </p:grpSpPr>
            <p:sp>
              <p:nvSpPr>
                <p:cNvPr id="13" name="Rechteck 12">
                  <a:extLst>
                    <a:ext uri="{FF2B5EF4-FFF2-40B4-BE49-F238E27FC236}">
                      <a16:creationId xmlns:a16="http://schemas.microsoft.com/office/drawing/2014/main" id="{0C475201-03B5-405A-8E70-517E4D606E74}"/>
                    </a:ext>
                  </a:extLst>
                </p:cNvPr>
                <p:cNvSpPr/>
                <p:nvPr/>
              </p:nvSpPr>
              <p:spPr bwMode="auto">
                <a:xfrm>
                  <a:off x="8195954" y="2873664"/>
                  <a:ext cx="3756055" cy="115212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8412485" y="2989468"/>
                      <a:ext cx="3326576" cy="858044"/>
                    </a:xfrm>
                    <a:prstGeom prst="rect">
                      <a:avLst/>
                    </a:prstGeom>
                  </p:spPr>
                  <p:txBody>
                    <a:bodyPr wrap="square">
                      <a:spAutoFit/>
                    </a:bodyPr>
                    <a:lstStyle/>
                    <a:p>
                      <a14:m>
                        <m:oMath xmlns:m="http://schemas.openxmlformats.org/officeDocument/2006/math">
                          <m:sSub>
                            <m:sSubPr>
                              <m:ctrlPr>
                                <a:rPr lang="en-GB" i="1" kern="0" smtClean="0">
                                  <a:solidFill>
                                    <a:schemeClr val="tx2">
                                      <a:lumMod val="75000"/>
                                    </a:schemeClr>
                                  </a:solidFill>
                                  <a:latin typeface="Cambria Math" panose="02040503050406030204" pitchFamily="18" charset="0"/>
                                </a:rPr>
                              </m:ctrlPr>
                            </m:sSubPr>
                            <m:e>
                              <m:r>
                                <m:rPr>
                                  <m:nor/>
                                </m:rPr>
                                <a:rPr lang="en-GB" kern="0">
                                  <a:solidFill>
                                    <a:schemeClr val="tx2">
                                      <a:lumMod val="75000"/>
                                    </a:schemeClr>
                                  </a:solidFill>
                                </a:rPr>
                                <m:t>V</m:t>
                              </m:r>
                            </m:e>
                            <m:sub>
                              <m:r>
                                <m:rPr>
                                  <m:nor/>
                                </m:rPr>
                                <a:rPr lang="de-DE" b="0" i="0" kern="0" smtClean="0">
                                  <a:solidFill>
                                    <a:schemeClr val="tx2">
                                      <a:lumMod val="75000"/>
                                    </a:schemeClr>
                                  </a:solidFill>
                                  <a:latin typeface="Frutiger LT Com 55 Roman" panose="020B0503030504020204" pitchFamily="34" charset="0"/>
                                </a:rPr>
                                <m:t>23</m:t>
                              </m:r>
                            </m:sub>
                          </m:sSub>
                        </m:oMath>
                      </a14:m>
                      <a:r>
                        <a:rPr lang="de-DE" dirty="0">
                          <a:solidFill>
                            <a:schemeClr val="tx2">
                              <a:lumMod val="75000"/>
                            </a:schemeClr>
                          </a:solidFill>
                        </a:rPr>
                        <a:t>,</a:t>
                      </a:r>
                      <a14:m>
                        <m:oMath xmlns:m="http://schemas.openxmlformats.org/officeDocument/2006/math">
                          <m:sSub>
                            <m:sSubPr>
                              <m:ctrlPr>
                                <a:rPr lang="en-GB" i="1" kern="0">
                                  <a:solidFill>
                                    <a:schemeClr val="tx2">
                                      <a:lumMod val="75000"/>
                                    </a:schemeClr>
                                  </a:solidFill>
                                  <a:latin typeface="Cambria Math" panose="02040503050406030204" pitchFamily="18" charset="0"/>
                                </a:rPr>
                              </m:ctrlPr>
                            </m:sSubPr>
                            <m:e>
                              <m:r>
                                <m:rPr>
                                  <m:nor/>
                                </m:rPr>
                                <a:rPr lang="de-DE" dirty="0">
                                  <a:solidFill>
                                    <a:schemeClr val="tx2">
                                      <a:lumMod val="75000"/>
                                    </a:schemeClr>
                                  </a:solidFill>
                                </a:rPr>
                                <m:t>‹</m:t>
                              </m:r>
                              <m:acc>
                                <m:accPr>
                                  <m:chr m:val="̅"/>
                                  <m:ctrlPr>
                                    <a:rPr lang="en-GB" i="1" kern="0">
                                      <a:solidFill>
                                        <a:schemeClr val="tx2">
                                          <a:lumMod val="75000"/>
                                        </a:schemeClr>
                                      </a:solidFill>
                                      <a:latin typeface="Cambria Math" panose="02040503050406030204" pitchFamily="18" charset="0"/>
                                    </a:rPr>
                                  </m:ctrlPr>
                                </m:accPr>
                                <m:e>
                                  <m:r>
                                    <m:rPr>
                                      <m:sty m:val="p"/>
                                    </m:rPr>
                                    <a:rPr lang="el-GR" i="1" kern="0" smtClean="0">
                                      <a:solidFill>
                                        <a:schemeClr val="tx2">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tx2">
                                      <a:lumMod val="75000"/>
                                    </a:schemeClr>
                                  </a:solidFill>
                                </a:rPr>
                                <m:t>›</m:t>
                              </m:r>
                            </m:e>
                            <m:sub>
                              <m:r>
                                <m:rPr>
                                  <m:nor/>
                                </m:rPr>
                                <a:rPr lang="de-DE" b="0" i="0" kern="0" smtClean="0">
                                  <a:solidFill>
                                    <a:schemeClr val="tx2">
                                      <a:lumMod val="75000"/>
                                    </a:schemeClr>
                                  </a:solidFill>
                                  <a:latin typeface="Frutiger LT Com 55 Roman" panose="020B0503030504020204" pitchFamily="34" charset="0"/>
                                </a:rPr>
                                <m:t>23</m:t>
                              </m:r>
                            </m:sub>
                          </m:sSub>
                        </m:oMath>
                      </a14:m>
                      <a:r>
                        <a:rPr lang="de-DE" dirty="0">
                          <a:solidFill>
                            <a:schemeClr val="tx2">
                              <a:lumMod val="50000"/>
                            </a:schemeClr>
                          </a:solidFill>
                        </a:rPr>
                        <a:t>,</a:t>
                      </a:r>
                    </a:p>
                    <a:p>
                      <a14:m>
                        <m:oMath xmlns:m="http://schemas.openxmlformats.org/officeDocument/2006/math">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,23</m:t>
                              </m:r>
                            </m:sub>
                          </m:sSub>
                        </m:oMath>
                      </a14:m>
                      <a:r>
                        <a:rPr lang="de-DE" kern="0" dirty="0"/>
                        <a:t>, </a:t>
                      </a:r>
                      <a14:m>
                        <m:oMath xmlns:m="http://schemas.openxmlformats.org/officeDocument/2006/math">
                          <m:sSubSup>
                            <m:sSubSupPr>
                              <m:ctrlPr>
                                <a:rPr lang="de-DE" i="1">
                                  <a:solidFill>
                                    <a:schemeClr val="tx2">
                                      <a:lumMod val="75000"/>
                                    </a:schemeClr>
                                  </a:solidFill>
                                  <a:latin typeface="Cambria Math" panose="02040503050406030204" pitchFamily="18" charset="0"/>
                                </a:rPr>
                              </m:ctrlPr>
                            </m:sSubSupPr>
                            <m:e>
                              <m:r>
                                <m:rPr>
                                  <m:nor/>
                                </m:rPr>
                                <a:rPr lang="de-DE">
                                  <a:solidFill>
                                    <a:schemeClr val="tx2">
                                      <a:lumMod val="75000"/>
                                    </a:schemeClr>
                                  </a:solidFill>
                                </a:rPr>
                                <m:t>ε</m:t>
                              </m:r>
                            </m:e>
                            <m:sub>
                              <m:r>
                                <m:rPr>
                                  <m:nor/>
                                </m:rPr>
                                <a:rPr lang="de-DE">
                                  <a:solidFill>
                                    <a:schemeClr val="tx2">
                                      <a:lumMod val="75000"/>
                                    </a:schemeClr>
                                  </a:solidFill>
                                  <a:latin typeface="Frutiger LT Com 55 Roman" panose="020B0503030504020204" pitchFamily="34" charset="0"/>
                                </a:rPr>
                                <m:t>23</m:t>
                              </m:r>
                            </m:sub>
                            <m:sup>
                              <m:r>
                                <m:rPr>
                                  <m:nor/>
                                </m:rPr>
                                <a:rPr lang="de-DE">
                                  <a:solidFill>
                                    <a:schemeClr val="tx2">
                                      <a:lumMod val="75000"/>
                                    </a:schemeClr>
                                  </a:solidFill>
                                </a:rPr>
                                <m:t>a</m:t>
                              </m:r>
                              <m:r>
                                <m:rPr>
                                  <m:nor/>
                                </m:rPr>
                                <a:rPr lang="de-DE">
                                  <a:solidFill>
                                    <a:schemeClr val="tx2">
                                      <a:lumMod val="75000"/>
                                    </a:schemeClr>
                                  </a:solidFill>
                                </a:rPr>
                                <m:t>,</m:t>
                              </m:r>
                              <m:r>
                                <m:rPr>
                                  <m:nor/>
                                </m:rPr>
                                <a:rPr lang="de-DE">
                                  <a:solidFill>
                                    <a:schemeClr val="tx2">
                                      <a:lumMod val="75000"/>
                                    </a:schemeClr>
                                  </a:solidFill>
                                </a:rPr>
                                <m:t>r</m:t>
                              </m:r>
                            </m:sup>
                          </m:sSubSup>
                        </m:oMath>
                      </a14:m>
                      <a:r>
                        <a:rPr lang="de-DE" dirty="0">
                          <a:solidFill>
                            <a:schemeClr val="tx2">
                              <a:lumMod val="50000"/>
                            </a:schemeClr>
                          </a:solidFill>
                        </a:rPr>
                        <a:t>, </a:t>
                      </a:r>
                      <a:r>
                        <a:rPr lang="de-DE" dirty="0">
                          <a:solidFill>
                            <a:schemeClr val="tx2">
                              <a:lumMod val="75000"/>
                            </a:schemeClr>
                          </a:solidFill>
                        </a:rPr>
                        <a:t>S</a:t>
                      </a: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8412485" y="2989468"/>
                      <a:ext cx="3326576" cy="858044"/>
                    </a:xfrm>
                    <a:prstGeom prst="rect">
                      <a:avLst/>
                    </a:prstGeom>
                    <a:blipFill>
                      <a:blip r:embed="rId2"/>
                      <a:stretch>
                        <a:fillRect t="-3125" b="-5469"/>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2919147"/>
                  <a:ext cx="2016224" cy="1152128"/>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785603" y="3239255"/>
                      <a:ext cx="1563253" cy="429977"/>
                    </a:xfrm>
                    <a:prstGeom prst="rect">
                      <a:avLst/>
                    </a:prstGeom>
                  </p:spPr>
                  <p:txBody>
                    <a:bodyPr wrap="none">
                      <a:spAutoFit/>
                    </a:bodyPr>
                    <a:lstStyle/>
                    <a:p>
                      <a14:m>
                        <m:oMath xmlns:m="http://schemas.openxmlformats.org/officeDocument/2006/math">
                          <m:sSub>
                            <m:sSubPr>
                              <m:ctrlPr>
                                <a:rPr lang="en-GB" i="1" kern="0" smtClean="0">
                                  <a:solidFill>
                                    <a:schemeClr val="accent1">
                                      <a:lumMod val="75000"/>
                                    </a:schemeClr>
                                  </a:solidFill>
                                  <a:latin typeface="Cambria Math" panose="02040503050406030204" pitchFamily="18" charset="0"/>
                                </a:rPr>
                              </m:ctrlPr>
                            </m:sSubPr>
                            <m:e>
                              <m:r>
                                <m:rPr>
                                  <m:nor/>
                                </m:rPr>
                                <a:rPr lang="en-GB" kern="0">
                                  <a:solidFill>
                                    <a:schemeClr val="accent1">
                                      <a:lumMod val="75000"/>
                                    </a:schemeClr>
                                  </a:solidFill>
                                </a:rPr>
                                <m:t>V</m:t>
                              </m:r>
                            </m:e>
                            <m:sub>
                              <m:r>
                                <m:rPr>
                                  <m:nor/>
                                </m:rPr>
                                <a:rPr lang="de-DE" b="0" i="0" kern="0" smtClean="0">
                                  <a:solidFill>
                                    <a:schemeClr val="accent1">
                                      <a:lumMod val="75000"/>
                                    </a:schemeClr>
                                  </a:solidFill>
                                  <a:latin typeface="Frutiger LT Com 55 Roman" panose="020B0503030504020204" pitchFamily="34" charset="0"/>
                                </a:rPr>
                                <m:t>1</m:t>
                              </m:r>
                            </m:sub>
                          </m:sSub>
                        </m:oMath>
                      </a14:m>
                      <a:r>
                        <a:rPr lang="de-DE" dirty="0">
                          <a:solidFill>
                            <a:schemeClr val="accent1">
                              <a:lumMod val="75000"/>
                            </a:schemeClr>
                          </a:solidFill>
                        </a:rPr>
                        <a:t>,</a:t>
                      </a:r>
                      <a14:m>
                        <m:oMath xmlns:m="http://schemas.openxmlformats.org/officeDocument/2006/math">
                          <m:sSub>
                            <m:sSubPr>
                              <m:ctrlPr>
                                <a:rPr lang="en-GB" i="1" kern="0">
                                  <a:solidFill>
                                    <a:schemeClr val="accent1">
                                      <a:lumMod val="75000"/>
                                    </a:schemeClr>
                                  </a:solidFill>
                                  <a:latin typeface="Cambria Math" panose="02040503050406030204" pitchFamily="18" charset="0"/>
                                </a:rPr>
                              </m:ctrlPr>
                            </m:sSubPr>
                            <m:e>
                              <m:r>
                                <m:rPr>
                                  <m:nor/>
                                </m:rPr>
                                <a:rPr lang="de-DE" dirty="0">
                                  <a:solidFill>
                                    <a:schemeClr val="accent1">
                                      <a:lumMod val="75000"/>
                                    </a:schemeClr>
                                  </a:solidFill>
                                </a:rPr>
                                <m:t>‹</m:t>
                              </m:r>
                              <m:acc>
                                <m:accPr>
                                  <m:chr m:val="̅"/>
                                  <m:ctrlPr>
                                    <a:rPr lang="en-GB" i="1" kern="0" smtClean="0">
                                      <a:solidFill>
                                        <a:schemeClr val="accent1">
                                          <a:lumMod val="75000"/>
                                        </a:schemeClr>
                                      </a:solidFill>
                                      <a:latin typeface="Cambria Math" panose="02040503050406030204" pitchFamily="18" charset="0"/>
                                    </a:rPr>
                                  </m:ctrlPr>
                                </m:accPr>
                                <m:e>
                                  <m:r>
                                    <m:rPr>
                                      <m:sty m:val="p"/>
                                    </m:rPr>
                                    <a:rPr lang="el-GR" i="1" kern="0" smtClean="0">
                                      <a:solidFill>
                                        <a:schemeClr val="accent1">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accent1">
                                      <a:lumMod val="75000"/>
                                    </a:schemeClr>
                                  </a:solidFill>
                                </a:rPr>
                                <m:t>›</m:t>
                              </m:r>
                            </m:e>
                            <m:sub>
                              <m:r>
                                <m:rPr>
                                  <m:nor/>
                                </m:rPr>
                                <a:rPr lang="de-DE" b="0" i="0" kern="0" smtClean="0">
                                  <a:solidFill>
                                    <a:schemeClr val="accent1">
                                      <a:lumMod val="75000"/>
                                    </a:schemeClr>
                                  </a:solidFill>
                                  <a:latin typeface="Frutiger LT Com 55 Roman" panose="020B0503030504020204" pitchFamily="34" charset="0"/>
                                </a:rPr>
                                <m:t>1</m:t>
                              </m:r>
                            </m:sub>
                          </m:sSub>
                        </m:oMath>
                      </a14:m>
                      <a:endParaRPr lang="de-DE"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785603" y="3239255"/>
                      <a:ext cx="1563253" cy="429977"/>
                    </a:xfrm>
                    <a:prstGeom prst="rect">
                      <a:avLst/>
                    </a:prstGeom>
                    <a:blipFill>
                      <a:blip r:embed="rId3"/>
                      <a:stretch>
                        <a:fillRect t="-6250" r="-14935" b="-20313"/>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flipV="1">
                  <a:off x="3710076" y="4400318"/>
                  <a:ext cx="1714129" cy="96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stCxn id="56" idx="0"/>
                </p:cNvCxnSpPr>
                <p:nvPr/>
              </p:nvCxnSpPr>
              <p:spPr bwMode="auto">
                <a:xfrm rot="16200000" flipV="1">
                  <a:off x="4418568" y="1818571"/>
                  <a:ext cx="312298" cy="1888854"/>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cxnSpLocks/>
                  <a:endCxn id="13" idx="0"/>
                </p:cNvCxnSpPr>
                <p:nvPr/>
              </p:nvCxnSpPr>
              <p:spPr bwMode="auto">
                <a:xfrm>
                  <a:off x="5519141" y="2607393"/>
                  <a:ext cx="4554841" cy="266271"/>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a:cxnSpLocks/>
                </p:cNvCxnSpPr>
                <p:nvPr/>
              </p:nvCxnSpPr>
              <p:spPr bwMode="auto">
                <a:xfrm flipH="1">
                  <a:off x="5424206" y="4061755"/>
                  <a:ext cx="2" cy="3385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cxnSpLocks/>
                  <a:stCxn id="13" idx="2"/>
                </p:cNvCxnSpPr>
                <p:nvPr/>
              </p:nvCxnSpPr>
              <p:spPr bwMode="auto">
                <a:xfrm rot="5400000">
                  <a:off x="7563686" y="1889387"/>
                  <a:ext cx="373890" cy="4646701"/>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B62ED0D3-0D84-4264-8B72-3DF408E03E9C}"/>
                      </a:ext>
                    </a:extLst>
                  </p:cNvPr>
                  <p:cNvSpPr/>
                  <p:nvPr/>
                </p:nvSpPr>
                <p:spPr>
                  <a:xfrm>
                    <a:off x="5567228" y="4703376"/>
                    <a:ext cx="971365" cy="466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1">
                                      <a:lumMod val="75000"/>
                                    </a:schemeClr>
                                  </a:solidFill>
                                  <a:latin typeface="Cambria Math" panose="02040503050406030204" pitchFamily="18" charset="0"/>
                                </a:rPr>
                              </m:ctrlPr>
                            </m:sSubPr>
                            <m:e>
                              <m:acc>
                                <m:accPr>
                                  <m:chr m:val="̅"/>
                                  <m:ctrlPr>
                                    <a:rPr lang="en-GB" sz="1200" i="1">
                                      <a:solidFill>
                                        <a:schemeClr val="accent1">
                                          <a:lumMod val="75000"/>
                                        </a:schemeClr>
                                      </a:solidFill>
                                      <a:latin typeface="Cambria Math" panose="02040503050406030204" pitchFamily="18" charset="0"/>
                                    </a:rPr>
                                  </m:ctrlPr>
                                </m:accPr>
                                <m:e>
                                  <m:r>
                                    <m:rPr>
                                      <m:nor/>
                                    </m:rPr>
                                    <a:rPr lang="en-GB" sz="1200">
                                      <a:solidFill>
                                        <a:schemeClr val="accent1">
                                          <a:lumMod val="75000"/>
                                        </a:schemeClr>
                                      </a:solidFill>
                                    </a:rPr>
                                    <m:t>τ</m:t>
                                  </m:r>
                                </m:e>
                              </m:acc>
                            </m:e>
                            <m:sub>
                              <m:r>
                                <m:rPr>
                                  <m:nor/>
                                </m:rPr>
                                <a:rPr lang="de-DE" sz="1200">
                                  <a:solidFill>
                                    <a:schemeClr val="accent1">
                                      <a:lumMod val="75000"/>
                                    </a:schemeClr>
                                  </a:solidFill>
                                </a:rPr>
                                <m:t>e</m:t>
                              </m:r>
                              <m:r>
                                <m:rPr>
                                  <m:nor/>
                                </m:rPr>
                                <a:rPr lang="de-DE" sz="1200">
                                  <a:solidFill>
                                    <a:schemeClr val="accent1">
                                      <a:lumMod val="75000"/>
                                    </a:schemeClr>
                                  </a:solidFill>
                                  <a:latin typeface="Frutiger LT Com 55 Roman" panose="020B0503030504020204" pitchFamily="34" charset="0"/>
                                </a:rPr>
                                <m:t>x</m:t>
                              </m:r>
                              <m:r>
                                <m:rPr>
                                  <m:nor/>
                                </m:rPr>
                                <a:rPr lang="de-DE" sz="1200">
                                  <a:solidFill>
                                    <a:schemeClr val="accent1">
                                      <a:lumMod val="75000"/>
                                    </a:schemeClr>
                                  </a:solidFill>
                                  <a:ea typeface="Cambria Math" panose="02040503050406030204" pitchFamily="18" charset="0"/>
                                </a:rPr>
                                <m:t>,</m:t>
                              </m:r>
                              <m:r>
                                <m:rPr>
                                  <m:nor/>
                                </m:rPr>
                                <a:rPr lang="de-DE" sz="1200" b="0" i="0" smtClean="0">
                                  <a:solidFill>
                                    <a:schemeClr val="accent1">
                                      <a:lumMod val="75000"/>
                                    </a:schemeClr>
                                  </a:solidFill>
                                  <a:ea typeface="Cambria Math" panose="02040503050406030204" pitchFamily="18" charset="0"/>
                                </a:rPr>
                                <m:t>1</m:t>
                              </m:r>
                            </m:sub>
                          </m:sSub>
                        </m:oMath>
                      </m:oMathPara>
                    </a14:m>
                    <a:endParaRPr lang="de-DE" sz="1200" dirty="0"/>
                  </a:p>
                </p:txBody>
              </p:sp>
            </mc:Choice>
            <mc:Fallback xmlns="">
              <p:sp>
                <p:nvSpPr>
                  <p:cNvPr id="3" name="Rechteck 2">
                    <a:extLst>
                      <a:ext uri="{FF2B5EF4-FFF2-40B4-BE49-F238E27FC236}">
                        <a16:creationId xmlns:a16="http://schemas.microsoft.com/office/drawing/2014/main" id="{B62ED0D3-0D84-4264-8B72-3DF408E03E9C}"/>
                      </a:ext>
                    </a:extLst>
                  </p:cNvPr>
                  <p:cNvSpPr>
                    <a:spLocks noRot="1" noChangeAspect="1" noMove="1" noResize="1" noEditPoints="1" noAdjustHandles="1" noChangeArrowheads="1" noChangeShapeType="1" noTextEdit="1"/>
                  </p:cNvSpPr>
                  <p:nvPr/>
                </p:nvSpPr>
                <p:spPr>
                  <a:xfrm>
                    <a:off x="5567228" y="4703376"/>
                    <a:ext cx="971365" cy="466762"/>
                  </a:xfrm>
                  <a:prstGeom prst="rect">
                    <a:avLst/>
                  </a:prstGeom>
                  <a:blipFill>
                    <a:blip r:embed="rId4"/>
                    <a:stretch>
                      <a:fillRect/>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3FE98F80-0920-44C6-956E-D31F718419F9}"/>
                    </a:ext>
                  </a:extLst>
                </p:cNvPr>
                <p:cNvSpPr txBox="1"/>
                <p:nvPr/>
              </p:nvSpPr>
              <p:spPr>
                <a:xfrm>
                  <a:off x="7187681" y="5046948"/>
                  <a:ext cx="821800" cy="4611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V</m:t>
                                </m:r>
                              </m:e>
                            </m:acc>
                          </m:e>
                          <m:sub>
                            <m:r>
                              <m:rPr>
                                <m:nor/>
                              </m:rPr>
                              <a:rPr lang="de-DE" sz="1200" b="0" i="0" smtClean="0">
                                <a:solidFill>
                                  <a:schemeClr val="tx2">
                                    <a:lumMod val="75000"/>
                                  </a:schemeClr>
                                </a:solidFill>
                                <a:latin typeface="Frutiger LT Com 55 Roman" panose="020B0503030504020204" pitchFamily="34" charset="0"/>
                              </a:rPr>
                              <m:t>23</m:t>
                            </m:r>
                          </m:sub>
                        </m:sSub>
                      </m:oMath>
                    </m:oMathPara>
                  </a14:m>
                  <a:endParaRPr lang="de-DE" sz="1200" dirty="0"/>
                </a:p>
              </p:txBody>
            </p:sp>
          </mc:Choice>
          <mc:Fallback xmlns="">
            <p:sp>
              <p:nvSpPr>
                <p:cNvPr id="23" name="Textfeld 22">
                  <a:extLst>
                    <a:ext uri="{FF2B5EF4-FFF2-40B4-BE49-F238E27FC236}">
                      <a16:creationId xmlns:a16="http://schemas.microsoft.com/office/drawing/2014/main" id="{3FE98F80-0920-44C6-956E-D31F718419F9}"/>
                    </a:ext>
                  </a:extLst>
                </p:cNvPr>
                <p:cNvSpPr txBox="1">
                  <a:spLocks noRot="1" noChangeAspect="1" noMove="1" noResize="1" noEditPoints="1" noAdjustHandles="1" noChangeArrowheads="1" noChangeShapeType="1" noTextEdit="1"/>
                </p:cNvSpPr>
                <p:nvPr/>
              </p:nvSpPr>
              <p:spPr>
                <a:xfrm>
                  <a:off x="7187681" y="5046948"/>
                  <a:ext cx="821800" cy="461184"/>
                </a:xfrm>
                <a:prstGeom prst="rect">
                  <a:avLst/>
                </a:prstGeom>
                <a:blipFill>
                  <a:blip r:embed="rId5"/>
                  <a:stretch>
                    <a:fillRect b="-2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37E41F0-52BB-41B2-8C1E-A89D3747D940}"/>
                    </a:ext>
                  </a:extLst>
                </p:cNvPr>
                <p:cNvSpPr txBox="1"/>
                <p:nvPr/>
              </p:nvSpPr>
              <p:spPr>
                <a:xfrm>
                  <a:off x="5845982" y="2320784"/>
                  <a:ext cx="684052" cy="4583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1">
                                    <a:lumMod val="75000"/>
                                  </a:schemeClr>
                                </a:solidFill>
                                <a:latin typeface="Cambria Math" panose="02040503050406030204" pitchFamily="18" charset="0"/>
                              </a:rPr>
                            </m:ctrlPr>
                          </m:sSubPr>
                          <m:e>
                            <m:acc>
                              <m:accPr>
                                <m:chr m:val="̇"/>
                                <m:ctrlPr>
                                  <a:rPr lang="en-GB" sz="1200" i="1">
                                    <a:solidFill>
                                      <a:schemeClr val="accent1">
                                        <a:lumMod val="75000"/>
                                      </a:schemeClr>
                                    </a:solidFill>
                                    <a:latin typeface="Cambria Math" panose="02040503050406030204" pitchFamily="18" charset="0"/>
                                  </a:rPr>
                                </m:ctrlPr>
                              </m:accPr>
                              <m:e>
                                <m:r>
                                  <m:rPr>
                                    <m:nor/>
                                  </m:rPr>
                                  <a:rPr lang="en-GB" sz="1200">
                                    <a:solidFill>
                                      <a:schemeClr val="accent1">
                                        <a:lumMod val="75000"/>
                                      </a:schemeClr>
                                    </a:solidFill>
                                  </a:rPr>
                                  <m:t>V</m:t>
                                </m:r>
                              </m:e>
                            </m:acc>
                          </m:e>
                          <m:sub>
                            <m:r>
                              <m:rPr>
                                <m:nor/>
                              </m:rPr>
                              <a:rPr lang="de-DE" sz="1200" b="0" i="0" smtClean="0">
                                <a:solidFill>
                                  <a:schemeClr val="accent1">
                                    <a:lumMod val="75000"/>
                                  </a:schemeClr>
                                </a:solidFill>
                                <a:latin typeface="Frutiger LT Com 55 Roman" panose="020B0503030504020204" pitchFamily="34" charset="0"/>
                              </a:rPr>
                              <m:t>1</m:t>
                            </m:r>
                          </m:sub>
                        </m:sSub>
                      </m:oMath>
                    </m:oMathPara>
                  </a14:m>
                  <a:endParaRPr lang="de-DE" sz="1200" dirty="0">
                    <a:solidFill>
                      <a:schemeClr val="accent4">
                        <a:lumMod val="50000"/>
                      </a:schemeClr>
                    </a:solidFill>
                  </a:endParaRPr>
                </a:p>
              </p:txBody>
            </p:sp>
          </mc:Choice>
          <mc:Fallback xmlns="">
            <p:sp>
              <p:nvSpPr>
                <p:cNvPr id="26" name="Textfeld 25">
                  <a:extLst>
                    <a:ext uri="{FF2B5EF4-FFF2-40B4-BE49-F238E27FC236}">
                      <a16:creationId xmlns:a16="http://schemas.microsoft.com/office/drawing/2014/main" id="{437E41F0-52BB-41B2-8C1E-A89D3747D940}"/>
                    </a:ext>
                  </a:extLst>
                </p:cNvPr>
                <p:cNvSpPr txBox="1">
                  <a:spLocks noRot="1" noChangeAspect="1" noMove="1" noResize="1" noEditPoints="1" noAdjustHandles="1" noChangeArrowheads="1" noChangeShapeType="1" noTextEdit="1"/>
                </p:cNvSpPr>
                <p:nvPr/>
              </p:nvSpPr>
              <p:spPr>
                <a:xfrm>
                  <a:off x="5845982" y="2320784"/>
                  <a:ext cx="684052" cy="458394"/>
                </a:xfrm>
                <a:prstGeom prst="rect">
                  <a:avLst/>
                </a:prstGeom>
                <a:blipFill>
                  <a:blip r:embed="rId6"/>
                  <a:stretch>
                    <a:fillRect/>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873321"/>
                <a:ext cx="6145393"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dirty="0">
                    <a:solidFill>
                      <a:schemeClr val="tx1"/>
                    </a:solidFill>
                  </a:rPr>
                  <a:t>Rezirkulation:</a:t>
                </a:r>
              </a:p>
              <a:p>
                <a:pPr marL="360000" lvl="1" indent="0">
                  <a:buNone/>
                </a:pPr>
                <a:r>
                  <a:rPr lang="de-DE" dirty="0"/>
                  <a:t>R =</a:t>
                </a:r>
                <a:r>
                  <a:rPr lang="de-DE" kern="0" dirty="0"/>
                  <a:t> </a:t>
                </a:r>
                <a14:m>
                  <m:oMath xmlns:m="http://schemas.openxmlformats.org/officeDocument/2006/math">
                    <m:f>
                      <m:fPr>
                        <m:ctrlPr>
                          <a:rPr lang="en-GB" i="1" smtClean="0">
                            <a:solidFill>
                              <a:schemeClr val="tx1"/>
                            </a:solidFill>
                            <a:latin typeface="Cambria Math" panose="02040503050406030204" pitchFamily="18" charset="0"/>
                          </a:rPr>
                        </m:ctrlPr>
                      </m:fPr>
                      <m:num>
                        <m:r>
                          <m:rPr>
                            <m:nor/>
                          </m:rPr>
                          <a:rPr lang="de-DE" b="0" i="0" smtClean="0">
                            <a:solidFill>
                              <a:schemeClr val="tx1"/>
                            </a:solidFill>
                          </a:rPr>
                          <m:t>1</m:t>
                        </m:r>
                      </m:num>
                      <m:den>
                        <m:r>
                          <m:rPr>
                            <m:nor/>
                          </m:rPr>
                          <a:rPr lang="de-DE" b="0" i="0" smtClean="0">
                            <a:solidFill>
                              <a:schemeClr val="tx2">
                                <a:lumMod val="75000"/>
                              </a:schemeClr>
                            </a:solidFill>
                          </a:rPr>
                          <m:t>S</m:t>
                        </m:r>
                      </m:den>
                    </m:f>
                    <m:r>
                      <m:rPr>
                        <m:nor/>
                      </m:rPr>
                      <a:rPr lang="de-DE" b="0" i="0" smtClean="0">
                        <a:solidFill>
                          <a:schemeClr val="tx1"/>
                        </a:solidFill>
                      </a:rPr>
                      <m:t> −</m:t>
                    </m:r>
                    <m:f>
                      <m:fPr>
                        <m:ctrlPr>
                          <a:rPr lang="de-DE" b="0" i="1" smtClean="0">
                            <a:solidFill>
                              <a:schemeClr val="tx1"/>
                            </a:solidFill>
                            <a:latin typeface="Cambria Math" panose="02040503050406030204" pitchFamily="18" charset="0"/>
                          </a:rPr>
                        </m:ctrlPr>
                      </m:fPr>
                      <m:num>
                        <m:r>
                          <m:rPr>
                            <m:nor/>
                          </m:rPr>
                          <a:rPr lang="de-DE" b="0" i="0" smtClean="0">
                            <a:solidFill>
                              <a:schemeClr val="tx1"/>
                            </a:solidFill>
                          </a:rPr>
                          <m:t>1 − </m:t>
                        </m:r>
                        <m:r>
                          <m:rPr>
                            <m:nor/>
                          </m:rPr>
                          <a:rPr lang="de-DE" b="0" i="0" smtClean="0">
                            <a:solidFill>
                              <a:schemeClr val="tx2">
                                <a:lumMod val="75000"/>
                              </a:schemeClr>
                            </a:solidFill>
                          </a:rPr>
                          <m:t>S</m:t>
                        </m:r>
                      </m:num>
                      <m:den>
                        <m:r>
                          <m:rPr>
                            <m:nor/>
                          </m:rPr>
                          <a:rPr lang="de-DE" b="0" i="0" smtClean="0">
                            <a:solidFill>
                              <a:schemeClr val="tx1"/>
                            </a:solidFill>
                          </a:rPr>
                          <m:t>2⋅</m:t>
                        </m:r>
                        <m:r>
                          <m:rPr>
                            <m:nor/>
                          </m:rPr>
                          <a:rPr lang="de-DE" b="0" i="0" smtClean="0">
                            <a:solidFill>
                              <a:schemeClr val="tx2">
                                <a:lumMod val="75000"/>
                              </a:schemeClr>
                            </a:solidFill>
                          </a:rPr>
                          <m:t>S</m:t>
                        </m:r>
                        <m:r>
                          <m:rPr>
                            <m:nor/>
                          </m:rPr>
                          <a:rPr lang="de-DE" b="0" i="0" smtClean="0">
                            <a:solidFill>
                              <a:schemeClr val="tx1"/>
                            </a:solidFill>
                          </a:rPr>
                          <m:t>⋅</m:t>
                        </m:r>
                        <m:sSubSup>
                          <m:sSubSupPr>
                            <m:ctrlPr>
                              <a:rPr lang="de-DE" i="1" smtClean="0">
                                <a:solidFill>
                                  <a:schemeClr val="tx2">
                                    <a:lumMod val="75000"/>
                                  </a:schemeClr>
                                </a:solidFill>
                                <a:latin typeface="Cambria Math" panose="02040503050406030204" pitchFamily="18" charset="0"/>
                              </a:rPr>
                            </m:ctrlPr>
                          </m:sSubSupPr>
                          <m:e>
                            <m:r>
                              <m:rPr>
                                <m:nor/>
                              </m:rPr>
                              <a:rPr lang="de-DE">
                                <a:solidFill>
                                  <a:schemeClr val="tx2">
                                    <a:lumMod val="75000"/>
                                  </a:schemeClr>
                                </a:solidFill>
                              </a:rPr>
                              <m:t>ε</m:t>
                            </m:r>
                          </m:e>
                          <m:sub>
                            <m:r>
                              <m:rPr>
                                <m:nor/>
                              </m:rPr>
                              <a:rPr lang="de-DE">
                                <a:solidFill>
                                  <a:schemeClr val="tx2">
                                    <a:lumMod val="75000"/>
                                  </a:schemeClr>
                                </a:solidFill>
                              </a:rPr>
                              <m:t>23</m:t>
                            </m:r>
                          </m:sub>
                          <m:sup>
                            <m:r>
                              <m:rPr>
                                <m:nor/>
                              </m:rPr>
                              <a:rPr lang="de-DE">
                                <a:solidFill>
                                  <a:schemeClr val="tx2">
                                    <a:lumMod val="75000"/>
                                  </a:schemeClr>
                                </a:solidFill>
                              </a:rPr>
                              <m:t>a</m:t>
                            </m:r>
                            <m:r>
                              <m:rPr>
                                <m:nor/>
                              </m:rPr>
                              <a:rPr lang="de-DE">
                                <a:solidFill>
                                  <a:schemeClr val="tx2">
                                    <a:lumMod val="75000"/>
                                  </a:schemeClr>
                                </a:solidFill>
                              </a:rPr>
                              <m:t>,</m:t>
                            </m:r>
                            <m:r>
                              <m:rPr>
                                <m:nor/>
                              </m:rPr>
                              <a:rPr lang="de-DE">
                                <a:solidFill>
                                  <a:schemeClr val="tx2">
                                    <a:lumMod val="75000"/>
                                  </a:schemeClr>
                                </a:solidFill>
                              </a:rPr>
                              <m:t>r</m:t>
                            </m:r>
                          </m:sup>
                        </m:sSubSup>
                      </m:den>
                    </m:f>
                  </m:oMath>
                </a14:m>
                <a:endParaRPr lang="de-DE" kern="0" dirty="0">
                  <a:solidFill>
                    <a:schemeClr val="tx1"/>
                  </a:solidFill>
                </a:endParaRPr>
              </a:p>
              <a:p>
                <a:r>
                  <a:rPr lang="de-DE" kern="0" dirty="0"/>
                  <a:t>Daraus ergibt sich über:</a:t>
                </a:r>
              </a:p>
              <a:p>
                <a:pPr marL="360000" lvl="1" indent="0">
                  <a:buNone/>
                </a:pPr>
                <a:r>
                  <a:rPr lang="de-DE" dirty="0"/>
                  <a:t>R </a:t>
                </a:r>
                <a:r>
                  <a:rPr lang="de-DE" kern="0" dirty="0"/>
                  <a:t>= </a:t>
                </a:r>
                <a14:m>
                  <m:oMath xmlns:m="http://schemas.openxmlformats.org/officeDocument/2006/math">
                    <m:f>
                      <m:fPr>
                        <m:ctrlPr>
                          <a:rPr lang="en-GB" i="1">
                            <a:latin typeface="Cambria Math" panose="02040503050406030204" pitchFamily="18" charset="0"/>
                          </a:rPr>
                        </m:ctrlPr>
                      </m:fPr>
                      <m:num>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num>
                      <m:den>
                        <m:sSub>
                          <m:sSubPr>
                            <m:ctrlPr>
                              <a:rPr lang="en-GB" i="1" smtClean="0">
                                <a:solidFill>
                                  <a:schemeClr val="tx1"/>
                                </a:solidFill>
                                <a:latin typeface="Cambria Math" panose="02040503050406030204" pitchFamily="18" charset="0"/>
                              </a:rPr>
                            </m:ctrlPr>
                          </m:sSubPr>
                          <m:e>
                            <m:acc>
                              <m:accPr>
                                <m:chr m:val="̇"/>
                                <m:ctrlPr>
                                  <a:rPr lang="en-GB" i="1">
                                    <a:solidFill>
                                      <a:schemeClr val="tx1"/>
                                    </a:solidFill>
                                    <a:latin typeface="Cambria Math" panose="02040503050406030204" pitchFamily="18" charset="0"/>
                                  </a:rPr>
                                </m:ctrlPr>
                              </m:accPr>
                              <m:e>
                                <m:r>
                                  <m:rPr>
                                    <m:nor/>
                                  </m:rPr>
                                  <a:rPr lang="en-GB">
                                    <a:solidFill>
                                      <a:schemeClr val="tx1"/>
                                    </a:solidFill>
                                  </a:rPr>
                                  <m:t>V</m:t>
                                </m:r>
                              </m:e>
                            </m:acc>
                          </m:e>
                          <m:sub>
                            <m:r>
                              <m:rPr>
                                <m:nor/>
                              </m:rPr>
                              <a:rPr lang="de-DE" b="0" i="0" smtClean="0">
                                <a:solidFill>
                                  <a:schemeClr val="tx1"/>
                                </a:solidFill>
                                <a:latin typeface="Frutiger LT Com 55 Roman" panose="020B0503030504020204" pitchFamily="34" charset="0"/>
                              </a:rPr>
                              <m:t>0</m:t>
                            </m:r>
                          </m:sub>
                        </m:sSub>
                        <m:r>
                          <m:rPr>
                            <m:nor/>
                          </m:rPr>
                          <a:rPr lang="de-DE" b="0" i="0" smtClean="0">
                            <a:solidFill>
                              <a:schemeClr val="accent4">
                                <a:lumMod val="50000"/>
                              </a:schemeClr>
                            </a:solidFill>
                            <a:latin typeface="Cambria Math" panose="02040503050406030204" pitchFamily="18" charset="0"/>
                          </a:rPr>
                          <m:t> </m:t>
                        </m:r>
                        <m:r>
                          <m:rPr>
                            <m:nor/>
                          </m:rPr>
                          <a:rPr lang="de-DE" kern="0" dirty="0"/>
                          <m:t>+</m:t>
                        </m:r>
                        <m:r>
                          <m:rPr>
                            <m:nor/>
                          </m:rPr>
                          <a:rPr lang="de-DE" b="0" i="0" kern="0" dirty="0" smtClean="0"/>
                          <m:t> </m:t>
                        </m:r>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den>
                    </m:f>
                    <m:r>
                      <a:rPr lang="de-DE" i="1">
                        <a:solidFill>
                          <a:schemeClr val="accent3">
                            <a:lumMod val="75000"/>
                          </a:schemeClr>
                        </a:solidFill>
                        <a:latin typeface="Cambria Math" panose="02040503050406030204" pitchFamily="18" charset="0"/>
                      </a:rPr>
                      <m:t> </m:t>
                    </m:r>
                  </m:oMath>
                </a14:m>
                <a:r>
                  <a:rPr lang="de-DE" kern="0" dirty="0"/>
                  <a:t>= </a:t>
                </a:r>
                <a14:m>
                  <m:oMath xmlns:m="http://schemas.openxmlformats.org/officeDocument/2006/math">
                    <m:f>
                      <m:fPr>
                        <m:ctrlPr>
                          <a:rPr lang="en-GB" i="1">
                            <a:latin typeface="Cambria Math" panose="02040503050406030204" pitchFamily="18" charset="0"/>
                          </a:rPr>
                        </m:ctrlPr>
                      </m:fPr>
                      <m:num>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num>
                      <m:den>
                        <m:sSub>
                          <m:sSubPr>
                            <m:ctrlPr>
                              <a:rPr lang="en-GB" i="1" smtClean="0">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b="0" i="0" smtClean="0">
                                <a:solidFill>
                                  <a:schemeClr val="accent1">
                                    <a:lumMod val="75000"/>
                                  </a:schemeClr>
                                </a:solidFill>
                                <a:latin typeface="Frutiger LT Com 55 Roman" panose="020B0503030504020204" pitchFamily="34" charset="0"/>
                              </a:rPr>
                              <m:t>1</m:t>
                            </m:r>
                          </m:sub>
                        </m:sSub>
                      </m:den>
                    </m:f>
                  </m:oMath>
                </a14:m>
                <a:endParaRPr lang="de-DE" kern="0" dirty="0">
                  <a:solidFill>
                    <a:schemeClr val="tx1"/>
                  </a:solidFill>
                </a:endParaRPr>
              </a:p>
              <a:p>
                <a:pPr marL="360000" lvl="1" indent="0">
                  <a:buNone/>
                </a:pPr>
                <a14:m>
                  <m:oMath xmlns:m="http://schemas.openxmlformats.org/officeDocument/2006/math">
                    <m:sSub>
                      <m:sSubPr>
                        <m:ctrlPr>
                          <a:rPr lang="en-GB" i="1" smtClean="0">
                            <a:solidFill>
                              <a:schemeClr val="accent1">
                                <a:lumMod val="75000"/>
                              </a:schemeClr>
                            </a:solidFill>
                            <a:latin typeface="Cambria Math" panose="02040503050406030204" pitchFamily="18" charset="0"/>
                          </a:rPr>
                        </m:ctrlPr>
                      </m:sSubPr>
                      <m:e>
                        <m:r>
                          <m:rPr>
                            <m:nor/>
                          </m:rPr>
                          <a:rPr lang="en-GB">
                            <a:solidFill>
                              <a:schemeClr val="accent1">
                                <a:lumMod val="75000"/>
                              </a:schemeClr>
                            </a:solidFill>
                          </a:rPr>
                          <m:t>τ</m:t>
                        </m:r>
                      </m:e>
                      <m:sub>
                        <m:r>
                          <m:rPr>
                            <m:nor/>
                          </m:rPr>
                          <a:rPr lang="en-GB">
                            <a:solidFill>
                              <a:schemeClr val="accent1">
                                <a:lumMod val="75000"/>
                              </a:schemeClr>
                            </a:solidFill>
                          </a:rPr>
                          <m:t>n</m:t>
                        </m:r>
                        <m:r>
                          <m:rPr>
                            <m:nor/>
                          </m:rPr>
                          <a:rPr lang="de-DE">
                            <a:solidFill>
                              <a:schemeClr val="accent1">
                                <a:lumMod val="75000"/>
                              </a:schemeClr>
                            </a:solidFill>
                          </a:rPr>
                          <m:t>,</m:t>
                        </m:r>
                        <m:r>
                          <m:rPr>
                            <m:nor/>
                          </m:rPr>
                          <a:rPr lang="de-DE" b="0" i="0" smtClean="0">
                            <a:solidFill>
                              <a:schemeClr val="accent1">
                                <a:lumMod val="75000"/>
                              </a:schemeClr>
                            </a:solidFill>
                            <a:latin typeface="Frutiger LT Com 55 Roman" panose="020B0503030504020204" pitchFamily="34" charset="0"/>
                          </a:rPr>
                          <m:t>1</m:t>
                        </m:r>
                      </m:sub>
                    </m:sSub>
                    <m:r>
                      <a:rPr lang="de-DE" i="1">
                        <a:solidFill>
                          <a:schemeClr val="accent3">
                            <a:lumMod val="75000"/>
                          </a:schemeClr>
                        </a:solidFill>
                        <a:latin typeface="Cambria Math" panose="02040503050406030204" pitchFamily="18" charset="0"/>
                      </a:rPr>
                      <m:t> </m:t>
                    </m:r>
                    <m:r>
                      <m:rPr>
                        <m:nor/>
                      </m:rPr>
                      <a:rPr lang="de-DE" dirty="0"/>
                      <m:t>=</m:t>
                    </m:r>
                    <m:r>
                      <a:rPr lang="de-DE" i="1" dirty="0">
                        <a:latin typeface="Cambria Math" panose="02040503050406030204" pitchFamily="18" charset="0"/>
                      </a:rPr>
                      <m:t> </m:t>
                    </m:r>
                    <m:f>
                      <m:fPr>
                        <m:ctrlPr>
                          <a:rPr lang="de-DE" i="1" dirty="0">
                            <a:latin typeface="Cambria Math" panose="02040503050406030204" pitchFamily="18" charset="0"/>
                          </a:rPr>
                        </m:ctrlPr>
                      </m:fPr>
                      <m:num>
                        <m:sSub>
                          <m:sSubPr>
                            <m:ctrlPr>
                              <a:rPr lang="en-GB" i="1" smtClean="0">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τ</m:t>
                                </m:r>
                              </m:e>
                            </m:acc>
                          </m:e>
                          <m:sub>
                            <m:r>
                              <m:rPr>
                                <m:nor/>
                              </m:rPr>
                              <a:rPr lang="de-DE">
                                <a:solidFill>
                                  <a:schemeClr val="accent1">
                                    <a:lumMod val="75000"/>
                                  </a:schemeClr>
                                </a:solidFill>
                              </a:rPr>
                              <m:t>e</m:t>
                            </m:r>
                            <m:r>
                              <m:rPr>
                                <m:nor/>
                              </m:rPr>
                              <a:rPr lang="de-DE">
                                <a:solidFill>
                                  <a:schemeClr val="accent1">
                                    <a:lumMod val="75000"/>
                                  </a:schemeClr>
                                </a:solidFill>
                                <a:latin typeface="Frutiger LT Com 55 Roman" panose="020B0503030504020204" pitchFamily="34" charset="0"/>
                              </a:rPr>
                              <m:t>x</m:t>
                            </m:r>
                            <m:r>
                              <m:rPr>
                                <m:nor/>
                              </m:rPr>
                              <a:rPr lang="de-DE">
                                <a:solidFill>
                                  <a:schemeClr val="accent1">
                                    <a:lumMod val="75000"/>
                                  </a:schemeClr>
                                </a:solidFill>
                                <a:latin typeface="Frutiger LT Com 55 Roman" panose="020B0503030504020204" pitchFamily="34" charset="0"/>
                              </a:rPr>
                              <m:t>,1</m:t>
                            </m:r>
                          </m:sub>
                        </m:sSub>
                      </m:num>
                      <m:den>
                        <m:r>
                          <m:rPr>
                            <m:nor/>
                          </m:rPr>
                          <a:rPr lang="de-DE" dirty="0">
                            <a:latin typeface="Frutiger LT Com 55 Roman" panose="020B0503030504020204" pitchFamily="34" charset="0"/>
                          </a:rPr>
                          <m:t>2</m:t>
                        </m:r>
                      </m:den>
                    </m:f>
                  </m:oMath>
                </a14:m>
                <a:r>
                  <a:rPr lang="de-DE" kern="0" dirty="0"/>
                  <a:t> = </a:t>
                </a:r>
                <a14:m>
                  <m:oMath xmlns:m="http://schemas.openxmlformats.org/officeDocument/2006/math">
                    <m:f>
                      <m:fPr>
                        <m:ctrlPr>
                          <a:rPr lang="en-GB" i="1">
                            <a:latin typeface="Cambria Math" panose="02040503050406030204" pitchFamily="18" charset="0"/>
                          </a:rPr>
                        </m:ctrlPr>
                      </m:fPr>
                      <m:num>
                        <m:sSub>
                          <m:sSubPr>
                            <m:ctrlPr>
                              <a:rPr lang="en-GB" i="1" kern="0" smtClean="0">
                                <a:solidFill>
                                  <a:schemeClr val="accent1">
                                    <a:lumMod val="75000"/>
                                  </a:schemeClr>
                                </a:solidFill>
                                <a:latin typeface="Cambria Math" panose="02040503050406030204" pitchFamily="18" charset="0"/>
                              </a:rPr>
                            </m:ctrlPr>
                          </m:sSubPr>
                          <m:e>
                            <m:r>
                              <m:rPr>
                                <m:nor/>
                              </m:rPr>
                              <a:rPr lang="en-GB" kern="0">
                                <a:solidFill>
                                  <a:schemeClr val="accent1">
                                    <a:lumMod val="75000"/>
                                  </a:schemeClr>
                                </a:solidFill>
                              </a:rPr>
                              <m:t>V</m:t>
                            </m:r>
                          </m:e>
                          <m:sub>
                            <m:r>
                              <m:rPr>
                                <m:nor/>
                              </m:rPr>
                              <a:rPr lang="de-DE" b="0" i="0" kern="0" smtClean="0">
                                <a:solidFill>
                                  <a:schemeClr val="accent1">
                                    <a:lumMod val="75000"/>
                                  </a:schemeClr>
                                </a:solidFill>
                                <a:latin typeface="Frutiger LT Com 55 Roman" panose="020B0503030504020204" pitchFamily="34" charset="0"/>
                              </a:rPr>
                              <m:t>1</m:t>
                            </m:r>
                          </m:sub>
                        </m:sSub>
                      </m:num>
                      <m:den>
                        <m:sSub>
                          <m:sSubPr>
                            <m:ctrlPr>
                              <a:rPr lang="en-GB" i="1" smtClean="0">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b="0" i="0" smtClean="0">
                                <a:solidFill>
                                  <a:schemeClr val="accent1">
                                    <a:lumMod val="75000"/>
                                  </a:schemeClr>
                                </a:solidFill>
                                <a:latin typeface="Frutiger LT Com 55 Roman" panose="020B0503030504020204" pitchFamily="34" charset="0"/>
                              </a:rPr>
                              <m:t>1</m:t>
                            </m:r>
                          </m:sub>
                        </m:sSub>
                      </m:den>
                    </m:f>
                  </m:oMath>
                </a14:m>
                <a:endParaRPr lang="de-DE" kern="0" dirty="0">
                  <a:solidFill>
                    <a:schemeClr val="tx1"/>
                  </a:solidFill>
                </a:endParaRPr>
              </a:p>
              <a:p>
                <a:pPr lvl="1"/>
                <a:r>
                  <a:rPr lang="de-DE" kern="0" dirty="0">
                    <a:solidFill>
                      <a:schemeClr val="tx1"/>
                    </a:solidFill>
                  </a:rPr>
                  <a:t>Frischluftvolumenstrom </a:t>
                </a:r>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nor/>
                              </m:rPr>
                              <a:rPr lang="en-GB"/>
                              <m:t>V</m:t>
                            </m:r>
                          </m:e>
                        </m:acc>
                      </m:e>
                      <m:sub>
                        <m:r>
                          <m:rPr>
                            <m:nor/>
                          </m:rPr>
                          <a:rPr lang="de-DE">
                            <a:latin typeface="Frutiger LT Com 55 Roman" panose="020B0503030504020204" pitchFamily="34" charset="0"/>
                          </a:rPr>
                          <m:t>0</m:t>
                        </m:r>
                      </m:sub>
                    </m:sSub>
                  </m:oMath>
                </a14:m>
                <a:r>
                  <a:rPr lang="de-DE" kern="0" dirty="0">
                    <a:solidFill>
                      <a:schemeClr val="tx1"/>
                    </a:solidFill>
                  </a:rPr>
                  <a:t>, sowie </a:t>
                </a:r>
                <a14:m>
                  <m:oMath xmlns:m="http://schemas.openxmlformats.org/officeDocument/2006/math">
                    <m:sSub>
                      <m:sSubPr>
                        <m:ctrlPr>
                          <a:rPr lang="en-GB" i="1">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V</m:t>
                            </m:r>
                          </m:e>
                        </m:acc>
                      </m:e>
                      <m:sub>
                        <m:r>
                          <m:rPr>
                            <m:nor/>
                          </m:rPr>
                          <a:rPr lang="de-DE">
                            <a:solidFill>
                              <a:schemeClr val="accent1">
                                <a:lumMod val="75000"/>
                              </a:schemeClr>
                            </a:solidFill>
                            <a:latin typeface="Frutiger LT Com 55 Roman" panose="020B0503030504020204" pitchFamily="34" charset="0"/>
                          </a:rPr>
                          <m:t>1</m:t>
                        </m:r>
                      </m:sub>
                    </m:sSub>
                  </m:oMath>
                </a14:m>
                <a:r>
                  <a:rPr lang="de-DE" kern="0" dirty="0">
                    <a:solidFill>
                      <a:schemeClr val="tx1"/>
                    </a:solidFill>
                  </a:rPr>
                  <a:t> &amp; </a:t>
                </a:r>
                <a14:m>
                  <m:oMath xmlns:m="http://schemas.openxmlformats.org/officeDocument/2006/math">
                    <m:sSub>
                      <m:sSubPr>
                        <m:ctrlPr>
                          <a:rPr lang="en-GB" i="1" kern="0">
                            <a:solidFill>
                              <a:schemeClr val="accent1">
                                <a:lumMod val="75000"/>
                              </a:schemeClr>
                            </a:solidFill>
                            <a:latin typeface="Cambria Math" panose="02040503050406030204" pitchFamily="18" charset="0"/>
                          </a:rPr>
                        </m:ctrlPr>
                      </m:sSubPr>
                      <m:e>
                        <m:r>
                          <m:rPr>
                            <m:nor/>
                          </m:rPr>
                          <a:rPr lang="en-GB" kern="0">
                            <a:solidFill>
                              <a:schemeClr val="accent1">
                                <a:lumMod val="75000"/>
                              </a:schemeClr>
                            </a:solidFill>
                          </a:rPr>
                          <m:t>V</m:t>
                        </m:r>
                      </m:e>
                      <m:sub>
                        <m:r>
                          <m:rPr>
                            <m:nor/>
                          </m:rPr>
                          <a:rPr lang="de-DE" kern="0">
                            <a:solidFill>
                              <a:schemeClr val="accent1">
                                <a:lumMod val="75000"/>
                              </a:schemeClr>
                            </a:solidFill>
                            <a:latin typeface="Frutiger LT Com 55 Roman" panose="020B0503030504020204" pitchFamily="34" charset="0"/>
                          </a:rPr>
                          <m:t>1</m:t>
                        </m:r>
                      </m:sub>
                    </m:sSub>
                  </m:oMath>
                </a14:m>
                <a:r>
                  <a:rPr lang="de-DE" kern="0" dirty="0">
                    <a:solidFill>
                      <a:schemeClr val="tx1"/>
                    </a:solidFill>
                  </a:rPr>
                  <a:t> </a:t>
                </a:r>
              </a:p>
              <a:p>
                <a:pPr lvl="1"/>
                <a:endParaRPr lang="de-DE" kern="0" dirty="0">
                  <a:solidFill>
                    <a:schemeClr val="tx1"/>
                  </a:solidFill>
                </a:endParaRPr>
              </a:p>
            </p:txBody>
          </p:sp>
        </mc:Choice>
        <mc:Fallback xmlns="">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873321"/>
                <a:ext cx="6145393" cy="2702311"/>
              </a:xfrm>
              <a:prstGeom prst="rect">
                <a:avLst/>
              </a:prstGeom>
              <a:blipFill>
                <a:blip r:embed="rId7"/>
                <a:stretch>
                  <a:fillRect l="-2083" t="-2703" b="-29279"/>
                </a:stretch>
              </a:blipFill>
              <a:ln>
                <a:noFill/>
              </a:ln>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2141D90B-AAA1-490C-91CB-DF5B27D347D5}"/>
                  </a:ext>
                </a:extLst>
              </p:cNvPr>
              <p:cNvSpPr/>
              <p:nvPr/>
            </p:nvSpPr>
            <p:spPr>
              <a:xfrm>
                <a:off x="10668883" y="2523264"/>
                <a:ext cx="583814" cy="311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τ</m:t>
                              </m:r>
                            </m:e>
                          </m:acc>
                        </m:e>
                        <m:sub>
                          <m:r>
                            <m:rPr>
                              <m:nor/>
                            </m:rPr>
                            <a:rPr lang="de-DE" sz="1200">
                              <a:solidFill>
                                <a:schemeClr val="tx2">
                                  <a:lumMod val="75000"/>
                                </a:schemeClr>
                              </a:solidFill>
                            </a:rPr>
                            <m:t>e</m:t>
                          </m:r>
                          <m:r>
                            <m:rPr>
                              <m:nor/>
                            </m:rPr>
                            <a:rPr lang="de-DE" sz="1200">
                              <a:solidFill>
                                <a:schemeClr val="tx2">
                                  <a:lumMod val="75000"/>
                                </a:schemeClr>
                              </a:solidFill>
                              <a:latin typeface="Frutiger LT Com 55 Roman" panose="020B0503030504020204" pitchFamily="34" charset="0"/>
                            </a:rPr>
                            <m:t>x</m:t>
                          </m:r>
                          <m:r>
                            <m:rPr>
                              <m:nor/>
                            </m:rPr>
                            <a:rPr lang="de-DE" sz="1200">
                              <a:solidFill>
                                <a:schemeClr val="tx2">
                                  <a:lumMod val="75000"/>
                                </a:schemeClr>
                              </a:solidFill>
                              <a:ea typeface="Cambria Math" panose="02040503050406030204" pitchFamily="18" charset="0"/>
                            </a:rPr>
                            <m:t>,</m:t>
                          </m:r>
                          <m:r>
                            <m:rPr>
                              <m:nor/>
                            </m:rPr>
                            <a:rPr lang="de-DE" sz="1200" b="0" i="0" smtClean="0">
                              <a:solidFill>
                                <a:schemeClr val="tx2">
                                  <a:lumMod val="75000"/>
                                </a:schemeClr>
                              </a:solidFill>
                              <a:ea typeface="Cambria Math" panose="02040503050406030204" pitchFamily="18" charset="0"/>
                            </a:rPr>
                            <m:t>3</m:t>
                          </m:r>
                        </m:sub>
                      </m:sSub>
                    </m:oMath>
                  </m:oMathPara>
                </a14:m>
                <a:endParaRPr lang="de-DE" sz="1200" dirty="0"/>
              </a:p>
            </p:txBody>
          </p:sp>
        </mc:Choice>
        <mc:Fallback xmlns="">
          <p:sp>
            <p:nvSpPr>
              <p:cNvPr id="29" name="Rechteck 28">
                <a:extLst>
                  <a:ext uri="{FF2B5EF4-FFF2-40B4-BE49-F238E27FC236}">
                    <a16:creationId xmlns:a16="http://schemas.microsoft.com/office/drawing/2014/main" id="{2141D90B-AAA1-490C-91CB-DF5B27D347D5}"/>
                  </a:ext>
                </a:extLst>
              </p:cNvPr>
              <p:cNvSpPr>
                <a:spLocks noRot="1" noChangeAspect="1" noMove="1" noResize="1" noEditPoints="1" noAdjustHandles="1" noChangeArrowheads="1" noChangeShapeType="1" noTextEdit="1"/>
              </p:cNvSpPr>
              <p:nvPr/>
            </p:nvSpPr>
            <p:spPr>
              <a:xfrm>
                <a:off x="10668883" y="2523264"/>
                <a:ext cx="583814" cy="311175"/>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72B5084F-57B3-4322-94F6-BEE114DC2A1A}"/>
                  </a:ext>
                </a:extLst>
              </p:cNvPr>
              <p:cNvSpPr txBox="1"/>
              <p:nvPr/>
            </p:nvSpPr>
            <p:spPr>
              <a:xfrm>
                <a:off x="8929566" y="2094033"/>
                <a:ext cx="506870" cy="307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V</m:t>
                              </m:r>
                            </m:e>
                          </m:acc>
                        </m:e>
                        <m:sub>
                          <m:r>
                            <m:rPr>
                              <m:nor/>
                            </m:rPr>
                            <a:rPr lang="de-DE" sz="1200" b="0" i="0" smtClean="0">
                              <a:solidFill>
                                <a:schemeClr val="tx2">
                                  <a:lumMod val="75000"/>
                                </a:schemeClr>
                              </a:solidFill>
                              <a:latin typeface="Frutiger LT Com 55 Roman" panose="020B0503030504020204" pitchFamily="34" charset="0"/>
                            </a:rPr>
                            <m:t>23</m:t>
                          </m:r>
                        </m:sub>
                      </m:sSub>
                    </m:oMath>
                  </m:oMathPara>
                </a14:m>
                <a:endParaRPr lang="de-DE" sz="1200" dirty="0"/>
              </a:p>
            </p:txBody>
          </p:sp>
        </mc:Choice>
        <mc:Fallback xmlns="">
          <p:sp>
            <p:nvSpPr>
              <p:cNvPr id="24" name="Textfeld 23">
                <a:extLst>
                  <a:ext uri="{FF2B5EF4-FFF2-40B4-BE49-F238E27FC236}">
                    <a16:creationId xmlns:a16="http://schemas.microsoft.com/office/drawing/2014/main" id="{72B5084F-57B3-4322-94F6-BEE114DC2A1A}"/>
                  </a:ext>
                </a:extLst>
              </p:cNvPr>
              <p:cNvSpPr txBox="1">
                <a:spLocks noRot="1" noChangeAspect="1" noMove="1" noResize="1" noEditPoints="1" noAdjustHandles="1" noChangeArrowheads="1" noChangeShapeType="1" noTextEdit="1"/>
              </p:cNvSpPr>
              <p:nvPr/>
            </p:nvSpPr>
            <p:spPr>
              <a:xfrm>
                <a:off x="8929566" y="2094033"/>
                <a:ext cx="506870" cy="307456"/>
              </a:xfrm>
              <a:prstGeom prst="rect">
                <a:avLst/>
              </a:prstGeom>
              <a:blipFill>
                <a:blip r:embed="rId9"/>
                <a:stretch>
                  <a:fillRect b="-2000"/>
                </a:stretch>
              </a:blipFill>
            </p:spPr>
            <p:txBody>
              <a:bodyPr/>
              <a:lstStyle/>
              <a:p>
                <a:r>
                  <a:rPr lang="de-DE">
                    <a:noFill/>
                  </a:rPr>
                  <a:t> </a:t>
                </a:r>
              </a:p>
            </p:txBody>
          </p:sp>
        </mc:Fallback>
      </mc:AlternateContent>
      <p:pic>
        <p:nvPicPr>
          <p:cNvPr id="30" name="Inhaltsplatzhalter 3">
            <a:extLst>
              <a:ext uri="{FF2B5EF4-FFF2-40B4-BE49-F238E27FC236}">
                <a16:creationId xmlns:a16="http://schemas.microsoft.com/office/drawing/2014/main" id="{D5A5C367-368F-4194-B834-3F7678EDE07C}"/>
              </a:ext>
            </a:extLst>
          </p:cNvPr>
          <p:cNvPicPr>
            <a:picLocks noGrp="1" noChangeAspect="1"/>
          </p:cNvPicPr>
          <p:nvPr/>
        </p:nvPicPr>
        <p:blipFill>
          <a:blip r:embed="rId10"/>
          <a:stretch>
            <a:fillRect/>
          </a:stretch>
        </p:blipFill>
        <p:spPr>
          <a:xfrm rot="10800000" flipV="1">
            <a:off x="8759172" y="4017618"/>
            <a:ext cx="830729" cy="375339"/>
          </a:xfrm>
          <a:prstGeom prst="rect">
            <a:avLst/>
          </a:prstGeom>
        </p:spPr>
      </p:pic>
      <p:pic>
        <p:nvPicPr>
          <p:cNvPr id="31" name="Inhaltsplatzhalter 3">
            <a:extLst>
              <a:ext uri="{FF2B5EF4-FFF2-40B4-BE49-F238E27FC236}">
                <a16:creationId xmlns:a16="http://schemas.microsoft.com/office/drawing/2014/main" id="{594D584B-30D5-4A75-9D9C-88D3B9299757}"/>
              </a:ext>
            </a:extLst>
          </p:cNvPr>
          <p:cNvPicPr>
            <a:picLocks noGrp="1" noChangeAspect="1"/>
          </p:cNvPicPr>
          <p:nvPr/>
        </p:nvPicPr>
        <p:blipFill>
          <a:blip r:embed="rId10"/>
          <a:stretch>
            <a:fillRect/>
          </a:stretch>
        </p:blipFill>
        <p:spPr>
          <a:xfrm rot="10800000" flipV="1">
            <a:off x="8767637" y="2396485"/>
            <a:ext cx="830729" cy="375339"/>
          </a:xfrm>
          <a:prstGeom prst="rect">
            <a:avLst/>
          </a:prstGeom>
        </p:spPr>
      </p:pic>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44323DC3-5DC4-4286-B0E8-7BCD5C315393}"/>
                  </a:ext>
                </a:extLst>
              </p:cNvPr>
              <p:cNvSpPr txBox="1"/>
              <p:nvPr/>
            </p:nvSpPr>
            <p:spPr>
              <a:xfrm>
                <a:off x="6736580" y="2213017"/>
                <a:ext cx="421910" cy="307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a:latin typeface="Cambria Math" panose="02040503050406030204" pitchFamily="18" charset="0"/>
                            </a:rPr>
                          </m:ctrlPr>
                        </m:sSubPr>
                        <m:e>
                          <m:acc>
                            <m:accPr>
                              <m:chr m:val="̇"/>
                              <m:ctrlPr>
                                <a:rPr lang="en-GB" sz="1200" i="1">
                                  <a:latin typeface="Cambria Math" panose="02040503050406030204" pitchFamily="18" charset="0"/>
                                </a:rPr>
                              </m:ctrlPr>
                            </m:accPr>
                            <m:e>
                              <m:r>
                                <m:rPr>
                                  <m:nor/>
                                </m:rPr>
                                <a:rPr lang="en-GB" sz="1200"/>
                                <m:t>V</m:t>
                              </m:r>
                            </m:e>
                          </m:acc>
                        </m:e>
                        <m:sub>
                          <m:r>
                            <m:rPr>
                              <m:nor/>
                            </m:rPr>
                            <a:rPr lang="de-DE" sz="1200">
                              <a:latin typeface="Frutiger LT Com 55 Roman" panose="020B0503030504020204" pitchFamily="34" charset="0"/>
                            </a:rPr>
                            <m:t>0</m:t>
                          </m:r>
                        </m:sub>
                      </m:sSub>
                    </m:oMath>
                  </m:oMathPara>
                </a14:m>
                <a:endParaRPr lang="de-DE" sz="1200" dirty="0">
                  <a:solidFill>
                    <a:schemeClr val="accent4">
                      <a:lumMod val="50000"/>
                    </a:schemeClr>
                  </a:solidFill>
                </a:endParaRPr>
              </a:p>
            </p:txBody>
          </p:sp>
        </mc:Choice>
        <mc:Fallback xmlns="">
          <p:sp>
            <p:nvSpPr>
              <p:cNvPr id="36" name="Textfeld 35">
                <a:extLst>
                  <a:ext uri="{FF2B5EF4-FFF2-40B4-BE49-F238E27FC236}">
                    <a16:creationId xmlns:a16="http://schemas.microsoft.com/office/drawing/2014/main" id="{44323DC3-5DC4-4286-B0E8-7BCD5C315393}"/>
                  </a:ext>
                </a:extLst>
              </p:cNvPr>
              <p:cNvSpPr txBox="1">
                <a:spLocks noRot="1" noChangeAspect="1" noMove="1" noResize="1" noEditPoints="1" noAdjustHandles="1" noChangeArrowheads="1" noChangeShapeType="1" noTextEdit="1"/>
              </p:cNvSpPr>
              <p:nvPr/>
            </p:nvSpPr>
            <p:spPr>
              <a:xfrm>
                <a:off x="6736580" y="2213017"/>
                <a:ext cx="421910" cy="307456"/>
              </a:xfrm>
              <a:prstGeom prst="rect">
                <a:avLst/>
              </a:prstGeom>
              <a:blipFill>
                <a:blip r:embed="rId11"/>
                <a:stretch>
                  <a:fillRect b="-4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7" name="Textfeld 36">
                <a:extLst>
                  <a:ext uri="{FF2B5EF4-FFF2-40B4-BE49-F238E27FC236}">
                    <a16:creationId xmlns:a16="http://schemas.microsoft.com/office/drawing/2014/main" id="{87928229-F908-4623-A2E0-9694DE8C72F7}"/>
                  </a:ext>
                </a:extLst>
              </p:cNvPr>
              <p:cNvSpPr txBox="1"/>
              <p:nvPr/>
            </p:nvSpPr>
            <p:spPr>
              <a:xfrm>
                <a:off x="6736580" y="3827444"/>
                <a:ext cx="421910" cy="307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a:latin typeface="Cambria Math" panose="02040503050406030204" pitchFamily="18" charset="0"/>
                            </a:rPr>
                          </m:ctrlPr>
                        </m:sSubPr>
                        <m:e>
                          <m:acc>
                            <m:accPr>
                              <m:chr m:val="̇"/>
                              <m:ctrlPr>
                                <a:rPr lang="en-GB" sz="1200" i="1">
                                  <a:latin typeface="Cambria Math" panose="02040503050406030204" pitchFamily="18" charset="0"/>
                                </a:rPr>
                              </m:ctrlPr>
                            </m:accPr>
                            <m:e>
                              <m:r>
                                <m:rPr>
                                  <m:nor/>
                                </m:rPr>
                                <a:rPr lang="en-GB" sz="1200"/>
                                <m:t>V</m:t>
                              </m:r>
                            </m:e>
                          </m:acc>
                        </m:e>
                        <m:sub>
                          <m:r>
                            <m:rPr>
                              <m:nor/>
                            </m:rPr>
                            <a:rPr lang="de-DE" sz="1200">
                              <a:latin typeface="Frutiger LT Com 55 Roman" panose="020B0503030504020204" pitchFamily="34" charset="0"/>
                            </a:rPr>
                            <m:t>0</m:t>
                          </m:r>
                        </m:sub>
                      </m:sSub>
                    </m:oMath>
                  </m:oMathPara>
                </a14:m>
                <a:endParaRPr lang="de-DE" sz="1200" dirty="0">
                  <a:solidFill>
                    <a:schemeClr val="accent4">
                      <a:lumMod val="50000"/>
                    </a:schemeClr>
                  </a:solidFill>
                </a:endParaRPr>
              </a:p>
            </p:txBody>
          </p:sp>
        </mc:Choice>
        <mc:Fallback xmlns="">
          <p:sp>
            <p:nvSpPr>
              <p:cNvPr id="37" name="Textfeld 36">
                <a:extLst>
                  <a:ext uri="{FF2B5EF4-FFF2-40B4-BE49-F238E27FC236}">
                    <a16:creationId xmlns:a16="http://schemas.microsoft.com/office/drawing/2014/main" id="{87928229-F908-4623-A2E0-9694DE8C72F7}"/>
                  </a:ext>
                </a:extLst>
              </p:cNvPr>
              <p:cNvSpPr txBox="1">
                <a:spLocks noRot="1" noChangeAspect="1" noMove="1" noResize="1" noEditPoints="1" noAdjustHandles="1" noChangeArrowheads="1" noChangeShapeType="1" noTextEdit="1"/>
              </p:cNvSpPr>
              <p:nvPr/>
            </p:nvSpPr>
            <p:spPr>
              <a:xfrm>
                <a:off x="6736580" y="3827444"/>
                <a:ext cx="421910" cy="307456"/>
              </a:xfrm>
              <a:prstGeom prst="rect">
                <a:avLst/>
              </a:prstGeom>
              <a:blipFill>
                <a:blip r:embed="rId12"/>
                <a:stretch>
                  <a:fillRect b="-2000"/>
                </a:stretch>
              </a:blipFill>
            </p:spPr>
            <p:txBody>
              <a:bodyPr/>
              <a:lstStyle/>
              <a:p>
                <a:r>
                  <a:rPr lang="de-DE">
                    <a:noFill/>
                  </a:rPr>
                  <a:t> </a:t>
                </a:r>
              </a:p>
            </p:txBody>
          </p:sp>
        </mc:Fallback>
      </mc:AlternateContent>
    </p:spTree>
    <p:extLst>
      <p:ext uri="{BB962C8B-B14F-4D97-AF65-F5344CB8AC3E}">
        <p14:creationId xmlns:p14="http://schemas.microsoft.com/office/powerpoint/2010/main" val="403210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6. </a:t>
            </a:r>
            <a:r>
              <a:rPr lang="en-US" dirty="0" err="1">
                <a:solidFill>
                  <a:schemeClr val="tx2"/>
                </a:solidFill>
              </a:rPr>
              <a:t>Streich</a:t>
            </a:r>
            <a:r>
              <a:rPr lang="en-US" dirty="0">
                <a:solidFill>
                  <a:schemeClr val="tx2"/>
                </a:solidFill>
              </a:rPr>
              <a:t> – </a:t>
            </a:r>
            <a:r>
              <a:rPr lang="en-US" dirty="0" err="1">
                <a:solidFill>
                  <a:schemeClr val="tx2"/>
                </a:solidFill>
              </a:rPr>
              <a:t>äußeres</a:t>
            </a:r>
            <a:r>
              <a:rPr lang="en-US" dirty="0">
                <a:solidFill>
                  <a:schemeClr val="tx2"/>
                </a:solidFill>
              </a:rPr>
              <a:t> System: </a:t>
            </a:r>
            <a:r>
              <a:rPr lang="en-US" dirty="0" err="1">
                <a:solidFill>
                  <a:schemeClr val="tx2"/>
                </a:solidFill>
              </a:rPr>
              <a:t>globale</a:t>
            </a:r>
            <a:r>
              <a:rPr lang="en-US" dirty="0">
                <a:solidFill>
                  <a:schemeClr val="tx2"/>
                </a:solidFill>
              </a:rPr>
              <a:t> </a:t>
            </a:r>
            <a:r>
              <a:rPr lang="en-US" dirty="0" err="1">
                <a:solidFill>
                  <a:schemeClr val="tx2"/>
                </a:solidFill>
              </a:rPr>
              <a:t>Eigenschaften</a:t>
            </a:r>
            <a:endParaRPr lang="en-US" dirty="0">
              <a:solidFill>
                <a:schemeClr val="tx2"/>
              </a:solidFill>
            </a:endParaRPr>
          </a:p>
        </p:txBody>
      </p:sp>
      <p:grpSp>
        <p:nvGrpSpPr>
          <p:cNvPr id="12" name="Gruppieren 11">
            <a:extLst>
              <a:ext uri="{FF2B5EF4-FFF2-40B4-BE49-F238E27FC236}">
                <a16:creationId xmlns:a16="http://schemas.microsoft.com/office/drawing/2014/main" id="{0F9812D2-7C69-4341-BD3D-2689FC5E47C1}"/>
              </a:ext>
            </a:extLst>
          </p:cNvPr>
          <p:cNvGrpSpPr/>
          <p:nvPr/>
        </p:nvGrpSpPr>
        <p:grpSpPr>
          <a:xfrm>
            <a:off x="6854291" y="2574734"/>
            <a:ext cx="4616009" cy="2125680"/>
            <a:chOff x="3836716" y="2319613"/>
            <a:chExt cx="7484039" cy="3188519"/>
          </a:xfrm>
        </p:grpSpPr>
        <p:grpSp>
          <p:nvGrpSpPr>
            <p:cNvPr id="4" name="Gruppieren 3">
              <a:extLst>
                <a:ext uri="{FF2B5EF4-FFF2-40B4-BE49-F238E27FC236}">
                  <a16:creationId xmlns:a16="http://schemas.microsoft.com/office/drawing/2014/main" id="{8739CD91-D8FD-4205-9899-B06896544765}"/>
                </a:ext>
              </a:extLst>
            </p:cNvPr>
            <p:cNvGrpSpPr/>
            <p:nvPr/>
          </p:nvGrpSpPr>
          <p:grpSpPr>
            <a:xfrm>
              <a:off x="3836716" y="2319613"/>
              <a:ext cx="7484039" cy="2440859"/>
              <a:chOff x="3630290" y="2751661"/>
              <a:chExt cx="7680237" cy="2440859"/>
            </a:xfrm>
          </p:grpSpPr>
          <p:grpSp>
            <p:nvGrpSpPr>
              <p:cNvPr id="9" name="Gruppieren 8">
                <a:extLst>
                  <a:ext uri="{FF2B5EF4-FFF2-40B4-BE49-F238E27FC236}">
                    <a16:creationId xmlns:a16="http://schemas.microsoft.com/office/drawing/2014/main" id="{BF8469A1-420D-4868-BE34-CABE7669784D}"/>
                  </a:ext>
                </a:extLst>
              </p:cNvPr>
              <p:cNvGrpSpPr/>
              <p:nvPr/>
            </p:nvGrpSpPr>
            <p:grpSpPr>
              <a:xfrm>
                <a:off x="3630290" y="2751661"/>
                <a:ext cx="7680237" cy="2440859"/>
                <a:chOff x="3630290" y="2606849"/>
                <a:chExt cx="7680237" cy="1794431"/>
              </a:xfrm>
            </p:grpSpPr>
            <p:sp>
              <p:nvSpPr>
                <p:cNvPr id="13" name="Rechteck 12">
                  <a:extLst>
                    <a:ext uri="{FF2B5EF4-FFF2-40B4-BE49-F238E27FC236}">
                      <a16:creationId xmlns:a16="http://schemas.microsoft.com/office/drawing/2014/main" id="{0C475201-03B5-405A-8E70-517E4D606E74}"/>
                    </a:ext>
                  </a:extLst>
                </p:cNvPr>
                <p:cNvSpPr/>
                <p:nvPr/>
              </p:nvSpPr>
              <p:spPr bwMode="auto">
                <a:xfrm>
                  <a:off x="8416105" y="2873664"/>
                  <a:ext cx="2894422" cy="115212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9081687" y="3255960"/>
                      <a:ext cx="1989991" cy="433017"/>
                    </a:xfrm>
                    <a:prstGeom prst="rect">
                      <a:avLst/>
                    </a:prstGeom>
                  </p:spPr>
                  <p:txBody>
                    <a:bodyPr wrap="none">
                      <a:spAutoFit/>
                    </a:bodyPr>
                    <a:lstStyle/>
                    <a:p>
                      <a14:m>
                        <m:oMath xmlns:m="http://schemas.openxmlformats.org/officeDocument/2006/math">
                          <m:sSub>
                            <m:sSubPr>
                              <m:ctrlPr>
                                <a:rPr lang="en-GB" i="1" kern="0" smtClean="0">
                                  <a:solidFill>
                                    <a:schemeClr val="tx2">
                                      <a:lumMod val="75000"/>
                                    </a:schemeClr>
                                  </a:solidFill>
                                  <a:latin typeface="Cambria Math" panose="02040503050406030204" pitchFamily="18" charset="0"/>
                                </a:rPr>
                              </m:ctrlPr>
                            </m:sSubPr>
                            <m:e>
                              <m:r>
                                <m:rPr>
                                  <m:nor/>
                                </m:rPr>
                                <a:rPr lang="en-GB" kern="0">
                                  <a:solidFill>
                                    <a:schemeClr val="tx2">
                                      <a:lumMod val="75000"/>
                                    </a:schemeClr>
                                  </a:solidFill>
                                </a:rPr>
                                <m:t>V</m:t>
                              </m:r>
                            </m:e>
                            <m:sub>
                              <m:r>
                                <m:rPr>
                                  <m:nor/>
                                </m:rPr>
                                <a:rPr lang="de-DE" b="0" i="0" kern="0" smtClean="0">
                                  <a:solidFill>
                                    <a:schemeClr val="tx2">
                                      <a:lumMod val="75000"/>
                                    </a:schemeClr>
                                  </a:solidFill>
                                  <a:latin typeface="Frutiger LT Com 55 Roman" panose="020B0503030504020204" pitchFamily="34" charset="0"/>
                                </a:rPr>
                                <m:t>23</m:t>
                              </m:r>
                            </m:sub>
                          </m:sSub>
                        </m:oMath>
                      </a14:m>
                      <a:r>
                        <a:rPr lang="de-DE" dirty="0">
                          <a:solidFill>
                            <a:schemeClr val="tx2">
                              <a:lumMod val="75000"/>
                            </a:schemeClr>
                          </a:solidFill>
                        </a:rPr>
                        <a:t>,</a:t>
                      </a:r>
                      <a14:m>
                        <m:oMath xmlns:m="http://schemas.openxmlformats.org/officeDocument/2006/math">
                          <m:sSub>
                            <m:sSubPr>
                              <m:ctrlPr>
                                <a:rPr lang="en-GB" i="1" kern="0">
                                  <a:solidFill>
                                    <a:schemeClr val="tx2">
                                      <a:lumMod val="75000"/>
                                    </a:schemeClr>
                                  </a:solidFill>
                                  <a:latin typeface="Cambria Math" panose="02040503050406030204" pitchFamily="18" charset="0"/>
                                </a:rPr>
                              </m:ctrlPr>
                            </m:sSubPr>
                            <m:e>
                              <m:r>
                                <m:rPr>
                                  <m:nor/>
                                </m:rPr>
                                <a:rPr lang="de-DE" dirty="0">
                                  <a:solidFill>
                                    <a:schemeClr val="tx2">
                                      <a:lumMod val="75000"/>
                                    </a:schemeClr>
                                  </a:solidFill>
                                </a:rPr>
                                <m:t>‹</m:t>
                              </m:r>
                              <m:acc>
                                <m:accPr>
                                  <m:chr m:val="̅"/>
                                  <m:ctrlPr>
                                    <a:rPr lang="en-GB" i="1" kern="0">
                                      <a:solidFill>
                                        <a:schemeClr val="tx2">
                                          <a:lumMod val="75000"/>
                                        </a:schemeClr>
                                      </a:solidFill>
                                      <a:latin typeface="Cambria Math" panose="02040503050406030204" pitchFamily="18" charset="0"/>
                                    </a:rPr>
                                  </m:ctrlPr>
                                </m:accPr>
                                <m:e>
                                  <m:r>
                                    <m:rPr>
                                      <m:sty m:val="p"/>
                                    </m:rPr>
                                    <a:rPr lang="el-GR" i="1" kern="0" smtClean="0">
                                      <a:solidFill>
                                        <a:schemeClr val="tx2">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tx2">
                                      <a:lumMod val="75000"/>
                                    </a:schemeClr>
                                  </a:solidFill>
                                </a:rPr>
                                <m:t>›</m:t>
                              </m:r>
                            </m:e>
                            <m:sub>
                              <m:r>
                                <m:rPr>
                                  <m:nor/>
                                </m:rPr>
                                <a:rPr lang="de-DE" b="0" i="0" kern="0" smtClean="0">
                                  <a:solidFill>
                                    <a:schemeClr val="tx2">
                                      <a:lumMod val="75000"/>
                                    </a:schemeClr>
                                  </a:solidFill>
                                  <a:latin typeface="Frutiger LT Com 55 Roman" panose="020B0503030504020204" pitchFamily="34" charset="0"/>
                                </a:rPr>
                                <m:t>23</m:t>
                              </m:r>
                            </m:sub>
                          </m:sSub>
                        </m:oMath>
                      </a14:m>
                      <a:endParaRPr lang="de-DE"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9081687" y="3255960"/>
                      <a:ext cx="1989991" cy="433017"/>
                    </a:xfrm>
                    <a:prstGeom prst="rect">
                      <a:avLst/>
                    </a:prstGeom>
                    <a:blipFill>
                      <a:blip r:embed="rId2"/>
                      <a:stretch>
                        <a:fillRect t="-7813" r="-510" b="-20313"/>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2919147"/>
                  <a:ext cx="2016224" cy="1152128"/>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785603" y="3239255"/>
                      <a:ext cx="1563253" cy="429977"/>
                    </a:xfrm>
                    <a:prstGeom prst="rect">
                      <a:avLst/>
                    </a:prstGeom>
                  </p:spPr>
                  <p:txBody>
                    <a:bodyPr wrap="none">
                      <a:spAutoFit/>
                    </a:bodyPr>
                    <a:lstStyle/>
                    <a:p>
                      <a14:m>
                        <m:oMath xmlns:m="http://schemas.openxmlformats.org/officeDocument/2006/math">
                          <m:sSub>
                            <m:sSubPr>
                              <m:ctrlPr>
                                <a:rPr lang="en-GB" i="1" kern="0" smtClean="0">
                                  <a:solidFill>
                                    <a:schemeClr val="accent1">
                                      <a:lumMod val="75000"/>
                                    </a:schemeClr>
                                  </a:solidFill>
                                  <a:latin typeface="Cambria Math" panose="02040503050406030204" pitchFamily="18" charset="0"/>
                                </a:rPr>
                              </m:ctrlPr>
                            </m:sSubPr>
                            <m:e>
                              <m:r>
                                <m:rPr>
                                  <m:nor/>
                                </m:rPr>
                                <a:rPr lang="en-GB" kern="0">
                                  <a:solidFill>
                                    <a:schemeClr val="accent1">
                                      <a:lumMod val="75000"/>
                                    </a:schemeClr>
                                  </a:solidFill>
                                </a:rPr>
                                <m:t>V</m:t>
                              </m:r>
                            </m:e>
                            <m:sub>
                              <m:r>
                                <m:rPr>
                                  <m:nor/>
                                </m:rPr>
                                <a:rPr lang="de-DE" b="0" i="0" kern="0" smtClean="0">
                                  <a:solidFill>
                                    <a:schemeClr val="accent1">
                                      <a:lumMod val="75000"/>
                                    </a:schemeClr>
                                  </a:solidFill>
                                  <a:latin typeface="Frutiger LT Com 55 Roman" panose="020B0503030504020204" pitchFamily="34" charset="0"/>
                                </a:rPr>
                                <m:t>1</m:t>
                              </m:r>
                            </m:sub>
                          </m:sSub>
                        </m:oMath>
                      </a14:m>
                      <a:r>
                        <a:rPr lang="de-DE" dirty="0">
                          <a:solidFill>
                            <a:schemeClr val="accent1">
                              <a:lumMod val="75000"/>
                            </a:schemeClr>
                          </a:solidFill>
                        </a:rPr>
                        <a:t>,</a:t>
                      </a:r>
                      <a14:m>
                        <m:oMath xmlns:m="http://schemas.openxmlformats.org/officeDocument/2006/math">
                          <m:sSub>
                            <m:sSubPr>
                              <m:ctrlPr>
                                <a:rPr lang="en-GB" i="1" kern="0">
                                  <a:solidFill>
                                    <a:schemeClr val="accent1">
                                      <a:lumMod val="75000"/>
                                    </a:schemeClr>
                                  </a:solidFill>
                                  <a:latin typeface="Cambria Math" panose="02040503050406030204" pitchFamily="18" charset="0"/>
                                </a:rPr>
                              </m:ctrlPr>
                            </m:sSubPr>
                            <m:e>
                              <m:r>
                                <m:rPr>
                                  <m:nor/>
                                </m:rPr>
                                <a:rPr lang="de-DE" dirty="0">
                                  <a:solidFill>
                                    <a:schemeClr val="accent1">
                                      <a:lumMod val="75000"/>
                                    </a:schemeClr>
                                  </a:solidFill>
                                </a:rPr>
                                <m:t>‹</m:t>
                              </m:r>
                              <m:acc>
                                <m:accPr>
                                  <m:chr m:val="̅"/>
                                  <m:ctrlPr>
                                    <a:rPr lang="en-GB" i="1" kern="0" smtClean="0">
                                      <a:solidFill>
                                        <a:schemeClr val="accent1">
                                          <a:lumMod val="75000"/>
                                        </a:schemeClr>
                                      </a:solidFill>
                                      <a:latin typeface="Cambria Math" panose="02040503050406030204" pitchFamily="18" charset="0"/>
                                    </a:rPr>
                                  </m:ctrlPr>
                                </m:accPr>
                                <m:e>
                                  <m:r>
                                    <m:rPr>
                                      <m:sty m:val="p"/>
                                    </m:rPr>
                                    <a:rPr lang="el-GR" i="1" kern="0" smtClean="0">
                                      <a:solidFill>
                                        <a:schemeClr val="accent1">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accent1">
                                      <a:lumMod val="75000"/>
                                    </a:schemeClr>
                                  </a:solidFill>
                                </a:rPr>
                                <m:t>›</m:t>
                              </m:r>
                            </m:e>
                            <m:sub>
                              <m:r>
                                <m:rPr>
                                  <m:nor/>
                                </m:rPr>
                                <a:rPr lang="de-DE" b="0" i="0" kern="0" smtClean="0">
                                  <a:solidFill>
                                    <a:schemeClr val="accent1">
                                      <a:lumMod val="75000"/>
                                    </a:schemeClr>
                                  </a:solidFill>
                                  <a:latin typeface="Frutiger LT Com 55 Roman" panose="020B0503030504020204" pitchFamily="34" charset="0"/>
                                </a:rPr>
                                <m:t>1</m:t>
                              </m:r>
                            </m:sub>
                          </m:sSub>
                        </m:oMath>
                      </a14:m>
                      <a:endParaRPr lang="de-DE"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785603" y="3239255"/>
                      <a:ext cx="1563253" cy="429977"/>
                    </a:xfrm>
                    <a:prstGeom prst="rect">
                      <a:avLst/>
                    </a:prstGeom>
                    <a:blipFill>
                      <a:blip r:embed="rId3"/>
                      <a:stretch>
                        <a:fillRect t="-6250" r="-14935" b="-20313"/>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flipV="1">
                  <a:off x="3710076" y="4400318"/>
                  <a:ext cx="1714129" cy="96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stCxn id="56" idx="0"/>
                </p:cNvCxnSpPr>
                <p:nvPr/>
              </p:nvCxnSpPr>
              <p:spPr bwMode="auto">
                <a:xfrm rot="16200000" flipV="1">
                  <a:off x="4418568" y="1818571"/>
                  <a:ext cx="312298" cy="1888854"/>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endCxn id="13" idx="0"/>
                </p:cNvCxnSpPr>
                <p:nvPr/>
              </p:nvCxnSpPr>
              <p:spPr bwMode="auto">
                <a:xfrm>
                  <a:off x="5519141" y="2607393"/>
                  <a:ext cx="4344175" cy="266271"/>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a:cxnSpLocks/>
                </p:cNvCxnSpPr>
                <p:nvPr/>
              </p:nvCxnSpPr>
              <p:spPr bwMode="auto">
                <a:xfrm flipH="1">
                  <a:off x="5424206" y="4061755"/>
                  <a:ext cx="2" cy="33856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cxnSpLocks/>
                  <a:stCxn id="13" idx="2"/>
                </p:cNvCxnSpPr>
                <p:nvPr/>
              </p:nvCxnSpPr>
              <p:spPr bwMode="auto">
                <a:xfrm rot="5400000">
                  <a:off x="7458353" y="1994719"/>
                  <a:ext cx="373891" cy="4436037"/>
                </a:xfrm>
                <a:prstGeom prst="bentConnector2">
                  <a:avLst/>
                </a:prstGeom>
                <a:ln>
                  <a:headEnd type="triangle" w="med" len="med"/>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B62ED0D3-0D84-4264-8B72-3DF408E03E9C}"/>
                      </a:ext>
                    </a:extLst>
                  </p:cNvPr>
                  <p:cNvSpPr/>
                  <p:nvPr/>
                </p:nvSpPr>
                <p:spPr>
                  <a:xfrm>
                    <a:off x="5567228" y="4703376"/>
                    <a:ext cx="971365" cy="466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1">
                                      <a:lumMod val="75000"/>
                                    </a:schemeClr>
                                  </a:solidFill>
                                  <a:latin typeface="Cambria Math" panose="02040503050406030204" pitchFamily="18" charset="0"/>
                                </a:rPr>
                              </m:ctrlPr>
                            </m:sSubPr>
                            <m:e>
                              <m:acc>
                                <m:accPr>
                                  <m:chr m:val="̅"/>
                                  <m:ctrlPr>
                                    <a:rPr lang="en-GB" sz="1200" i="1">
                                      <a:solidFill>
                                        <a:schemeClr val="accent1">
                                          <a:lumMod val="75000"/>
                                        </a:schemeClr>
                                      </a:solidFill>
                                      <a:latin typeface="Cambria Math" panose="02040503050406030204" pitchFamily="18" charset="0"/>
                                    </a:rPr>
                                  </m:ctrlPr>
                                </m:accPr>
                                <m:e>
                                  <m:r>
                                    <m:rPr>
                                      <m:nor/>
                                    </m:rPr>
                                    <a:rPr lang="en-GB" sz="1200">
                                      <a:solidFill>
                                        <a:schemeClr val="accent1">
                                          <a:lumMod val="75000"/>
                                        </a:schemeClr>
                                      </a:solidFill>
                                    </a:rPr>
                                    <m:t>τ</m:t>
                                  </m:r>
                                </m:e>
                              </m:acc>
                            </m:e>
                            <m:sub>
                              <m:r>
                                <m:rPr>
                                  <m:nor/>
                                </m:rPr>
                                <a:rPr lang="de-DE" sz="1200">
                                  <a:solidFill>
                                    <a:schemeClr val="accent1">
                                      <a:lumMod val="75000"/>
                                    </a:schemeClr>
                                  </a:solidFill>
                                </a:rPr>
                                <m:t>e</m:t>
                              </m:r>
                              <m:r>
                                <m:rPr>
                                  <m:nor/>
                                </m:rPr>
                                <a:rPr lang="de-DE" sz="1200">
                                  <a:solidFill>
                                    <a:schemeClr val="accent1">
                                      <a:lumMod val="75000"/>
                                    </a:schemeClr>
                                  </a:solidFill>
                                  <a:latin typeface="Frutiger LT Com 55 Roman" panose="020B0503030504020204" pitchFamily="34" charset="0"/>
                                </a:rPr>
                                <m:t>x</m:t>
                              </m:r>
                              <m:r>
                                <m:rPr>
                                  <m:nor/>
                                </m:rPr>
                                <a:rPr lang="de-DE" sz="1200">
                                  <a:solidFill>
                                    <a:schemeClr val="accent1">
                                      <a:lumMod val="75000"/>
                                    </a:schemeClr>
                                  </a:solidFill>
                                  <a:ea typeface="Cambria Math" panose="02040503050406030204" pitchFamily="18" charset="0"/>
                                </a:rPr>
                                <m:t>,</m:t>
                              </m:r>
                              <m:r>
                                <m:rPr>
                                  <m:nor/>
                                </m:rPr>
                                <a:rPr lang="de-DE" sz="1200" b="0" i="0" smtClean="0">
                                  <a:solidFill>
                                    <a:schemeClr val="accent1">
                                      <a:lumMod val="75000"/>
                                    </a:schemeClr>
                                  </a:solidFill>
                                  <a:ea typeface="Cambria Math" panose="02040503050406030204" pitchFamily="18" charset="0"/>
                                </a:rPr>
                                <m:t>1</m:t>
                              </m:r>
                            </m:sub>
                          </m:sSub>
                        </m:oMath>
                      </m:oMathPara>
                    </a14:m>
                    <a:endParaRPr lang="de-DE" sz="1200" dirty="0"/>
                  </a:p>
                </p:txBody>
              </p:sp>
            </mc:Choice>
            <mc:Fallback xmlns="">
              <p:sp>
                <p:nvSpPr>
                  <p:cNvPr id="3" name="Rechteck 2">
                    <a:extLst>
                      <a:ext uri="{FF2B5EF4-FFF2-40B4-BE49-F238E27FC236}">
                        <a16:creationId xmlns:a16="http://schemas.microsoft.com/office/drawing/2014/main" id="{B62ED0D3-0D84-4264-8B72-3DF408E03E9C}"/>
                      </a:ext>
                    </a:extLst>
                  </p:cNvPr>
                  <p:cNvSpPr>
                    <a:spLocks noRot="1" noChangeAspect="1" noMove="1" noResize="1" noEditPoints="1" noAdjustHandles="1" noChangeArrowheads="1" noChangeShapeType="1" noTextEdit="1"/>
                  </p:cNvSpPr>
                  <p:nvPr/>
                </p:nvSpPr>
                <p:spPr>
                  <a:xfrm>
                    <a:off x="5567228" y="4703376"/>
                    <a:ext cx="971365" cy="466762"/>
                  </a:xfrm>
                  <a:prstGeom prst="rect">
                    <a:avLst/>
                  </a:prstGeom>
                  <a:blipFill>
                    <a:blip r:embed="rId4"/>
                    <a:stretch>
                      <a:fillRect/>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3FE98F80-0920-44C6-956E-D31F718419F9}"/>
                    </a:ext>
                  </a:extLst>
                </p:cNvPr>
                <p:cNvSpPr txBox="1"/>
                <p:nvPr/>
              </p:nvSpPr>
              <p:spPr>
                <a:xfrm>
                  <a:off x="7187681" y="5046948"/>
                  <a:ext cx="821800" cy="4611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V</m:t>
                                </m:r>
                              </m:e>
                            </m:acc>
                          </m:e>
                          <m:sub>
                            <m:r>
                              <m:rPr>
                                <m:nor/>
                              </m:rPr>
                              <a:rPr lang="de-DE" sz="1200" b="0" i="0" smtClean="0">
                                <a:solidFill>
                                  <a:schemeClr val="tx2">
                                    <a:lumMod val="75000"/>
                                  </a:schemeClr>
                                </a:solidFill>
                                <a:latin typeface="Frutiger LT Com 55 Roman" panose="020B0503030504020204" pitchFamily="34" charset="0"/>
                              </a:rPr>
                              <m:t>23</m:t>
                            </m:r>
                          </m:sub>
                        </m:sSub>
                      </m:oMath>
                    </m:oMathPara>
                  </a14:m>
                  <a:endParaRPr lang="de-DE" sz="1200" dirty="0"/>
                </a:p>
              </p:txBody>
            </p:sp>
          </mc:Choice>
          <mc:Fallback xmlns="">
            <p:sp>
              <p:nvSpPr>
                <p:cNvPr id="23" name="Textfeld 22">
                  <a:extLst>
                    <a:ext uri="{FF2B5EF4-FFF2-40B4-BE49-F238E27FC236}">
                      <a16:creationId xmlns:a16="http://schemas.microsoft.com/office/drawing/2014/main" id="{3FE98F80-0920-44C6-956E-D31F718419F9}"/>
                    </a:ext>
                  </a:extLst>
                </p:cNvPr>
                <p:cNvSpPr txBox="1">
                  <a:spLocks noRot="1" noChangeAspect="1" noMove="1" noResize="1" noEditPoints="1" noAdjustHandles="1" noChangeArrowheads="1" noChangeShapeType="1" noTextEdit="1"/>
                </p:cNvSpPr>
                <p:nvPr/>
              </p:nvSpPr>
              <p:spPr>
                <a:xfrm>
                  <a:off x="7187681" y="5046948"/>
                  <a:ext cx="821800" cy="461184"/>
                </a:xfrm>
                <a:prstGeom prst="rect">
                  <a:avLst/>
                </a:prstGeom>
                <a:blipFill>
                  <a:blip r:embed="rId5"/>
                  <a:stretch>
                    <a:fillRect b="-2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37E41F0-52BB-41B2-8C1E-A89D3747D940}"/>
                    </a:ext>
                  </a:extLst>
                </p:cNvPr>
                <p:cNvSpPr txBox="1"/>
                <p:nvPr/>
              </p:nvSpPr>
              <p:spPr>
                <a:xfrm>
                  <a:off x="5845982" y="2320784"/>
                  <a:ext cx="684052" cy="4583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accent1">
                                    <a:lumMod val="75000"/>
                                  </a:schemeClr>
                                </a:solidFill>
                                <a:latin typeface="Cambria Math" panose="02040503050406030204" pitchFamily="18" charset="0"/>
                              </a:rPr>
                            </m:ctrlPr>
                          </m:sSubPr>
                          <m:e>
                            <m:acc>
                              <m:accPr>
                                <m:chr m:val="̇"/>
                                <m:ctrlPr>
                                  <a:rPr lang="en-GB" sz="1200" i="1">
                                    <a:solidFill>
                                      <a:schemeClr val="accent1">
                                        <a:lumMod val="75000"/>
                                      </a:schemeClr>
                                    </a:solidFill>
                                    <a:latin typeface="Cambria Math" panose="02040503050406030204" pitchFamily="18" charset="0"/>
                                  </a:rPr>
                                </m:ctrlPr>
                              </m:accPr>
                              <m:e>
                                <m:r>
                                  <m:rPr>
                                    <m:nor/>
                                  </m:rPr>
                                  <a:rPr lang="en-GB" sz="1200">
                                    <a:solidFill>
                                      <a:schemeClr val="accent1">
                                        <a:lumMod val="75000"/>
                                      </a:schemeClr>
                                    </a:solidFill>
                                  </a:rPr>
                                  <m:t>V</m:t>
                                </m:r>
                              </m:e>
                            </m:acc>
                          </m:e>
                          <m:sub>
                            <m:r>
                              <m:rPr>
                                <m:nor/>
                              </m:rPr>
                              <a:rPr lang="de-DE" sz="1200" b="0" i="0" smtClean="0">
                                <a:solidFill>
                                  <a:schemeClr val="accent1">
                                    <a:lumMod val="75000"/>
                                  </a:schemeClr>
                                </a:solidFill>
                                <a:latin typeface="Frutiger LT Com 55 Roman" panose="020B0503030504020204" pitchFamily="34" charset="0"/>
                              </a:rPr>
                              <m:t>1</m:t>
                            </m:r>
                          </m:sub>
                        </m:sSub>
                      </m:oMath>
                    </m:oMathPara>
                  </a14:m>
                  <a:endParaRPr lang="de-DE" sz="1200" dirty="0">
                    <a:solidFill>
                      <a:schemeClr val="accent4">
                        <a:lumMod val="50000"/>
                      </a:schemeClr>
                    </a:solidFill>
                  </a:endParaRPr>
                </a:p>
              </p:txBody>
            </p:sp>
          </mc:Choice>
          <mc:Fallback xmlns="">
            <p:sp>
              <p:nvSpPr>
                <p:cNvPr id="26" name="Textfeld 25">
                  <a:extLst>
                    <a:ext uri="{FF2B5EF4-FFF2-40B4-BE49-F238E27FC236}">
                      <a16:creationId xmlns:a16="http://schemas.microsoft.com/office/drawing/2014/main" id="{437E41F0-52BB-41B2-8C1E-A89D3747D940}"/>
                    </a:ext>
                  </a:extLst>
                </p:cNvPr>
                <p:cNvSpPr txBox="1">
                  <a:spLocks noRot="1" noChangeAspect="1" noMove="1" noResize="1" noEditPoints="1" noAdjustHandles="1" noChangeArrowheads="1" noChangeShapeType="1" noTextEdit="1"/>
                </p:cNvSpPr>
                <p:nvPr/>
              </p:nvSpPr>
              <p:spPr>
                <a:xfrm>
                  <a:off x="5845982" y="2320784"/>
                  <a:ext cx="684052" cy="458394"/>
                </a:xfrm>
                <a:prstGeom prst="rect">
                  <a:avLst/>
                </a:prstGeom>
                <a:blipFill>
                  <a:blip r:embed="rId6"/>
                  <a:stretch>
                    <a:fillRect/>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873321"/>
                <a:ext cx="6145393"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en-GB" kern="0" dirty="0"/>
                  <a:t>Kumulanten-generierende Funktion </a:t>
                </a:r>
                <a14:m>
                  <m:oMath xmlns:m="http://schemas.openxmlformats.org/officeDocument/2006/math">
                    <m:sSub>
                      <m:sSubPr>
                        <m:ctrlPr>
                          <a:rPr lang="en-GB" i="1" kern="0" smtClean="0">
                            <a:solidFill>
                              <a:schemeClr val="tx1"/>
                            </a:solidFill>
                            <a:latin typeface="Cambria Math" panose="02040503050406030204" pitchFamily="18" charset="0"/>
                          </a:rPr>
                        </m:ctrlPr>
                      </m:sSubPr>
                      <m:e>
                        <m:r>
                          <m:rPr>
                            <m:nor/>
                          </m:rPr>
                          <a:rPr lang="de-DE" b="0" i="0" kern="0" smtClean="0">
                            <a:solidFill>
                              <a:schemeClr val="tx1"/>
                            </a:solidFill>
                          </a:rPr>
                          <m:t>F</m:t>
                        </m:r>
                      </m:e>
                      <m:sub>
                        <m:r>
                          <m:rPr>
                            <m:nor/>
                          </m:rPr>
                          <a:rPr lang="de-DE" b="0" i="0" kern="0" smtClean="0">
                            <a:solidFill>
                              <a:schemeClr val="tx1"/>
                            </a:solidFill>
                            <a:latin typeface="Frutiger LT Com 55 Roman" panose="020B0503030504020204" pitchFamily="34" charset="0"/>
                          </a:rPr>
                          <m:t>12</m:t>
                        </m:r>
                        <m:r>
                          <m:rPr>
                            <m:nor/>
                          </m:rPr>
                          <a:rPr lang="de-DE" kern="0">
                            <a:solidFill>
                              <a:schemeClr val="tx1"/>
                            </a:solidFill>
                            <a:latin typeface="Frutiger LT Com 55 Roman" panose="020B0503030504020204" pitchFamily="34" charset="0"/>
                          </a:rPr>
                          <m:t>3</m:t>
                        </m:r>
                      </m:sub>
                    </m:sSub>
                    <m:d>
                      <m:dPr>
                        <m:ctrlPr>
                          <a:rPr lang="de-DE" i="1">
                            <a:solidFill>
                              <a:schemeClr val="tx1"/>
                            </a:solidFill>
                            <a:latin typeface="Cambria Math" panose="02040503050406030204" pitchFamily="18" charset="0"/>
                            <a:ea typeface="Cambria Math" panose="02040503050406030204" pitchFamily="18" charset="0"/>
                          </a:rPr>
                        </m:ctrlPr>
                      </m:dPr>
                      <m:e>
                        <m:r>
                          <m:rPr>
                            <m:nor/>
                          </m:rPr>
                          <a:rPr lang="de-DE">
                            <a:solidFill>
                              <a:schemeClr val="tx1"/>
                            </a:solidFill>
                            <a:latin typeface="Frutiger LT Com 55 Roman" panose="020B0503030504020204" pitchFamily="34" charset="0"/>
                            <a:ea typeface="Cambria Math" panose="02040503050406030204" pitchFamily="18" charset="0"/>
                          </a:rPr>
                          <m:t>s</m:t>
                        </m:r>
                      </m:e>
                    </m:d>
                  </m:oMath>
                </a14:m>
                <a:r>
                  <a:rPr lang="de-DE" kern="0" dirty="0">
                    <a:solidFill>
                      <a:schemeClr val="tx1"/>
                    </a:solidFill>
                  </a:rPr>
                  <a:t> </a:t>
                </a:r>
                <a:r>
                  <a:rPr lang="de-DE" kern="0" dirty="0"/>
                  <a:t>ergibt: </a:t>
                </a:r>
              </a:p>
              <a:p>
                <a:pPr lvl="1"/>
                <a:r>
                  <a:rPr lang="de-DE" kern="0" dirty="0"/>
                  <a:t>(statistischer) Mittelwert	</a:t>
                </a:r>
                <a14:m>
                  <m:oMath xmlns:m="http://schemas.openxmlformats.org/officeDocument/2006/math">
                    <m:sSub>
                      <m:sSubPr>
                        <m:ctrlPr>
                          <a:rPr lang="en-GB" i="1" smtClean="0">
                            <a:solidFill>
                              <a:schemeClr val="tx1"/>
                            </a:solidFill>
                            <a:latin typeface="Cambria Math" panose="02040503050406030204" pitchFamily="18" charset="0"/>
                          </a:rPr>
                        </m:ctrlPr>
                      </m:sSubPr>
                      <m:e>
                        <m:r>
                          <m:rPr>
                            <m:nor/>
                          </m:rPr>
                          <a:rPr lang="en-GB">
                            <a:solidFill>
                              <a:schemeClr val="tx1"/>
                            </a:solidFill>
                            <a:latin typeface="Frutiger LT Com 55 Roman" panose="020B0503030504020204" pitchFamily="34" charset="0"/>
                          </a:rPr>
                          <m:t>τ</m:t>
                        </m:r>
                      </m:e>
                      <m:sub>
                        <m:r>
                          <m:rPr>
                            <m:nor/>
                          </m:rPr>
                          <a:rPr lang="en-GB">
                            <a:solidFill>
                              <a:schemeClr val="tx1"/>
                            </a:solidFill>
                            <a:latin typeface="Frutiger LT Com 55 Roman" panose="020B0503030504020204" pitchFamily="34" charset="0"/>
                          </a:rPr>
                          <m:t>n</m:t>
                        </m:r>
                        <m:r>
                          <m:rPr>
                            <m:nor/>
                          </m:rPr>
                          <a:rPr lang="de-DE">
                            <a:solidFill>
                              <a:schemeClr val="tx1"/>
                            </a:solidFill>
                            <a:latin typeface="Frutiger LT Com 55 Roman" panose="020B0503030504020204" pitchFamily="34" charset="0"/>
                          </a:rPr>
                          <m:t>,</m:t>
                        </m:r>
                        <m:r>
                          <m:rPr>
                            <m:nor/>
                          </m:rPr>
                          <a:rPr lang="de-DE" b="0" i="0" smtClean="0">
                            <a:solidFill>
                              <a:schemeClr val="tx1"/>
                            </a:solidFill>
                            <a:latin typeface="Frutiger LT Com 55 Roman" panose="020B0503030504020204" pitchFamily="34" charset="0"/>
                          </a:rPr>
                          <m:t>1</m:t>
                        </m:r>
                        <m:r>
                          <m:rPr>
                            <m:nor/>
                          </m:rPr>
                          <a:rPr lang="de-DE">
                            <a:solidFill>
                              <a:schemeClr val="tx1"/>
                            </a:solidFill>
                            <a:latin typeface="Frutiger LT Com 55 Roman" panose="020B0503030504020204" pitchFamily="34" charset="0"/>
                          </a:rPr>
                          <m:t>23</m:t>
                        </m:r>
                      </m:sub>
                    </m:sSub>
                  </m:oMath>
                </a14:m>
                <a:endParaRPr lang="de-DE" kern="0" dirty="0"/>
              </a:p>
              <a:p>
                <a:pPr lvl="1"/>
                <a:r>
                  <a:rPr lang="de-DE" kern="0" dirty="0"/>
                  <a:t>(statistische) Varianz		</a:t>
                </a:r>
                <a14:m>
                  <m:oMath xmlns:m="http://schemas.openxmlformats.org/officeDocument/2006/math">
                    <m:sSubSup>
                      <m:sSubSupPr>
                        <m:ctrlPr>
                          <a:rPr lang="de-DE" i="1" kern="0" smtClean="0">
                            <a:solidFill>
                              <a:schemeClr val="tx1"/>
                            </a:solidFill>
                            <a:latin typeface="Cambria Math" panose="02040503050406030204" pitchFamily="18" charset="0"/>
                            <a:ea typeface="Cambria Math" panose="02040503050406030204" pitchFamily="18" charset="0"/>
                          </a:rPr>
                        </m:ctrlPr>
                      </m:sSubSupPr>
                      <m:e>
                        <m:r>
                          <m:rPr>
                            <m:nor/>
                          </m:rPr>
                          <a:rPr lang="de-DE" kern="0">
                            <a:solidFill>
                              <a:schemeClr val="tx1"/>
                            </a:solidFill>
                            <a:ea typeface="Cambria Math" panose="02040503050406030204" pitchFamily="18" charset="0"/>
                          </a:rPr>
                          <m:t>σ</m:t>
                        </m:r>
                      </m:e>
                      <m:sub>
                        <m:r>
                          <m:rPr>
                            <m:nor/>
                          </m:rPr>
                          <a:rPr lang="de-DE" b="0" i="0" kern="0" smtClean="0">
                            <a:solidFill>
                              <a:schemeClr val="tx1"/>
                            </a:solidFill>
                            <a:ea typeface="Cambria Math" panose="02040503050406030204" pitchFamily="18" charset="0"/>
                          </a:rPr>
                          <m:t>12</m:t>
                        </m:r>
                        <m:r>
                          <m:rPr>
                            <m:nor/>
                          </m:rPr>
                          <a:rPr lang="de-DE" kern="0">
                            <a:solidFill>
                              <a:schemeClr val="tx1"/>
                            </a:solidFill>
                            <a:ea typeface="Cambria Math" panose="02040503050406030204" pitchFamily="18" charset="0"/>
                          </a:rPr>
                          <m:t>3</m:t>
                        </m:r>
                      </m:sub>
                      <m:sup>
                        <m:r>
                          <m:rPr>
                            <m:nor/>
                          </m:rPr>
                          <a:rPr lang="de-DE" kern="0">
                            <a:solidFill>
                              <a:schemeClr val="tx1"/>
                            </a:solidFill>
                            <a:ea typeface="Cambria Math" panose="02040503050406030204" pitchFamily="18" charset="0"/>
                          </a:rPr>
                          <m:t>2</m:t>
                        </m:r>
                      </m:sup>
                    </m:sSubSup>
                    <m:r>
                      <m:rPr>
                        <m:nor/>
                      </m:rPr>
                      <a:rPr lang="de-DE" kern="0">
                        <a:ea typeface="Cambria Math" panose="02040503050406030204" pitchFamily="18" charset="0"/>
                      </a:rPr>
                      <m:t> </m:t>
                    </m:r>
                    <m:r>
                      <m:rPr>
                        <m:nor/>
                      </m:rPr>
                      <a:rPr lang="de-DE" kern="0">
                        <a:ea typeface="Cambria Math" panose="02040503050406030204" pitchFamily="18" charset="0"/>
                      </a:rPr>
                      <m:t>und</m:t>
                    </m:r>
                    <m:sSubSup>
                      <m:sSubSupPr>
                        <m:ctrlPr>
                          <a:rPr lang="de-DE" i="1" kern="0" smtClean="0">
                            <a:solidFill>
                              <a:schemeClr val="tx1"/>
                            </a:solidFill>
                            <a:latin typeface="Cambria Math" panose="02040503050406030204" pitchFamily="18" charset="0"/>
                            <a:ea typeface="Cambria Math" panose="02040503050406030204" pitchFamily="18" charset="0"/>
                          </a:rPr>
                        </m:ctrlPr>
                      </m:sSubSupPr>
                      <m:e>
                        <m:d>
                          <m:dPr>
                            <m:ctrlPr>
                              <a:rPr lang="de-DE" i="1" kern="0">
                                <a:solidFill>
                                  <a:schemeClr val="tx1"/>
                                </a:solidFill>
                                <a:latin typeface="Cambria Math" panose="02040503050406030204" pitchFamily="18" charset="0"/>
                                <a:ea typeface="Cambria Math" panose="02040503050406030204" pitchFamily="18" charset="0"/>
                              </a:rPr>
                            </m:ctrlPr>
                          </m:dPr>
                          <m:e>
                            <m:sSup>
                              <m:sSupPr>
                                <m:ctrlPr>
                                  <a:rPr lang="de-DE" i="1" kern="0">
                                    <a:solidFill>
                                      <a:schemeClr val="tx1"/>
                                    </a:solidFill>
                                    <a:latin typeface="Cambria Math" panose="02040503050406030204" pitchFamily="18" charset="0"/>
                                    <a:ea typeface="Cambria Math" panose="02040503050406030204" pitchFamily="18" charset="0"/>
                                  </a:rPr>
                                </m:ctrlPr>
                              </m:sSupPr>
                              <m:e>
                                <m:r>
                                  <m:rPr>
                                    <m:nor/>
                                  </m:rPr>
                                  <a:rPr lang="de-DE" kern="0">
                                    <a:solidFill>
                                      <a:schemeClr val="tx1"/>
                                    </a:solidFill>
                                    <a:ea typeface="Cambria Math" panose="02040503050406030204" pitchFamily="18" charset="0"/>
                                  </a:rPr>
                                  <m:t>σ</m:t>
                                </m:r>
                              </m:e>
                              <m:sup>
                                <m:r>
                                  <m:rPr>
                                    <m:nor/>
                                  </m:rPr>
                                  <a:rPr lang="de-DE" kern="0">
                                    <a:solidFill>
                                      <a:schemeClr val="tx1"/>
                                    </a:solidFill>
                                    <a:ea typeface="Cambria Math" panose="02040503050406030204" pitchFamily="18" charset="0"/>
                                  </a:rPr>
                                  <m:t>2</m:t>
                                </m:r>
                              </m:sup>
                            </m:sSup>
                          </m:e>
                        </m:d>
                      </m:e>
                      <m:sub>
                        <m:r>
                          <m:rPr>
                            <m:nor/>
                          </m:rPr>
                          <a:rPr lang="de-DE" b="0" i="0" kern="0" smtClean="0">
                            <a:solidFill>
                              <a:schemeClr val="tx1"/>
                            </a:solidFill>
                            <a:ea typeface="Cambria Math" panose="02040503050406030204" pitchFamily="18" charset="0"/>
                          </a:rPr>
                          <m:t>12</m:t>
                        </m:r>
                        <m:r>
                          <m:rPr>
                            <m:nor/>
                          </m:rPr>
                          <a:rPr lang="de-DE" kern="0">
                            <a:solidFill>
                              <a:schemeClr val="tx1"/>
                            </a:solidFill>
                            <a:ea typeface="Cambria Math" panose="02040503050406030204" pitchFamily="18" charset="0"/>
                          </a:rPr>
                          <m:t>3</m:t>
                        </m:r>
                      </m:sub>
                      <m:sup>
                        <m:r>
                          <m:rPr>
                            <m:nor/>
                          </m:rPr>
                          <a:rPr lang="de-DE" kern="0">
                            <a:solidFill>
                              <a:schemeClr val="tx1"/>
                            </a:solidFill>
                            <a:ea typeface="Cambria Math" panose="02040503050406030204" pitchFamily="18" charset="0"/>
                          </a:rPr>
                          <m:t>∗</m:t>
                        </m:r>
                      </m:sup>
                    </m:sSubSup>
                  </m:oMath>
                </a14:m>
                <a:endParaRPr lang="de-DE" kern="0" dirty="0">
                  <a:ea typeface="Cambria Math" panose="02040503050406030204" pitchFamily="18" charset="0"/>
                </a:endParaRPr>
              </a:p>
              <a:p>
                <a:pPr lvl="1"/>
                <a:r>
                  <a:rPr lang="de-DE" kern="0" dirty="0"/>
                  <a:t>(statistische) Schiefe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a:ea typeface="Cambria Math" panose="02040503050406030204" pitchFamily="18" charset="0"/>
                          </a:rPr>
                          <m:t>3,23</m:t>
                        </m:r>
                      </m:sub>
                    </m:sSub>
                  </m:oMath>
                </a14:m>
                <a:endParaRPr lang="de-DE" kern="0" dirty="0">
                  <a:ea typeface="Cambria Math" panose="02040503050406030204" pitchFamily="18" charset="0"/>
                </a:endParaRPr>
              </a:p>
              <a:p>
                <a:pPr lvl="1"/>
                <a:r>
                  <a:rPr lang="de-DE" kern="0" dirty="0"/>
                  <a:t>(statistische) Beugung		</a:t>
                </a:r>
                <a14:m>
                  <m:oMath xmlns:m="http://schemas.openxmlformats.org/officeDocument/2006/math">
                    <m:sSub>
                      <m:sSubPr>
                        <m:ctrlPr>
                          <a:rPr lang="de-DE" i="1" kern="0">
                            <a:latin typeface="Cambria Math" panose="02040503050406030204" pitchFamily="18" charset="0"/>
                            <a:ea typeface="Cambria Math" panose="02040503050406030204" pitchFamily="18" charset="0"/>
                          </a:rPr>
                        </m:ctrlPr>
                      </m:sSubPr>
                      <m:e>
                        <m:r>
                          <m:rPr>
                            <m:nor/>
                          </m:rPr>
                          <a:rPr lang="de-DE" kern="0">
                            <a:ea typeface="Cambria Math" panose="02040503050406030204" pitchFamily="18" charset="0"/>
                          </a:rPr>
                          <m:t>μ</m:t>
                        </m:r>
                      </m:e>
                      <m:sub>
                        <m:r>
                          <m:rPr>
                            <m:nor/>
                          </m:rPr>
                          <a:rPr lang="de-DE" kern="0">
                            <a:ea typeface="Cambria Math" panose="02040503050406030204" pitchFamily="18" charset="0"/>
                          </a:rPr>
                          <m:t>4,23</m:t>
                        </m:r>
                      </m:sub>
                    </m:sSub>
                  </m:oMath>
                </a14:m>
                <a:endParaRPr lang="en-US" kern="0" dirty="0"/>
              </a:p>
              <a:p>
                <a:endParaRPr lang="en-US" kern="0" dirty="0"/>
              </a:p>
              <a:p>
                <a:r>
                  <a:rPr lang="en-US" kern="0" dirty="0" err="1"/>
                  <a:t>Aus</a:t>
                </a:r>
                <a:r>
                  <a:rPr lang="en-US" kern="0" dirty="0"/>
                  <a:t> </a:t>
                </a:r>
                <a:r>
                  <a:rPr lang="en-US" kern="0" dirty="0" err="1"/>
                  <a:t>diesen</a:t>
                </a:r>
                <a:r>
                  <a:rPr lang="en-US" kern="0" dirty="0"/>
                  <a:t> </a:t>
                </a:r>
                <a:r>
                  <a:rPr lang="en-US" kern="0" dirty="0" err="1"/>
                  <a:t>ergeben</a:t>
                </a:r>
                <a:r>
                  <a:rPr lang="en-US" kern="0" dirty="0"/>
                  <a:t> </a:t>
                </a:r>
                <a:r>
                  <a:rPr lang="en-US" kern="0" dirty="0" err="1"/>
                  <a:t>sich</a:t>
                </a:r>
                <a:r>
                  <a:rPr lang="en-US" kern="0" dirty="0"/>
                  <a:t> </a:t>
                </a:r>
                <a:r>
                  <a:rPr lang="en-US" kern="0" dirty="0" err="1"/>
                  <a:t>dann</a:t>
                </a:r>
                <a:r>
                  <a:rPr lang="en-US" kern="0" dirty="0"/>
                  <a:t>:</a:t>
                </a:r>
              </a:p>
              <a:p>
                <a:pPr lvl="1"/>
                <a14:m>
                  <m:oMath xmlns:m="http://schemas.openxmlformats.org/officeDocument/2006/math">
                    <m:sSub>
                      <m:sSubPr>
                        <m:ctrlPr>
                          <a:rPr lang="en-GB" i="1" smtClean="0">
                            <a:solidFill>
                              <a:schemeClr val="tx1"/>
                            </a:solidFill>
                            <a:latin typeface="Cambria Math" panose="02040503050406030204" pitchFamily="18" charset="0"/>
                          </a:rPr>
                        </m:ctrlPr>
                      </m:sSubPr>
                      <m:e>
                        <m:acc>
                          <m:accPr>
                            <m:chr m:val="̅"/>
                            <m:ctrlPr>
                              <a:rPr lang="en-GB" i="1">
                                <a:solidFill>
                                  <a:schemeClr val="tx1"/>
                                </a:solidFill>
                                <a:latin typeface="Cambria Math" panose="02040503050406030204" pitchFamily="18" charset="0"/>
                              </a:rPr>
                            </m:ctrlPr>
                          </m:accPr>
                          <m:e>
                            <m:r>
                              <m:rPr>
                                <m:nor/>
                              </m:rPr>
                              <a:rPr lang="en-GB">
                                <a:solidFill>
                                  <a:schemeClr val="tx1"/>
                                </a:solidFill>
                              </a:rPr>
                              <m:t>τ</m:t>
                            </m:r>
                          </m:e>
                        </m:acc>
                      </m:e>
                      <m:sub>
                        <m:r>
                          <m:rPr>
                            <m:nor/>
                          </m:rPr>
                          <a:rPr lang="de-DE">
                            <a:solidFill>
                              <a:schemeClr val="tx1"/>
                            </a:solidFill>
                          </a:rPr>
                          <m:t>e</m:t>
                        </m:r>
                        <m:r>
                          <m:rPr>
                            <m:nor/>
                          </m:rPr>
                          <a:rPr lang="de-DE">
                            <a:solidFill>
                              <a:schemeClr val="tx1"/>
                            </a:solidFill>
                            <a:latin typeface="Frutiger LT Com 55 Roman" panose="020B0503030504020204" pitchFamily="34" charset="0"/>
                          </a:rPr>
                          <m:t>x</m:t>
                        </m:r>
                        <m:r>
                          <m:rPr>
                            <m:nor/>
                          </m:rPr>
                          <a:rPr lang="de-DE">
                            <a:solidFill>
                              <a:schemeClr val="tx1"/>
                            </a:solidFill>
                            <a:ea typeface="Cambria Math" panose="02040503050406030204" pitchFamily="18" charset="0"/>
                          </a:rPr>
                          <m:t>,</m:t>
                        </m:r>
                        <m:r>
                          <m:rPr>
                            <m:nor/>
                          </m:rPr>
                          <a:rPr lang="de-DE" b="0" i="0" smtClean="0">
                            <a:solidFill>
                              <a:schemeClr val="tx1"/>
                            </a:solidFill>
                            <a:ea typeface="Cambria Math" panose="02040503050406030204" pitchFamily="18" charset="0"/>
                          </a:rPr>
                          <m:t>1</m:t>
                        </m:r>
                        <m:r>
                          <m:rPr>
                            <m:nor/>
                          </m:rPr>
                          <a:rPr lang="de-DE">
                            <a:solidFill>
                              <a:schemeClr val="tx1"/>
                            </a:solidFill>
                            <a:ea typeface="Cambria Math" panose="02040503050406030204" pitchFamily="18" charset="0"/>
                          </a:rPr>
                          <m:t>2</m:t>
                        </m:r>
                        <m:r>
                          <m:rPr>
                            <m:nor/>
                          </m:rPr>
                          <a:rPr lang="de-DE" b="0" i="0" smtClean="0">
                            <a:solidFill>
                              <a:schemeClr val="tx1"/>
                            </a:solidFill>
                            <a:ea typeface="Cambria Math" panose="02040503050406030204" pitchFamily="18" charset="0"/>
                          </a:rPr>
                          <m:t>3</m:t>
                        </m:r>
                      </m:sub>
                    </m:sSub>
                  </m:oMath>
                </a14:m>
                <a:r>
                  <a:rPr lang="de-DE" kern="0" dirty="0">
                    <a:solidFill>
                      <a:schemeClr val="tx1"/>
                    </a:solidFill>
                  </a:rPr>
                  <a:t>, </a:t>
                </a:r>
                <a14:m>
                  <m:oMath xmlns:m="http://schemas.openxmlformats.org/officeDocument/2006/math">
                    <m:sSub>
                      <m:sSubPr>
                        <m:ctrlPr>
                          <a:rPr lang="en-GB" i="1" kern="0" smtClean="0">
                            <a:solidFill>
                              <a:schemeClr val="tx1"/>
                            </a:solidFill>
                            <a:latin typeface="Cambria Math" panose="02040503050406030204" pitchFamily="18" charset="0"/>
                          </a:rPr>
                        </m:ctrlPr>
                      </m:sSubPr>
                      <m:e>
                        <m:r>
                          <m:rPr>
                            <m:nor/>
                          </m:rPr>
                          <a:rPr lang="de-DE" dirty="0">
                            <a:solidFill>
                              <a:schemeClr val="tx1"/>
                            </a:solidFill>
                          </a:rPr>
                          <m:t>‹</m:t>
                        </m:r>
                        <m:acc>
                          <m:accPr>
                            <m:chr m:val="̅"/>
                            <m:ctrlPr>
                              <a:rPr lang="en-GB" i="1" kern="0">
                                <a:solidFill>
                                  <a:schemeClr val="tx1"/>
                                </a:solidFill>
                                <a:latin typeface="Cambria Math" panose="02040503050406030204" pitchFamily="18" charset="0"/>
                              </a:rPr>
                            </m:ctrlPr>
                          </m:accPr>
                          <m:e>
                            <m:r>
                              <m:rPr>
                                <m:sty m:val="p"/>
                              </m:rPr>
                              <a:rPr lang="el-GR" i="1" kern="0">
                                <a:solidFill>
                                  <a:schemeClr val="tx1"/>
                                </a:solidFill>
                                <a:latin typeface="Cambria Math" panose="02040503050406030204" pitchFamily="18" charset="0"/>
                                <a:ea typeface="Cambria Math" panose="02040503050406030204" pitchFamily="18" charset="0"/>
                              </a:rPr>
                              <m:t>α</m:t>
                            </m:r>
                          </m:e>
                        </m:acc>
                        <m:r>
                          <m:rPr>
                            <m:nor/>
                          </m:rPr>
                          <a:rPr lang="de-DE" dirty="0">
                            <a:solidFill>
                              <a:schemeClr val="tx1"/>
                            </a:solidFill>
                          </a:rPr>
                          <m:t>›</m:t>
                        </m:r>
                      </m:e>
                      <m:sub>
                        <m:r>
                          <m:rPr>
                            <m:nor/>
                          </m:rPr>
                          <a:rPr lang="de-DE" b="0" i="0" kern="0" smtClean="0">
                            <a:solidFill>
                              <a:schemeClr val="tx1"/>
                            </a:solidFill>
                            <a:latin typeface="Frutiger LT Com 55 Roman" panose="020B0503030504020204" pitchFamily="34" charset="0"/>
                          </a:rPr>
                          <m:t>123</m:t>
                        </m:r>
                      </m:sub>
                    </m:sSub>
                  </m:oMath>
                </a14:m>
                <a:r>
                  <a:rPr lang="de-DE" kern="0" dirty="0">
                    <a:solidFill>
                      <a:schemeClr val="tx1"/>
                    </a:solidFill>
                  </a:rPr>
                  <a:t> und </a:t>
                </a:r>
                <a14:m>
                  <m:oMath xmlns:m="http://schemas.openxmlformats.org/officeDocument/2006/math">
                    <m:sSubSup>
                      <m:sSubSupPr>
                        <m:ctrlPr>
                          <a:rPr lang="de-DE" i="1" smtClean="0">
                            <a:solidFill>
                              <a:schemeClr val="tx1"/>
                            </a:solidFill>
                            <a:latin typeface="Cambria Math" panose="02040503050406030204" pitchFamily="18" charset="0"/>
                          </a:rPr>
                        </m:ctrlPr>
                      </m:sSubSupPr>
                      <m:e>
                        <m:r>
                          <m:rPr>
                            <m:nor/>
                          </m:rPr>
                          <a:rPr lang="de-DE">
                            <a:solidFill>
                              <a:schemeClr val="tx1"/>
                            </a:solidFill>
                          </a:rPr>
                          <m:t>ε</m:t>
                        </m:r>
                      </m:e>
                      <m:sub>
                        <m:r>
                          <m:rPr>
                            <m:nor/>
                          </m:rPr>
                          <a:rPr lang="de-DE" b="0" i="0" smtClean="0">
                            <a:solidFill>
                              <a:schemeClr val="tx1"/>
                            </a:solidFill>
                            <a:latin typeface="Frutiger LT Com 55 Roman" panose="020B0503030504020204" pitchFamily="34" charset="0"/>
                          </a:rPr>
                          <m:t>123</m:t>
                        </m:r>
                      </m:sub>
                      <m:sup>
                        <m:r>
                          <m:rPr>
                            <m:nor/>
                          </m:rPr>
                          <a:rPr lang="de-DE">
                            <a:solidFill>
                              <a:schemeClr val="tx1"/>
                            </a:solidFill>
                          </a:rPr>
                          <m:t>a</m:t>
                        </m:r>
                        <m:r>
                          <m:rPr>
                            <m:nor/>
                          </m:rPr>
                          <a:rPr lang="de-DE" b="0" i="0" smtClean="0">
                            <a:solidFill>
                              <a:schemeClr val="tx1"/>
                            </a:solidFill>
                          </a:rPr>
                          <m:t>,</m:t>
                        </m:r>
                        <m:r>
                          <m:rPr>
                            <m:nor/>
                          </m:rPr>
                          <a:rPr lang="de-DE" b="0" i="0" smtClean="0">
                            <a:solidFill>
                              <a:schemeClr val="tx1"/>
                            </a:solidFill>
                          </a:rPr>
                          <m:t>r</m:t>
                        </m:r>
                      </m:sup>
                    </m:sSubSup>
                    <m:r>
                      <m:rPr>
                        <m:nor/>
                      </m:rPr>
                      <a:rPr lang="de-DE">
                        <a:solidFill>
                          <a:schemeClr val="tx1"/>
                        </a:solidFill>
                      </a:rPr>
                      <m:t> </m:t>
                    </m:r>
                  </m:oMath>
                </a14:m>
                <a:endParaRPr lang="de-DE" kern="0" dirty="0">
                  <a:solidFill>
                    <a:schemeClr val="tx1"/>
                  </a:solidFill>
                </a:endParaRPr>
              </a:p>
              <a:p>
                <a:pPr marL="360000" lvl="1" indent="0">
                  <a:buNone/>
                </a:pPr>
                <a:r>
                  <a:rPr lang="de-DE" kern="0" dirty="0"/>
                  <a:t> </a:t>
                </a:r>
              </a:p>
            </p:txBody>
          </p:sp>
        </mc:Choice>
        <mc:Fallback xmlns="">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873321"/>
                <a:ext cx="6145393" cy="2702311"/>
              </a:xfrm>
              <a:prstGeom prst="rect">
                <a:avLst/>
              </a:prstGeom>
              <a:blipFill>
                <a:blip r:embed="rId7"/>
                <a:stretch>
                  <a:fillRect l="-2083" t="-2703" b="-33108"/>
                </a:stretch>
              </a:blipFill>
              <a:ln>
                <a:noFill/>
              </a:ln>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2141D90B-AAA1-490C-91CB-DF5B27D347D5}"/>
                  </a:ext>
                </a:extLst>
              </p:cNvPr>
              <p:cNvSpPr/>
              <p:nvPr/>
            </p:nvSpPr>
            <p:spPr>
              <a:xfrm>
                <a:off x="10668883" y="2523264"/>
                <a:ext cx="583814" cy="3111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τ</m:t>
                              </m:r>
                            </m:e>
                          </m:acc>
                        </m:e>
                        <m:sub>
                          <m:r>
                            <m:rPr>
                              <m:nor/>
                            </m:rPr>
                            <a:rPr lang="de-DE" sz="1200">
                              <a:solidFill>
                                <a:schemeClr val="tx2">
                                  <a:lumMod val="75000"/>
                                </a:schemeClr>
                              </a:solidFill>
                            </a:rPr>
                            <m:t>e</m:t>
                          </m:r>
                          <m:r>
                            <m:rPr>
                              <m:nor/>
                            </m:rPr>
                            <a:rPr lang="de-DE" sz="1200">
                              <a:solidFill>
                                <a:schemeClr val="tx2">
                                  <a:lumMod val="75000"/>
                                </a:schemeClr>
                              </a:solidFill>
                              <a:latin typeface="Frutiger LT Com 55 Roman" panose="020B0503030504020204" pitchFamily="34" charset="0"/>
                            </a:rPr>
                            <m:t>x</m:t>
                          </m:r>
                          <m:r>
                            <m:rPr>
                              <m:nor/>
                            </m:rPr>
                            <a:rPr lang="de-DE" sz="1200">
                              <a:solidFill>
                                <a:schemeClr val="tx2">
                                  <a:lumMod val="75000"/>
                                </a:schemeClr>
                              </a:solidFill>
                              <a:ea typeface="Cambria Math" panose="02040503050406030204" pitchFamily="18" charset="0"/>
                            </a:rPr>
                            <m:t>,</m:t>
                          </m:r>
                          <m:r>
                            <m:rPr>
                              <m:nor/>
                            </m:rPr>
                            <a:rPr lang="de-DE" sz="1200" b="0" i="0" smtClean="0">
                              <a:solidFill>
                                <a:schemeClr val="tx2">
                                  <a:lumMod val="75000"/>
                                </a:schemeClr>
                              </a:solidFill>
                              <a:ea typeface="Cambria Math" panose="02040503050406030204" pitchFamily="18" charset="0"/>
                            </a:rPr>
                            <m:t>3</m:t>
                          </m:r>
                        </m:sub>
                      </m:sSub>
                    </m:oMath>
                  </m:oMathPara>
                </a14:m>
                <a:endParaRPr lang="de-DE" sz="1200" dirty="0"/>
              </a:p>
            </p:txBody>
          </p:sp>
        </mc:Choice>
        <mc:Fallback xmlns="">
          <p:sp>
            <p:nvSpPr>
              <p:cNvPr id="29" name="Rechteck 28">
                <a:extLst>
                  <a:ext uri="{FF2B5EF4-FFF2-40B4-BE49-F238E27FC236}">
                    <a16:creationId xmlns:a16="http://schemas.microsoft.com/office/drawing/2014/main" id="{2141D90B-AAA1-490C-91CB-DF5B27D347D5}"/>
                  </a:ext>
                </a:extLst>
              </p:cNvPr>
              <p:cNvSpPr>
                <a:spLocks noRot="1" noChangeAspect="1" noMove="1" noResize="1" noEditPoints="1" noAdjustHandles="1" noChangeArrowheads="1" noChangeShapeType="1" noTextEdit="1"/>
              </p:cNvSpPr>
              <p:nvPr/>
            </p:nvSpPr>
            <p:spPr>
              <a:xfrm>
                <a:off x="10668883" y="2523264"/>
                <a:ext cx="583814" cy="311175"/>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72B5084F-57B3-4322-94F6-BEE114DC2A1A}"/>
                  </a:ext>
                </a:extLst>
              </p:cNvPr>
              <p:cNvSpPr txBox="1"/>
              <p:nvPr/>
            </p:nvSpPr>
            <p:spPr>
              <a:xfrm>
                <a:off x="8929566" y="2094033"/>
                <a:ext cx="506870" cy="307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1200" i="1" smtClean="0">
                              <a:solidFill>
                                <a:schemeClr val="tx2">
                                  <a:lumMod val="75000"/>
                                </a:schemeClr>
                              </a:solidFill>
                              <a:latin typeface="Cambria Math" panose="02040503050406030204" pitchFamily="18" charset="0"/>
                            </a:rPr>
                          </m:ctrlPr>
                        </m:sSubPr>
                        <m:e>
                          <m:acc>
                            <m:accPr>
                              <m:chr m:val="̇"/>
                              <m:ctrlPr>
                                <a:rPr lang="en-GB" sz="1200" i="1">
                                  <a:solidFill>
                                    <a:schemeClr val="tx2">
                                      <a:lumMod val="75000"/>
                                    </a:schemeClr>
                                  </a:solidFill>
                                  <a:latin typeface="Cambria Math" panose="02040503050406030204" pitchFamily="18" charset="0"/>
                                </a:rPr>
                              </m:ctrlPr>
                            </m:accPr>
                            <m:e>
                              <m:r>
                                <m:rPr>
                                  <m:nor/>
                                </m:rPr>
                                <a:rPr lang="en-GB" sz="1200">
                                  <a:solidFill>
                                    <a:schemeClr val="tx2">
                                      <a:lumMod val="75000"/>
                                    </a:schemeClr>
                                  </a:solidFill>
                                </a:rPr>
                                <m:t>V</m:t>
                              </m:r>
                            </m:e>
                          </m:acc>
                        </m:e>
                        <m:sub>
                          <m:r>
                            <m:rPr>
                              <m:nor/>
                            </m:rPr>
                            <a:rPr lang="de-DE" sz="1200" b="0" i="0" smtClean="0">
                              <a:solidFill>
                                <a:schemeClr val="tx2">
                                  <a:lumMod val="75000"/>
                                </a:schemeClr>
                              </a:solidFill>
                              <a:latin typeface="Frutiger LT Com 55 Roman" panose="020B0503030504020204" pitchFamily="34" charset="0"/>
                            </a:rPr>
                            <m:t>23</m:t>
                          </m:r>
                        </m:sub>
                      </m:sSub>
                    </m:oMath>
                  </m:oMathPara>
                </a14:m>
                <a:endParaRPr lang="de-DE" sz="1200" dirty="0"/>
              </a:p>
            </p:txBody>
          </p:sp>
        </mc:Choice>
        <mc:Fallback xmlns="">
          <p:sp>
            <p:nvSpPr>
              <p:cNvPr id="24" name="Textfeld 23">
                <a:extLst>
                  <a:ext uri="{FF2B5EF4-FFF2-40B4-BE49-F238E27FC236}">
                    <a16:creationId xmlns:a16="http://schemas.microsoft.com/office/drawing/2014/main" id="{72B5084F-57B3-4322-94F6-BEE114DC2A1A}"/>
                  </a:ext>
                </a:extLst>
              </p:cNvPr>
              <p:cNvSpPr txBox="1">
                <a:spLocks noRot="1" noChangeAspect="1" noMove="1" noResize="1" noEditPoints="1" noAdjustHandles="1" noChangeArrowheads="1" noChangeShapeType="1" noTextEdit="1"/>
              </p:cNvSpPr>
              <p:nvPr/>
            </p:nvSpPr>
            <p:spPr>
              <a:xfrm>
                <a:off x="8929566" y="2094033"/>
                <a:ext cx="506870" cy="307456"/>
              </a:xfrm>
              <a:prstGeom prst="rect">
                <a:avLst/>
              </a:prstGeom>
              <a:blipFill>
                <a:blip r:embed="rId9"/>
                <a:stretch>
                  <a:fillRect b="-2000"/>
                </a:stretch>
              </a:blipFill>
            </p:spPr>
            <p:txBody>
              <a:bodyPr/>
              <a:lstStyle/>
              <a:p>
                <a:r>
                  <a:rPr lang="de-DE">
                    <a:noFill/>
                  </a:rPr>
                  <a:t> </a:t>
                </a:r>
              </a:p>
            </p:txBody>
          </p:sp>
        </mc:Fallback>
      </mc:AlternateContent>
      <p:pic>
        <p:nvPicPr>
          <p:cNvPr id="30" name="Inhaltsplatzhalter 3">
            <a:extLst>
              <a:ext uri="{FF2B5EF4-FFF2-40B4-BE49-F238E27FC236}">
                <a16:creationId xmlns:a16="http://schemas.microsoft.com/office/drawing/2014/main" id="{D5A5C367-368F-4194-B834-3F7678EDE07C}"/>
              </a:ext>
            </a:extLst>
          </p:cNvPr>
          <p:cNvPicPr>
            <a:picLocks noGrp="1" noChangeAspect="1"/>
          </p:cNvPicPr>
          <p:nvPr/>
        </p:nvPicPr>
        <p:blipFill>
          <a:blip r:embed="rId10"/>
          <a:stretch>
            <a:fillRect/>
          </a:stretch>
        </p:blipFill>
        <p:spPr>
          <a:xfrm rot="10800000" flipV="1">
            <a:off x="8759172" y="4017618"/>
            <a:ext cx="830729" cy="375339"/>
          </a:xfrm>
          <a:prstGeom prst="rect">
            <a:avLst/>
          </a:prstGeom>
        </p:spPr>
      </p:pic>
      <p:pic>
        <p:nvPicPr>
          <p:cNvPr id="31" name="Inhaltsplatzhalter 3">
            <a:extLst>
              <a:ext uri="{FF2B5EF4-FFF2-40B4-BE49-F238E27FC236}">
                <a16:creationId xmlns:a16="http://schemas.microsoft.com/office/drawing/2014/main" id="{594D584B-30D5-4A75-9D9C-88D3B9299757}"/>
              </a:ext>
            </a:extLst>
          </p:cNvPr>
          <p:cNvPicPr>
            <a:picLocks noGrp="1" noChangeAspect="1"/>
          </p:cNvPicPr>
          <p:nvPr/>
        </p:nvPicPr>
        <p:blipFill>
          <a:blip r:embed="rId10"/>
          <a:stretch>
            <a:fillRect/>
          </a:stretch>
        </p:blipFill>
        <p:spPr>
          <a:xfrm rot="10800000" flipV="1">
            <a:off x="8767637" y="2396485"/>
            <a:ext cx="830729" cy="375339"/>
          </a:xfrm>
          <a:prstGeom prst="rect">
            <a:avLst/>
          </a:prstGeom>
        </p:spPr>
      </p:pic>
    </p:spTree>
    <p:extLst>
      <p:ext uri="{BB962C8B-B14F-4D97-AF65-F5344CB8AC3E}">
        <p14:creationId xmlns:p14="http://schemas.microsoft.com/office/powerpoint/2010/main" val="300466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hteck 30">
            <a:extLst>
              <a:ext uri="{FF2B5EF4-FFF2-40B4-BE49-F238E27FC236}">
                <a16:creationId xmlns:a16="http://schemas.microsoft.com/office/drawing/2014/main" id="{05CCF42A-05BA-450B-BDB5-25F40EAFD217}"/>
              </a:ext>
            </a:extLst>
          </p:cNvPr>
          <p:cNvSpPr/>
          <p:nvPr/>
        </p:nvSpPr>
        <p:spPr bwMode="auto">
          <a:xfrm>
            <a:off x="6236490" y="4005064"/>
            <a:ext cx="5401344" cy="1008112"/>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7. </a:t>
            </a:r>
            <a:r>
              <a:rPr lang="en-US" dirty="0" err="1">
                <a:solidFill>
                  <a:schemeClr val="tx2"/>
                </a:solidFill>
              </a:rPr>
              <a:t>Streich</a:t>
            </a:r>
            <a:r>
              <a:rPr lang="en-US" dirty="0">
                <a:solidFill>
                  <a:schemeClr val="tx2"/>
                </a:solidFill>
              </a:rPr>
              <a:t> – </a:t>
            </a:r>
            <a:r>
              <a:rPr lang="en-US" dirty="0" err="1">
                <a:solidFill>
                  <a:schemeClr val="tx2"/>
                </a:solidFill>
              </a:rPr>
              <a:t>Validitätsprüfung</a:t>
            </a:r>
            <a:r>
              <a:rPr lang="en-US" dirty="0">
                <a:solidFill>
                  <a:schemeClr val="tx2"/>
                </a:solidFill>
              </a:rPr>
              <a:t> des </a:t>
            </a:r>
            <a:r>
              <a:rPr lang="en-US" dirty="0" err="1">
                <a:solidFill>
                  <a:schemeClr val="tx2"/>
                </a:solidFill>
              </a:rPr>
              <a:t>Vorgehens</a:t>
            </a:r>
            <a:endParaRPr lang="en-US" dirty="0">
              <a:solidFill>
                <a:schemeClr val="tx2"/>
              </a:solidFill>
            </a:endParaRPr>
          </a:p>
        </p:txBody>
      </p:sp>
      <mc:AlternateContent xmlns:mc="http://schemas.openxmlformats.org/markup-compatibility/2006" xmlns:a14="http://schemas.microsoft.com/office/drawing/2010/main">
        <mc:Choice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525407"/>
                <a:ext cx="5617367"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kern="0" dirty="0"/>
                  <a:t>Bisher verwendete Methodik zur Berechnung aus den Messkampagnen nach ISO 16000-8</a:t>
                </a:r>
              </a:p>
              <a:p>
                <a:pPr marL="0" indent="0">
                  <a:buNone/>
                </a:pPr>
                <a14:m>
                  <m:oMathPara xmlns:m="http://schemas.openxmlformats.org/officeDocument/2006/math">
                    <m:oMathParaPr>
                      <m:jc m:val="centerGroup"/>
                    </m:oMathParaPr>
                    <m:oMath xmlns:m="http://schemas.openxmlformats.org/officeDocument/2006/math">
                      <m:acc>
                        <m:accPr>
                          <m:chr m:val="̃"/>
                          <m:ctrlPr>
                            <a:rPr lang="de-DE" i="1" smtClean="0">
                              <a:latin typeface="Cambria Math" panose="02040503050406030204" pitchFamily="18" charset="0"/>
                            </a:rPr>
                          </m:ctrlPr>
                        </m:accPr>
                        <m:e>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e>
                      </m:acc>
                      <m:r>
                        <m:rPr>
                          <m:nor/>
                        </m:rPr>
                        <a:rPr lang="de-DE"/>
                        <m:t> = </m:t>
                      </m:r>
                      <m:f>
                        <m:fPr>
                          <m:ctrlPr>
                            <a:rPr lang="de-DE" i="1">
                              <a:latin typeface="Cambria Math" panose="02040503050406030204" pitchFamily="18" charset="0"/>
                            </a:rPr>
                          </m:ctrlPr>
                        </m:fPr>
                        <m:num>
                          <m:acc>
                            <m:accPr>
                              <m:chr m:val="̃"/>
                              <m:ctrlPr>
                                <a:rPr lang="de-DE" i="1">
                                  <a:latin typeface="Cambria Math" panose="02040503050406030204" pitchFamily="18" charset="0"/>
                                </a:rPr>
                              </m:ctrlPr>
                            </m:accPr>
                            <m:e>
                              <m:sSub>
                                <m:sSubPr>
                                  <m:ctrlPr>
                                    <a:rPr lang="de-DE" i="1">
                                      <a:solidFill>
                                        <a:schemeClr val="tx2">
                                          <a:lumMod val="75000"/>
                                        </a:schemeClr>
                                      </a:solidFill>
                                      <a:latin typeface="Cambria Math" panose="02040503050406030204" pitchFamily="18" charset="0"/>
                                    </a:rPr>
                                  </m:ctrlPr>
                                </m:sSubPr>
                                <m:e>
                                  <m:r>
                                    <m:rPr>
                                      <m:nor/>
                                    </m:rPr>
                                    <a:rPr lang="de-DE">
                                      <a:solidFill>
                                        <a:schemeClr val="tx2">
                                          <a:lumMod val="75000"/>
                                        </a:schemeClr>
                                      </a:solidFill>
                                    </a:rPr>
                                    <m:t>τ</m:t>
                                  </m:r>
                                </m:e>
                                <m:sub>
                                  <m:r>
                                    <m:rPr>
                                      <m:nor/>
                                    </m:rPr>
                                    <a:rPr lang="de-DE">
                                      <a:solidFill>
                                        <a:schemeClr val="tx2">
                                          <a:lumMod val="75000"/>
                                        </a:schemeClr>
                                      </a:solidFill>
                                    </a:rPr>
                                    <m:t>n</m:t>
                                  </m:r>
                                  <m:r>
                                    <m:rPr>
                                      <m:nor/>
                                    </m:rPr>
                                    <a:rPr lang="de-DE">
                                      <a:solidFill>
                                        <a:schemeClr val="tx2">
                                          <a:lumMod val="75000"/>
                                        </a:schemeClr>
                                      </a:solidFill>
                                    </a:rPr>
                                    <m:t>,23</m:t>
                                  </m:r>
                                </m:sub>
                              </m:sSub>
                            </m:e>
                          </m:acc>
                        </m:num>
                        <m:den>
                          <m:r>
                            <m:rPr>
                              <m:nor/>
                            </m:rPr>
                            <a:rPr lang="de-DE"/>
                            <m:t>2⋅</m:t>
                          </m:r>
                          <m:acc>
                            <m:accPr>
                              <m:chr m:val="̃"/>
                              <m:ctrlPr>
                                <a:rPr lang="de-DE" i="1" smtClean="0">
                                  <a:latin typeface="Cambria Math" panose="02040503050406030204" pitchFamily="18" charset="0"/>
                                </a:rPr>
                              </m:ctrlPr>
                            </m:accPr>
                            <m:e>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e>
                          </m:acc>
                        </m:den>
                      </m:f>
                    </m:oMath>
                  </m:oMathPara>
                </a14:m>
                <a:endParaRPr lang="de-DE" kern="0" dirty="0"/>
              </a:p>
              <a:p>
                <a14:m>
                  <m:oMath xmlns:m="http://schemas.openxmlformats.org/officeDocument/2006/math">
                    <m:acc>
                      <m:accPr>
                        <m:chr m:val="̃"/>
                        <m:ctrlPr>
                          <a:rPr lang="de-DE" i="1">
                            <a:latin typeface="Cambria Math" panose="02040503050406030204" pitchFamily="18" charset="0"/>
                          </a:rPr>
                        </m:ctrlPr>
                      </m:accPr>
                      <m:e>
                        <m:sSub>
                          <m:sSubPr>
                            <m:ctrlPr>
                              <a:rPr lang="de-DE" i="1">
                                <a:solidFill>
                                  <a:schemeClr val="tx2">
                                    <a:lumMod val="75000"/>
                                  </a:schemeClr>
                                </a:solidFill>
                                <a:latin typeface="Cambria Math" panose="02040503050406030204" pitchFamily="18" charset="0"/>
                              </a:rPr>
                            </m:ctrlPr>
                          </m:sSubPr>
                          <m:e>
                            <m:r>
                              <m:rPr>
                                <m:nor/>
                              </m:rPr>
                              <a:rPr lang="de-DE">
                                <a:solidFill>
                                  <a:schemeClr val="tx2">
                                    <a:lumMod val="75000"/>
                                  </a:schemeClr>
                                </a:solidFill>
                              </a:rPr>
                              <m:t>τ</m:t>
                            </m:r>
                          </m:e>
                          <m:sub>
                            <m:r>
                              <m:rPr>
                                <m:nor/>
                              </m:rPr>
                              <a:rPr lang="de-DE">
                                <a:solidFill>
                                  <a:schemeClr val="tx2">
                                    <a:lumMod val="75000"/>
                                  </a:schemeClr>
                                </a:solidFill>
                              </a:rPr>
                              <m:t>n</m:t>
                            </m:r>
                            <m:r>
                              <m:rPr>
                                <m:nor/>
                              </m:rPr>
                              <a:rPr lang="de-DE">
                                <a:solidFill>
                                  <a:schemeClr val="tx2">
                                    <a:lumMod val="75000"/>
                                  </a:schemeClr>
                                </a:solidFill>
                              </a:rPr>
                              <m:t>,23</m:t>
                            </m:r>
                          </m:sub>
                        </m:sSub>
                      </m:e>
                    </m:acc>
                  </m:oMath>
                </a14:m>
                <a:r>
                  <a:rPr lang="de-DE" kern="0" dirty="0"/>
                  <a:t> … gemessen anhand über das Raumvolumen und den effektiven Gerätevolumenstrom</a:t>
                </a:r>
              </a:p>
              <a:p>
                <a14:m>
                  <m:oMath xmlns:m="http://schemas.openxmlformats.org/officeDocument/2006/math">
                    <m:acc>
                      <m:accPr>
                        <m:chr m:val="̃"/>
                        <m:ctrlPr>
                          <a:rPr lang="de-DE" i="1">
                            <a:latin typeface="Cambria Math" panose="02040503050406030204" pitchFamily="18" charset="0"/>
                          </a:rPr>
                        </m:ctrlPr>
                      </m:accPr>
                      <m:e>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e>
                    </m:acc>
                  </m:oMath>
                </a14:m>
                <a:r>
                  <a:rPr lang="de-DE" kern="0" dirty="0"/>
                  <a:t> … gemessen anhand von Abklingkurven in der belegten Zone</a:t>
                </a:r>
              </a:p>
            </p:txBody>
          </p:sp>
        </mc:Choice>
        <mc:Fallback xmlns="">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525407"/>
                <a:ext cx="5617367" cy="2702311"/>
              </a:xfrm>
              <a:prstGeom prst="rect">
                <a:avLst/>
              </a:prstGeom>
              <a:blipFill>
                <a:blip r:embed="rId2"/>
                <a:stretch>
                  <a:fillRect l="-2278" t="-2703" b="-15991"/>
                </a:stretch>
              </a:blipFill>
              <a:ln>
                <a:noFill/>
              </a:ln>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24" name="Tabelle 108">
                <a:extLst>
                  <a:ext uri="{FF2B5EF4-FFF2-40B4-BE49-F238E27FC236}">
                    <a16:creationId xmlns:a16="http://schemas.microsoft.com/office/drawing/2014/main" id="{73B471A8-F4DB-41DE-A411-355B20F56602}"/>
                  </a:ext>
                </a:extLst>
              </p:cNvPr>
              <p:cNvGraphicFramePr>
                <a:graphicFrameLocks noGrp="1"/>
              </p:cNvGraphicFramePr>
              <p:nvPr>
                <p:extLst>
                  <p:ext uri="{D42A27DB-BD31-4B8C-83A1-F6EECF244321}">
                    <p14:modId xmlns:p14="http://schemas.microsoft.com/office/powerpoint/2010/main" val="1141673552"/>
                  </p:ext>
                </p:extLst>
              </p:nvPr>
            </p:nvGraphicFramePr>
            <p:xfrm>
              <a:off x="477839" y="5085184"/>
              <a:ext cx="5401344" cy="875284"/>
            </p:xfrm>
            <a:graphic>
              <a:graphicData uri="http://schemas.openxmlformats.org/drawingml/2006/table">
                <a:tbl>
                  <a:tblPr firstRow="1" bandRow="1">
                    <a:tableStyleId>{9D7B26C5-4107-4FEC-AEDC-1716B250A1EF}</a:tableStyleId>
                  </a:tblPr>
                  <a:tblGrid>
                    <a:gridCol w="1800448">
                      <a:extLst>
                        <a:ext uri="{9D8B030D-6E8A-4147-A177-3AD203B41FA5}">
                          <a16:colId xmlns:a16="http://schemas.microsoft.com/office/drawing/2014/main" val="2882747758"/>
                        </a:ext>
                      </a:extLst>
                    </a:gridCol>
                    <a:gridCol w="1800448">
                      <a:extLst>
                        <a:ext uri="{9D8B030D-6E8A-4147-A177-3AD203B41FA5}">
                          <a16:colId xmlns:a16="http://schemas.microsoft.com/office/drawing/2014/main" val="3140040342"/>
                        </a:ext>
                      </a:extLst>
                    </a:gridCol>
                    <a:gridCol w="1800448">
                      <a:extLst>
                        <a:ext uri="{9D8B030D-6E8A-4147-A177-3AD203B41FA5}">
                          <a16:colId xmlns:a16="http://schemas.microsoft.com/office/drawing/2014/main" val="3791180242"/>
                        </a:ext>
                      </a:extLst>
                    </a:gridCol>
                  </a:tblGrid>
                  <a:tr h="370840">
                    <a:tc>
                      <a:txBody>
                        <a:bodyPr/>
                        <a:lstStyle/>
                        <a:p>
                          <a:pPr/>
                          <a14:m>
                            <m:oMathPara xmlns:m="http://schemas.openxmlformats.org/officeDocument/2006/math">
                              <m:oMathParaPr>
                                <m:jc m:val="centerGroup"/>
                              </m:oMathParaPr>
                              <m:oMath xmlns:m="http://schemas.openxmlformats.org/officeDocument/2006/math">
                                <m:acc>
                                  <m:accPr>
                                    <m:chr m:val="̃"/>
                                    <m:ctrlPr>
                                      <a:rPr lang="de-DE" i="1" smtClean="0">
                                        <a:latin typeface="Cambria Math" panose="02040503050406030204" pitchFamily="18" charset="0"/>
                                      </a:rPr>
                                    </m:ctrlPr>
                                  </m:accPr>
                                  <m:e>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e>
                                </m:acc>
                              </m:oMath>
                            </m:oMathPara>
                          </a14:m>
                          <a:endParaRPr lang="de-DE" dirty="0"/>
                        </a:p>
                      </a:txBody>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5</m:t>
                                </m:r>
                                <m:r>
                                  <m:rPr>
                                    <m:nor/>
                                  </m:rPr>
                                  <a:rPr lang="de-DE" i="0" baseline="0" dirty="0" smtClean="0">
                                    <a:latin typeface="Frutiger LT Com 55 Roman" panose="020B0503030504020204" pitchFamily="34" charset="0"/>
                                  </a:rPr>
                                  <m:t>1</m:t>
                                </m:r>
                                <m:r>
                                  <m:rPr>
                                    <m:nor/>
                                  </m:rPr>
                                  <a:rPr lang="de-DE" b="0" i="0" baseline="0" dirty="0" smtClean="0">
                                    <a:latin typeface="Frutiger LT Com 55 Roman" panose="020B0503030504020204" pitchFamily="34" charset="0"/>
                                  </a:rPr>
                                  <m:t>%</m:t>
                                </m:r>
                                <m:r>
                                  <m:rPr>
                                    <m:nor/>
                                  </m:rPr>
                                  <a:rPr lang="de-DE" i="0" baseline="0" dirty="0" smtClean="0">
                                    <a:latin typeface="Frutiger LT Com 55 Roman" panose="020B0503030504020204" pitchFamily="34" charset="0"/>
                                    <a:ea typeface="Cambria Math" panose="02040503050406030204" pitchFamily="18" charset="0"/>
                                  </a:rPr>
                                  <m:t>±</m:t>
                                </m:r>
                                <m:r>
                                  <m:rPr>
                                    <m:nor/>
                                  </m:rPr>
                                  <a:rPr lang="de-DE" b="0" i="0" baseline="0" dirty="0" smtClean="0">
                                    <a:latin typeface="Frutiger LT Com 55 Roman" panose="020B0503030504020204" pitchFamily="34" charset="0"/>
                                  </a:rPr>
                                  <m:t>8%</m:t>
                                </m:r>
                              </m:oMath>
                            </m:oMathPara>
                          </a14:m>
                          <a:endParaRPr lang="de-DE" baseline="0" dirty="0">
                            <a:latin typeface="Frutiger LT Com 55 Roman" panose="020B05030305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nor/>
                                  </m:rPr>
                                  <a:rPr lang="de-DE" i="0" baseline="0" dirty="0" smtClean="0">
                                    <a:latin typeface="Frutiger LT Com 55 Roman" panose="020B0503030504020204" pitchFamily="34" charset="0"/>
                                  </a:rPr>
                                  <m:t>41</m:t>
                                </m:r>
                                <m:r>
                                  <m:rPr>
                                    <m:nor/>
                                  </m:rPr>
                                  <a:rPr lang="de-DE" b="0" i="0" baseline="0" dirty="0" smtClean="0">
                                    <a:latin typeface="Frutiger LT Com 55 Roman" panose="020B0503030504020204" pitchFamily="34" charset="0"/>
                                  </a:rPr>
                                  <m:t>%</m:t>
                                </m:r>
                                <m:r>
                                  <m:rPr>
                                    <m:nor/>
                                  </m:rPr>
                                  <a:rPr lang="de-DE" i="0" baseline="0" dirty="0" smtClean="0">
                                    <a:latin typeface="Frutiger LT Com 55 Roman" panose="020B0503030504020204" pitchFamily="34" charset="0"/>
                                    <a:ea typeface="Cambria Math" panose="02040503050406030204" pitchFamily="18" charset="0"/>
                                  </a:rPr>
                                  <m:t>±</m:t>
                                </m:r>
                                <m:r>
                                  <m:rPr>
                                    <m:nor/>
                                  </m:rPr>
                                  <a:rPr lang="de-DE" i="0" baseline="0" dirty="0" smtClean="0">
                                    <a:latin typeface="Frutiger LT Com 55 Roman" panose="020B0503030504020204" pitchFamily="34" charset="0"/>
                                  </a:rPr>
                                  <m:t>4</m:t>
                                </m:r>
                                <m:r>
                                  <m:rPr>
                                    <m:nor/>
                                  </m:rPr>
                                  <a:rPr lang="de-DE" b="0" i="0" baseline="0" dirty="0" smtClean="0">
                                    <a:latin typeface="Frutiger LT Com 55 Roman" panose="020B0503030504020204" pitchFamily="34" charset="0"/>
                                  </a:rPr>
                                  <m:t>%</m:t>
                                </m:r>
                              </m:oMath>
                            </m:oMathPara>
                          </a14:m>
                          <a:endParaRPr lang="de-DE" baseline="0" dirty="0">
                            <a:latin typeface="Frutiger LT Com 55 Roman" panose="020B0503030504020204" pitchFamily="34" charset="0"/>
                          </a:endParaRPr>
                        </a:p>
                      </a:txBody>
                      <a:tcPr/>
                    </a:tc>
                    <a:extLst>
                      <a:ext uri="{0D108BD9-81ED-4DB2-BD59-A6C34878D82A}">
                        <a16:rowId xmlns:a16="http://schemas.microsoft.com/office/drawing/2014/main" val="633142907"/>
                      </a:ext>
                    </a:extLst>
                  </a:tr>
                </a:tbl>
              </a:graphicData>
            </a:graphic>
          </p:graphicFrame>
        </mc:Choice>
        <mc:Fallback xmlns="">
          <p:graphicFrame>
            <p:nvGraphicFramePr>
              <p:cNvPr id="24" name="Tabelle 108">
                <a:extLst>
                  <a:ext uri="{FF2B5EF4-FFF2-40B4-BE49-F238E27FC236}">
                    <a16:creationId xmlns:a16="http://schemas.microsoft.com/office/drawing/2014/main" id="{73B471A8-F4DB-41DE-A411-355B20F56602}"/>
                  </a:ext>
                </a:extLst>
              </p:cNvPr>
              <p:cNvGraphicFramePr>
                <a:graphicFrameLocks noGrp="1"/>
              </p:cNvGraphicFramePr>
              <p:nvPr>
                <p:extLst>
                  <p:ext uri="{D42A27DB-BD31-4B8C-83A1-F6EECF244321}">
                    <p14:modId xmlns:p14="http://schemas.microsoft.com/office/powerpoint/2010/main" val="1141673552"/>
                  </p:ext>
                </p:extLst>
              </p:nvPr>
            </p:nvGraphicFramePr>
            <p:xfrm>
              <a:off x="477839" y="5085184"/>
              <a:ext cx="5401344" cy="891667"/>
            </p:xfrm>
            <a:graphic>
              <a:graphicData uri="http://schemas.openxmlformats.org/drawingml/2006/table">
                <a:tbl>
                  <a:tblPr firstRow="1" bandRow="1">
                    <a:tableStyleId>{9D7B26C5-4107-4FEC-AEDC-1716B250A1EF}</a:tableStyleId>
                  </a:tblPr>
                  <a:tblGrid>
                    <a:gridCol w="1800448">
                      <a:extLst>
                        <a:ext uri="{9D8B030D-6E8A-4147-A177-3AD203B41FA5}">
                          <a16:colId xmlns:a16="http://schemas.microsoft.com/office/drawing/2014/main" val="2882747758"/>
                        </a:ext>
                      </a:extLst>
                    </a:gridCol>
                    <a:gridCol w="1800448">
                      <a:extLst>
                        <a:ext uri="{9D8B030D-6E8A-4147-A177-3AD203B41FA5}">
                          <a16:colId xmlns:a16="http://schemas.microsoft.com/office/drawing/2014/main" val="3140040342"/>
                        </a:ext>
                      </a:extLst>
                    </a:gridCol>
                    <a:gridCol w="1800448">
                      <a:extLst>
                        <a:ext uri="{9D8B030D-6E8A-4147-A177-3AD203B41FA5}">
                          <a16:colId xmlns:a16="http://schemas.microsoft.com/office/drawing/2014/main" val="3791180242"/>
                        </a:ext>
                      </a:extLst>
                    </a:gridCol>
                  </a:tblGrid>
                  <a:tr h="520827">
                    <a:tc>
                      <a:txBody>
                        <a:bodyPr/>
                        <a:lstStyle/>
                        <a:p>
                          <a:endParaRPr lang="de-DE"/>
                        </a:p>
                      </a:txBody>
                      <a:tcPr>
                        <a:blipFill>
                          <a:blip r:embed="rId3"/>
                          <a:stretch>
                            <a:fillRect t="-4651" r="-200000" b="-89535"/>
                          </a:stretch>
                        </a:blipFill>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endParaRPr lang="de-DE"/>
                        </a:p>
                      </a:txBody>
                      <a:tcPr>
                        <a:blipFill>
                          <a:blip r:embed="rId3"/>
                          <a:stretch>
                            <a:fillRect l="-100339" t="-147541" r="-100678" b="-26230"/>
                          </a:stretch>
                        </a:blipFill>
                      </a:tcPr>
                    </a:tc>
                    <a:tc>
                      <a:txBody>
                        <a:bodyPr/>
                        <a:lstStyle/>
                        <a:p>
                          <a:endParaRPr lang="de-DE"/>
                        </a:p>
                      </a:txBody>
                      <a:tcPr>
                        <a:blipFill>
                          <a:blip r:embed="rId3"/>
                          <a:stretch>
                            <a:fillRect l="-199662" t="-147541" r="-338" b="-26230"/>
                          </a:stretch>
                        </a:blipFill>
                      </a:tcPr>
                    </a:tc>
                    <a:extLst>
                      <a:ext uri="{0D108BD9-81ED-4DB2-BD59-A6C34878D82A}">
                        <a16:rowId xmlns:a16="http://schemas.microsoft.com/office/drawing/2014/main" val="633142907"/>
                      </a:ext>
                    </a:extLst>
                  </a:tr>
                </a:tbl>
              </a:graphicData>
            </a:graphic>
          </p:graphicFrame>
        </mc:Fallback>
      </mc:AlternateContent>
      <mc:AlternateContent xmlns:mc="http://schemas.openxmlformats.org/markup-compatibility/2006" xmlns:a14="http://schemas.microsoft.com/office/drawing/2010/main">
        <mc:Choice Requires="a14">
          <p:sp>
            <p:nvSpPr>
              <p:cNvPr id="28" name="Inhaltsplatzhalter 3">
                <a:extLst>
                  <a:ext uri="{FF2B5EF4-FFF2-40B4-BE49-F238E27FC236}">
                    <a16:creationId xmlns:a16="http://schemas.microsoft.com/office/drawing/2014/main" id="{1F15B7F1-5FC9-4C94-9E9D-0BD39721350A}"/>
                  </a:ext>
                </a:extLst>
              </p:cNvPr>
              <p:cNvSpPr txBox="1">
                <a:spLocks/>
              </p:cNvSpPr>
              <p:nvPr/>
            </p:nvSpPr>
            <p:spPr bwMode="auto">
              <a:xfrm>
                <a:off x="6158145" y="1525406"/>
                <a:ext cx="5479689"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kern="0" dirty="0"/>
                  <a:t>Es kann gezeigt werden, dass für </a:t>
                </a:r>
                <a14:m>
                  <m:oMath xmlns:m="http://schemas.openxmlformats.org/officeDocument/2006/math">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r>
                      <m:rPr>
                        <m:nor/>
                      </m:rPr>
                      <a:rPr lang="de-DE">
                        <a:latin typeface="Cambria Math" panose="02040503050406030204" pitchFamily="18" charset="0"/>
                      </a:rPr>
                      <m:t> </m:t>
                    </m:r>
                  </m:oMath>
                </a14:m>
                <a:r>
                  <a:rPr lang="de-DE" kern="0" dirty="0"/>
                  <a:t>folgendes ebenfalls gelten muss:</a:t>
                </a:r>
              </a:p>
              <a:p>
                <a:pPr marL="0" indent="0">
                  <a:buNone/>
                </a:pPr>
                <a14:m>
                  <m:oMathPara xmlns:m="http://schemas.openxmlformats.org/officeDocument/2006/math">
                    <m:oMathParaPr>
                      <m:jc m:val="centerGroup"/>
                    </m:oMathParaPr>
                    <m:oMath xmlns:m="http://schemas.openxmlformats.org/officeDocument/2006/math">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r>
                        <m:rPr>
                          <m:nor/>
                        </m:rPr>
                        <a:rPr lang="de-DE" b="0" i="0" smtClean="0">
                          <a:latin typeface="Cambria Math" panose="02040503050406030204" pitchFamily="18" charset="0"/>
                        </a:rPr>
                        <m:t> </m:t>
                      </m:r>
                      <m:r>
                        <m:rPr>
                          <m:nor/>
                        </m:rPr>
                        <a:rPr lang="de-DE"/>
                        <m:t>=</m:t>
                      </m:r>
                      <m:r>
                        <a:rPr lang="de-DE" b="0" i="1" smtClean="0">
                          <a:latin typeface="Cambria Math" panose="02040503050406030204" pitchFamily="18" charset="0"/>
                        </a:rPr>
                        <m:t> </m:t>
                      </m:r>
                      <m:sSubSup>
                        <m:sSubSupPr>
                          <m:ctrlPr>
                            <a:rPr lang="de-DE" i="1" smtClean="0">
                              <a:solidFill>
                                <a:schemeClr val="tx2">
                                  <a:lumMod val="75000"/>
                                </a:schemeClr>
                              </a:solidFill>
                              <a:latin typeface="Cambria Math" panose="02040503050406030204" pitchFamily="18" charset="0"/>
                            </a:rPr>
                          </m:ctrlPr>
                        </m:sSubSupPr>
                        <m:e>
                          <m:r>
                            <m:rPr>
                              <m:nor/>
                            </m:rPr>
                            <a:rPr lang="de-DE">
                              <a:solidFill>
                                <a:schemeClr val="tx2">
                                  <a:lumMod val="75000"/>
                                </a:schemeClr>
                              </a:solidFill>
                            </a:rPr>
                            <m:t>ε</m:t>
                          </m:r>
                        </m:e>
                        <m:sub>
                          <m:r>
                            <m:rPr>
                              <m:nor/>
                            </m:rPr>
                            <a:rPr lang="de-DE">
                              <a:solidFill>
                                <a:schemeClr val="tx2">
                                  <a:lumMod val="75000"/>
                                </a:schemeClr>
                              </a:solidFill>
                              <a:ea typeface="Cambria Math" panose="02040503050406030204" pitchFamily="18" charset="0"/>
                            </a:rPr>
                            <m:t>23</m:t>
                          </m:r>
                        </m:sub>
                        <m:sup>
                          <m:r>
                            <m:rPr>
                              <m:nor/>
                            </m:rPr>
                            <a:rPr lang="de-DE">
                              <a:solidFill>
                                <a:schemeClr val="tx2">
                                  <a:lumMod val="75000"/>
                                </a:schemeClr>
                              </a:solidFill>
                            </a:rPr>
                            <m:t>a</m:t>
                          </m:r>
                          <m:r>
                            <m:rPr>
                              <m:nor/>
                            </m:rPr>
                            <a:rPr lang="de-DE">
                              <a:solidFill>
                                <a:schemeClr val="tx2">
                                  <a:lumMod val="75000"/>
                                </a:schemeClr>
                              </a:solidFill>
                            </a:rPr>
                            <m:t>,</m:t>
                          </m:r>
                          <m:r>
                            <m:rPr>
                              <m:nor/>
                            </m:rPr>
                            <a:rPr lang="de-DE" b="0" i="0" smtClean="0">
                              <a:solidFill>
                                <a:schemeClr val="tx2">
                                  <a:lumMod val="75000"/>
                                </a:schemeClr>
                              </a:solidFill>
                            </a:rPr>
                            <m:t>r</m:t>
                          </m:r>
                        </m:sup>
                      </m:sSubSup>
                      <m:r>
                        <m:rPr>
                          <m:nor/>
                        </m:rPr>
                        <a:rPr lang="de-DE"/>
                        <m:t>⋅</m:t>
                      </m:r>
                      <m:r>
                        <a:rPr lang="de-DE" b="0" i="1" smtClean="0">
                          <a:latin typeface="Cambria Math" panose="02040503050406030204" pitchFamily="18" charset="0"/>
                        </a:rPr>
                        <m:t> </m:t>
                      </m:r>
                      <m:sSubSup>
                        <m:sSubSupPr>
                          <m:ctrlPr>
                            <a:rPr lang="de-DE" i="1" smtClean="0">
                              <a:solidFill>
                                <a:schemeClr val="accent4">
                                  <a:lumMod val="50000"/>
                                </a:schemeClr>
                              </a:solidFill>
                              <a:latin typeface="Cambria Math" panose="02040503050406030204" pitchFamily="18" charset="0"/>
                            </a:rPr>
                          </m:ctrlPr>
                        </m:sSubSupPr>
                        <m:e>
                          <m:r>
                            <m:rPr>
                              <m:nor/>
                            </m:rPr>
                            <a:rPr lang="de-DE">
                              <a:solidFill>
                                <a:schemeClr val="accent4">
                                  <a:lumMod val="50000"/>
                                </a:schemeClr>
                              </a:solidFill>
                            </a:rPr>
                            <m:t>ε</m:t>
                          </m:r>
                        </m:e>
                        <m:sub>
                          <m:r>
                            <m:rPr>
                              <m:nor/>
                            </m:rPr>
                            <a:rPr lang="de-DE">
                              <a:solidFill>
                                <a:schemeClr val="accent4">
                                  <a:lumMod val="50000"/>
                                </a:schemeClr>
                              </a:solidFill>
                              <a:ea typeface="Cambria Math" panose="02040503050406030204" pitchFamily="18" charset="0"/>
                            </a:rPr>
                            <m:t>3</m:t>
                          </m:r>
                        </m:sub>
                        <m:sup>
                          <m:r>
                            <m:rPr>
                              <m:nor/>
                            </m:rPr>
                            <a:rPr lang="de-DE">
                              <a:solidFill>
                                <a:schemeClr val="accent4">
                                  <a:lumMod val="50000"/>
                                </a:schemeClr>
                              </a:solidFill>
                            </a:rPr>
                            <m:t>a</m:t>
                          </m:r>
                          <m:r>
                            <m:rPr>
                              <m:nor/>
                            </m:rPr>
                            <a:rPr lang="de-DE">
                              <a:solidFill>
                                <a:schemeClr val="accent4">
                                  <a:lumMod val="50000"/>
                                </a:schemeClr>
                              </a:solidFill>
                            </a:rPr>
                            <m:t>,</m:t>
                          </m:r>
                          <m:r>
                            <m:rPr>
                              <m:nor/>
                            </m:rPr>
                            <a:rPr lang="de-DE">
                              <a:solidFill>
                                <a:schemeClr val="accent4">
                                  <a:lumMod val="50000"/>
                                </a:schemeClr>
                              </a:solidFill>
                            </a:rPr>
                            <m:t>r</m:t>
                          </m:r>
                        </m:sup>
                      </m:sSubSup>
                      <m:r>
                        <m:rPr>
                          <m:nor/>
                        </m:rPr>
                        <a:rPr lang="de-DE"/>
                        <m:t>⋅</m:t>
                      </m:r>
                      <m:f>
                        <m:fPr>
                          <m:ctrlPr>
                            <a:rPr lang="de-DE" i="1">
                              <a:latin typeface="Cambria Math" panose="02040503050406030204" pitchFamily="18" charset="0"/>
                            </a:rPr>
                          </m:ctrlPr>
                        </m:fPr>
                        <m:num>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,23</m:t>
                              </m:r>
                            </m:sub>
                          </m:sSub>
                        </m:num>
                        <m:den>
                          <m:acc>
                            <m:accPr>
                              <m:chr m:val="̃"/>
                              <m:ctrlPr>
                                <a:rPr lang="de-DE" i="1">
                                  <a:latin typeface="Cambria Math" panose="02040503050406030204" pitchFamily="18" charset="0"/>
                                </a:rPr>
                              </m:ctrlPr>
                            </m:accPr>
                            <m:e>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e>
                          </m:acc>
                        </m:den>
                      </m:f>
                      <m:r>
                        <m:rPr>
                          <m:nor/>
                        </m:rPr>
                        <a:rPr lang="de-DE">
                          <a:latin typeface="Cambria Math" panose="02040503050406030204" pitchFamily="18" charset="0"/>
                        </a:rPr>
                        <m:t> </m:t>
                      </m:r>
                      <m:r>
                        <m:rPr>
                          <m:nor/>
                        </m:rPr>
                        <a:rPr lang="de-DE"/>
                        <m:t>=</m:t>
                      </m:r>
                      <m:r>
                        <a:rPr lang="de-DE" i="1">
                          <a:latin typeface="Cambria Math" panose="02040503050406030204" pitchFamily="18" charset="0"/>
                        </a:rPr>
                        <m:t> </m:t>
                      </m:r>
                      <m:f>
                        <m:fPr>
                          <m:ctrlPr>
                            <a:rPr lang="en-GB" i="1">
                              <a:latin typeface="Cambria Math" panose="02040503050406030204" pitchFamily="18" charset="0"/>
                            </a:rPr>
                          </m:ctrlPr>
                        </m:fPr>
                        <m:num>
                          <m:sSub>
                            <m:sSubPr>
                              <m:ctrlPr>
                                <a:rPr lang="de-DE" i="1">
                                  <a:solidFill>
                                    <a:schemeClr val="tx2">
                                      <a:lumMod val="75000"/>
                                    </a:schemeClr>
                                  </a:solidFill>
                                  <a:latin typeface="Cambria Math" panose="02040503050406030204" pitchFamily="18" charset="0"/>
                                </a:rPr>
                              </m:ctrlPr>
                            </m:sSubPr>
                            <m:e>
                              <m:r>
                                <m:rPr>
                                  <m:nor/>
                                </m:rPr>
                                <a:rPr lang="de-DE">
                                  <a:solidFill>
                                    <a:schemeClr val="tx2">
                                      <a:lumMod val="75000"/>
                                    </a:schemeClr>
                                  </a:solidFill>
                                </a:rPr>
                                <m:t>τ</m:t>
                              </m:r>
                            </m:e>
                            <m:sub>
                              <m:r>
                                <m:rPr>
                                  <m:nor/>
                                </m:rPr>
                                <a:rPr lang="de-DE">
                                  <a:solidFill>
                                    <a:schemeClr val="tx2">
                                      <a:lumMod val="75000"/>
                                    </a:schemeClr>
                                  </a:solidFill>
                                </a:rPr>
                                <m:t>n</m:t>
                              </m:r>
                              <m:r>
                                <m:rPr>
                                  <m:nor/>
                                </m:rPr>
                                <a:rPr lang="de-DE">
                                  <a:solidFill>
                                    <a:schemeClr val="tx2">
                                      <a:lumMod val="75000"/>
                                    </a:schemeClr>
                                  </a:solidFill>
                                </a:rPr>
                                <m:t>,23</m:t>
                              </m:r>
                            </m:sub>
                          </m:sSub>
                        </m:num>
                        <m:den>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,23</m:t>
                              </m:r>
                            </m:sub>
                          </m:sSub>
                        </m:den>
                      </m:f>
                      <m:r>
                        <m:rPr>
                          <m:nor/>
                        </m:rPr>
                        <a:rPr lang="de-DE"/>
                        <m:t>⋅</m:t>
                      </m:r>
                      <m:f>
                        <m:fPr>
                          <m:ctrlPr>
                            <a:rPr lang="en-GB" i="1">
                              <a:latin typeface="Cambria Math" panose="02040503050406030204" pitchFamily="18" charset="0"/>
                            </a:rPr>
                          </m:ctrlPr>
                        </m:fPr>
                        <m:num>
                          <m:sSub>
                            <m:sSubPr>
                              <m:ctrlPr>
                                <a:rPr lang="en-GB" i="1" smtClean="0">
                                  <a:solidFill>
                                    <a:schemeClr val="accent4">
                                      <a:lumMod val="50000"/>
                                    </a:schemeClr>
                                  </a:solidFill>
                                  <a:latin typeface="Cambria Math" panose="02040503050406030204" pitchFamily="18" charset="0"/>
                                </a:rPr>
                              </m:ctrlPr>
                            </m:sSubPr>
                            <m:e>
                              <m:r>
                                <m:rPr>
                                  <m:nor/>
                                </m:rPr>
                                <a:rPr lang="en-GB">
                                  <a:solidFill>
                                    <a:schemeClr val="accent4">
                                      <a:lumMod val="50000"/>
                                    </a:schemeClr>
                                  </a:solidFill>
                                  <a:latin typeface="Frutiger LT Com 55 Roman" panose="020B0503030504020204" pitchFamily="34" charset="0"/>
                                </a:rPr>
                                <m:t>τ</m:t>
                              </m:r>
                            </m:e>
                            <m:sub>
                              <m:r>
                                <m:rPr>
                                  <m:nor/>
                                </m:rPr>
                                <a:rPr lang="en-GB">
                                  <a:solidFill>
                                    <a:schemeClr val="accent4">
                                      <a:lumMod val="50000"/>
                                    </a:schemeClr>
                                  </a:solidFill>
                                  <a:latin typeface="Frutiger LT Com 55 Roman" panose="020B0503030504020204" pitchFamily="34" charset="0"/>
                                </a:rPr>
                                <m:t>n</m:t>
                              </m:r>
                              <m:r>
                                <m:rPr>
                                  <m:nor/>
                                </m:rPr>
                                <a:rPr lang="de-DE">
                                  <a:solidFill>
                                    <a:schemeClr val="accent4">
                                      <a:lumMod val="50000"/>
                                    </a:schemeClr>
                                  </a:solidFill>
                                  <a:latin typeface="Frutiger LT Com 55 Roman" panose="020B0503030504020204" pitchFamily="34" charset="0"/>
                                </a:rPr>
                                <m:t>,3</m:t>
                              </m:r>
                            </m:sub>
                          </m:sSub>
                        </m:num>
                        <m:den>
                          <m:r>
                            <m:rPr>
                              <m:nor/>
                            </m:rPr>
                            <a:rPr lang="de-DE"/>
                            <m:t>2⋅</m:t>
                          </m:r>
                          <m:acc>
                            <m:accPr>
                              <m:chr m:val="̃"/>
                              <m:ctrlPr>
                                <a:rPr lang="de-DE" i="1">
                                  <a:latin typeface="Cambria Math" panose="02040503050406030204" pitchFamily="18" charset="0"/>
                                </a:rPr>
                              </m:ctrlPr>
                            </m:accPr>
                            <m:e>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e>
                          </m:acc>
                        </m:den>
                      </m:f>
                      <m:r>
                        <m:rPr>
                          <m:nor/>
                        </m:rPr>
                        <a:rPr lang="de-DE"/>
                        <m:t>⋅</m:t>
                      </m:r>
                      <m:f>
                        <m:fPr>
                          <m:ctrlPr>
                            <a:rPr lang="de-DE" i="1">
                              <a:latin typeface="Cambria Math" panose="02040503050406030204" pitchFamily="18" charset="0"/>
                            </a:rPr>
                          </m:ctrlPr>
                        </m:fPr>
                        <m:num>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,23</m:t>
                              </m:r>
                            </m:sub>
                          </m:sSub>
                        </m:num>
                        <m:den>
                          <m:acc>
                            <m:accPr>
                              <m:chr m:val="̃"/>
                              <m:ctrlPr>
                                <a:rPr lang="de-DE" i="1">
                                  <a:latin typeface="Cambria Math" panose="02040503050406030204" pitchFamily="18" charset="0"/>
                                </a:rPr>
                              </m:ctrlPr>
                            </m:accPr>
                            <m:e>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e>
                          </m:acc>
                        </m:den>
                      </m:f>
                    </m:oMath>
                  </m:oMathPara>
                </a14:m>
                <a:endParaRPr lang="de-DE" kern="0" dirty="0"/>
              </a:p>
              <a:p>
                <a14:m>
                  <m:oMath xmlns:m="http://schemas.openxmlformats.org/officeDocument/2006/math">
                    <m:sSubSup>
                      <m:sSubSupPr>
                        <m:ctrlPr>
                          <a:rPr lang="de-DE" i="1">
                            <a:solidFill>
                              <a:schemeClr val="tx2">
                                <a:lumMod val="75000"/>
                              </a:schemeClr>
                            </a:solidFill>
                            <a:latin typeface="Cambria Math" panose="02040503050406030204" pitchFamily="18" charset="0"/>
                          </a:rPr>
                        </m:ctrlPr>
                      </m:sSubSupPr>
                      <m:e>
                        <m:r>
                          <m:rPr>
                            <m:nor/>
                          </m:rPr>
                          <a:rPr lang="de-DE">
                            <a:solidFill>
                              <a:schemeClr val="tx2">
                                <a:lumMod val="75000"/>
                              </a:schemeClr>
                            </a:solidFill>
                          </a:rPr>
                          <m:t>ε</m:t>
                        </m:r>
                      </m:e>
                      <m:sub>
                        <m:r>
                          <m:rPr>
                            <m:nor/>
                          </m:rPr>
                          <a:rPr lang="de-DE">
                            <a:solidFill>
                              <a:schemeClr val="tx2">
                                <a:lumMod val="75000"/>
                              </a:schemeClr>
                            </a:solidFill>
                            <a:ea typeface="Cambria Math" panose="02040503050406030204" pitchFamily="18" charset="0"/>
                          </a:rPr>
                          <m:t>23</m:t>
                        </m:r>
                      </m:sub>
                      <m:sup>
                        <m:r>
                          <m:rPr>
                            <m:nor/>
                          </m:rPr>
                          <a:rPr lang="de-DE">
                            <a:solidFill>
                              <a:schemeClr val="tx2">
                                <a:lumMod val="75000"/>
                              </a:schemeClr>
                            </a:solidFill>
                          </a:rPr>
                          <m:t>a</m:t>
                        </m:r>
                        <m:r>
                          <m:rPr>
                            <m:nor/>
                          </m:rPr>
                          <a:rPr lang="de-DE">
                            <a:solidFill>
                              <a:schemeClr val="tx2">
                                <a:lumMod val="75000"/>
                              </a:schemeClr>
                            </a:solidFill>
                          </a:rPr>
                          <m:t>,</m:t>
                        </m:r>
                        <m:r>
                          <m:rPr>
                            <m:nor/>
                          </m:rPr>
                          <a:rPr lang="de-DE">
                            <a:solidFill>
                              <a:schemeClr val="tx2">
                                <a:lumMod val="75000"/>
                              </a:schemeClr>
                            </a:solidFill>
                          </a:rPr>
                          <m:t>r</m:t>
                        </m:r>
                      </m:sup>
                    </m:sSubSup>
                  </m:oMath>
                </a14:m>
                <a:r>
                  <a:rPr lang="de-DE" dirty="0"/>
                  <a:t>, </a:t>
                </a:r>
                <a14:m>
                  <m:oMath xmlns:m="http://schemas.openxmlformats.org/officeDocument/2006/math">
                    <m:sSubSup>
                      <m:sSubSupPr>
                        <m:ctrlPr>
                          <a:rPr lang="de-DE" i="1">
                            <a:solidFill>
                              <a:schemeClr val="accent4">
                                <a:lumMod val="50000"/>
                              </a:schemeClr>
                            </a:solidFill>
                            <a:latin typeface="Cambria Math" panose="02040503050406030204" pitchFamily="18" charset="0"/>
                          </a:rPr>
                        </m:ctrlPr>
                      </m:sSubSupPr>
                      <m:e>
                        <m:r>
                          <m:rPr>
                            <m:nor/>
                          </m:rPr>
                          <a:rPr lang="de-DE">
                            <a:solidFill>
                              <a:schemeClr val="accent4">
                                <a:lumMod val="50000"/>
                              </a:schemeClr>
                            </a:solidFill>
                          </a:rPr>
                          <m:t>ε</m:t>
                        </m:r>
                      </m:e>
                      <m:sub>
                        <m:r>
                          <m:rPr>
                            <m:nor/>
                          </m:rPr>
                          <a:rPr lang="de-DE">
                            <a:solidFill>
                              <a:schemeClr val="accent4">
                                <a:lumMod val="50000"/>
                              </a:schemeClr>
                            </a:solidFill>
                            <a:ea typeface="Cambria Math" panose="02040503050406030204" pitchFamily="18" charset="0"/>
                          </a:rPr>
                          <m:t>3</m:t>
                        </m:r>
                      </m:sub>
                      <m:sup>
                        <m:r>
                          <m:rPr>
                            <m:nor/>
                          </m:rPr>
                          <a:rPr lang="de-DE">
                            <a:solidFill>
                              <a:schemeClr val="accent4">
                                <a:lumMod val="50000"/>
                              </a:schemeClr>
                            </a:solidFill>
                          </a:rPr>
                          <m:t>a</m:t>
                        </m:r>
                        <m:r>
                          <m:rPr>
                            <m:nor/>
                          </m:rPr>
                          <a:rPr lang="de-DE">
                            <a:solidFill>
                              <a:schemeClr val="accent4">
                                <a:lumMod val="50000"/>
                              </a:schemeClr>
                            </a:solidFill>
                          </a:rPr>
                          <m:t>,</m:t>
                        </m:r>
                        <m:r>
                          <m:rPr>
                            <m:nor/>
                          </m:rPr>
                          <a:rPr lang="de-DE">
                            <a:solidFill>
                              <a:schemeClr val="accent4">
                                <a:lumMod val="50000"/>
                              </a:schemeClr>
                            </a:solidFill>
                          </a:rPr>
                          <m:t>r</m:t>
                        </m:r>
                      </m:sup>
                    </m:sSubSup>
                  </m:oMath>
                </a14:m>
                <a:r>
                  <a:rPr lang="de-DE" dirty="0"/>
                  <a:t> &amp; </a:t>
                </a:r>
                <a14:m>
                  <m:oMath xmlns:m="http://schemas.openxmlformats.org/officeDocument/2006/math">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τ</m:t>
                            </m:r>
                          </m:e>
                        </m:acc>
                      </m:e>
                      <m:sub>
                        <m:r>
                          <m:rPr>
                            <m:nor/>
                          </m:rPr>
                          <a:rPr lang="de-DE">
                            <a:solidFill>
                              <a:schemeClr val="tx2">
                                <a:lumMod val="75000"/>
                              </a:schemeClr>
                            </a:solidFill>
                          </a:rPr>
                          <m:t>e</m:t>
                        </m:r>
                        <m:r>
                          <m:rPr>
                            <m:nor/>
                          </m:rPr>
                          <a:rPr lang="de-DE">
                            <a:solidFill>
                              <a:schemeClr val="tx2">
                                <a:lumMod val="75000"/>
                              </a:schemeClr>
                            </a:solidFill>
                            <a:latin typeface="Frutiger LT Com 55 Roman" panose="020B0503030504020204" pitchFamily="34" charset="0"/>
                          </a:rPr>
                          <m:t>x</m:t>
                        </m:r>
                        <m:r>
                          <m:rPr>
                            <m:nor/>
                          </m:rPr>
                          <a:rPr lang="de-DE">
                            <a:solidFill>
                              <a:schemeClr val="tx2">
                                <a:lumMod val="75000"/>
                              </a:schemeClr>
                            </a:solidFill>
                            <a:ea typeface="Cambria Math" panose="02040503050406030204" pitchFamily="18" charset="0"/>
                          </a:rPr>
                          <m:t>,23</m:t>
                        </m:r>
                      </m:sub>
                    </m:sSub>
                  </m:oMath>
                </a14:m>
                <a:r>
                  <a:rPr lang="de-DE" kern="0" dirty="0"/>
                  <a:t> ergeben sich ganz oder teilweise aus dem zuvor beschriebenen Verfahren.</a:t>
                </a:r>
              </a:p>
              <a:p>
                <a:pPr marL="0" indent="0">
                  <a:buNone/>
                </a:pPr>
                <a:r>
                  <a:rPr lang="de-DE" kern="0" dirty="0"/>
                  <a:t>	Das berechnete Ergebnis für </a:t>
                </a:r>
                <a14:m>
                  <m:oMath xmlns:m="http://schemas.openxmlformats.org/officeDocument/2006/math">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oMath>
                </a14:m>
                <a:r>
                  <a:rPr lang="de-DE" kern="0" dirty="0"/>
                  <a:t> liegt 	innerhalb der Unsicherheit von </a:t>
                </a:r>
                <a14:m>
                  <m:oMath xmlns:m="http://schemas.openxmlformats.org/officeDocument/2006/math">
                    <m:acc>
                      <m:accPr>
                        <m:chr m:val="̃"/>
                        <m:ctrlPr>
                          <a:rPr lang="de-DE" i="1">
                            <a:latin typeface="Cambria Math" panose="02040503050406030204" pitchFamily="18" charset="0"/>
                          </a:rPr>
                        </m:ctrlPr>
                      </m:accPr>
                      <m:e>
                        <m:sSubSup>
                          <m:sSubSupPr>
                            <m:ctrlPr>
                              <a:rPr lang="de-DE" i="1">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e>
                    </m:acc>
                  </m:oMath>
                </a14:m>
                <a:r>
                  <a:rPr lang="de-DE" kern="0" dirty="0"/>
                  <a:t>.</a:t>
                </a:r>
              </a:p>
              <a:p>
                <a:pPr marL="0" indent="0">
                  <a:buNone/>
                </a:pPr>
                <a:endParaRPr lang="de-DE" kern="0" dirty="0"/>
              </a:p>
            </p:txBody>
          </p:sp>
        </mc:Choice>
        <mc:Fallback xmlns="">
          <p:sp>
            <p:nvSpPr>
              <p:cNvPr id="28" name="Inhaltsplatzhalter 3">
                <a:extLst>
                  <a:ext uri="{FF2B5EF4-FFF2-40B4-BE49-F238E27FC236}">
                    <a16:creationId xmlns:a16="http://schemas.microsoft.com/office/drawing/2014/main" id="{1F15B7F1-5FC9-4C94-9E9D-0BD39721350A}"/>
                  </a:ext>
                </a:extLst>
              </p:cNvPr>
              <p:cNvSpPr txBox="1">
                <a:spLocks noRot="1" noChangeAspect="1" noMove="1" noResize="1" noEditPoints="1" noAdjustHandles="1" noChangeArrowheads="1" noChangeShapeType="1" noTextEdit="1"/>
              </p:cNvSpPr>
              <p:nvPr/>
            </p:nvSpPr>
            <p:spPr bwMode="auto">
              <a:xfrm>
                <a:off x="6158145" y="1525406"/>
                <a:ext cx="5479689" cy="2702311"/>
              </a:xfrm>
              <a:prstGeom prst="rect">
                <a:avLst/>
              </a:prstGeom>
              <a:blipFill>
                <a:blip r:embed="rId4"/>
                <a:stretch>
                  <a:fillRect l="-2336" t="-901" r="-3560" b="-28604"/>
                </a:stretch>
              </a:blipFill>
              <a:ln>
                <a:noFill/>
              </a:ln>
              <a:effectLst/>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30" name="Tabelle 108">
                <a:extLst>
                  <a:ext uri="{FF2B5EF4-FFF2-40B4-BE49-F238E27FC236}">
                    <a16:creationId xmlns:a16="http://schemas.microsoft.com/office/drawing/2014/main" id="{2D8DCF5A-FBCD-4FD6-AA40-F2E45A3722FC}"/>
                  </a:ext>
                </a:extLst>
              </p:cNvPr>
              <p:cNvGraphicFramePr>
                <a:graphicFrameLocks noGrp="1"/>
              </p:cNvGraphicFramePr>
              <p:nvPr>
                <p:extLst>
                  <p:ext uri="{D42A27DB-BD31-4B8C-83A1-F6EECF244321}">
                    <p14:modId xmlns:p14="http://schemas.microsoft.com/office/powerpoint/2010/main" val="3404035424"/>
                  </p:ext>
                </p:extLst>
              </p:nvPr>
            </p:nvGraphicFramePr>
            <p:xfrm>
              <a:off x="6236490" y="5122118"/>
              <a:ext cx="5401344" cy="821754"/>
            </p:xfrm>
            <a:graphic>
              <a:graphicData uri="http://schemas.openxmlformats.org/drawingml/2006/table">
                <a:tbl>
                  <a:tblPr firstRow="1" bandRow="1">
                    <a:tableStyleId>{9D7B26C5-4107-4FEC-AEDC-1716B250A1EF}</a:tableStyleId>
                  </a:tblPr>
                  <a:tblGrid>
                    <a:gridCol w="1800448">
                      <a:extLst>
                        <a:ext uri="{9D8B030D-6E8A-4147-A177-3AD203B41FA5}">
                          <a16:colId xmlns:a16="http://schemas.microsoft.com/office/drawing/2014/main" val="2882747758"/>
                        </a:ext>
                      </a:extLst>
                    </a:gridCol>
                    <a:gridCol w="1800448">
                      <a:extLst>
                        <a:ext uri="{9D8B030D-6E8A-4147-A177-3AD203B41FA5}">
                          <a16:colId xmlns:a16="http://schemas.microsoft.com/office/drawing/2014/main" val="3140040342"/>
                        </a:ext>
                      </a:extLst>
                    </a:gridCol>
                    <a:gridCol w="1800448">
                      <a:extLst>
                        <a:ext uri="{9D8B030D-6E8A-4147-A177-3AD203B41FA5}">
                          <a16:colId xmlns:a16="http://schemas.microsoft.com/office/drawing/2014/main" val="3791180242"/>
                        </a:ext>
                      </a:extLst>
                    </a:gridCol>
                  </a:tblGrid>
                  <a:tr h="370840">
                    <a:tc>
                      <a:txBody>
                        <a:bodyPr/>
                        <a:lstStyle/>
                        <a:p>
                          <a:pPr/>
                          <a14:m>
                            <m:oMathPara xmlns:m="http://schemas.openxmlformats.org/officeDocument/2006/math">
                              <m:oMathParaPr>
                                <m:jc m:val="centerGroup"/>
                              </m:oMathParaPr>
                              <m:oMath xmlns:m="http://schemas.openxmlformats.org/officeDocument/2006/math">
                                <m:sSubSup>
                                  <m:sSubSupPr>
                                    <m:ctrlPr>
                                      <a:rPr lang="de-DE" i="1" smtClean="0">
                                        <a:latin typeface="Cambria Math" panose="02040503050406030204" pitchFamily="18" charset="0"/>
                                      </a:rPr>
                                    </m:ctrlPr>
                                  </m:sSubSupPr>
                                  <m:e>
                                    <m:r>
                                      <m:rPr>
                                        <m:nor/>
                                      </m:rPr>
                                      <a:rPr lang="de-DE"/>
                                      <m:t>ε</m:t>
                                    </m:r>
                                  </m:e>
                                  <m:sub>
                                    <m:r>
                                      <m:rPr>
                                        <m:nor/>
                                      </m:rPr>
                                      <a:rPr lang="de-DE">
                                        <a:ea typeface="Cambria Math" panose="02040503050406030204" pitchFamily="18" charset="0"/>
                                      </a:rPr>
                                      <m:t>23</m:t>
                                    </m:r>
                                  </m:sub>
                                  <m:sup>
                                    <m:r>
                                      <m:rPr>
                                        <m:nor/>
                                      </m:rPr>
                                      <a:rPr lang="de-DE"/>
                                      <m:t>a</m:t>
                                    </m:r>
                                    <m:r>
                                      <m:rPr>
                                        <m:nor/>
                                      </m:rPr>
                                      <a:rPr lang="de-DE"/>
                                      <m:t>,</m:t>
                                    </m:r>
                                    <m:r>
                                      <m:rPr>
                                        <m:nor/>
                                      </m:rPr>
                                      <a:rPr lang="de-DE"/>
                                      <m:t>a</m:t>
                                    </m:r>
                                  </m:sup>
                                </m:sSubSup>
                              </m:oMath>
                            </m:oMathPara>
                          </a14:m>
                          <a:endParaRPr lang="de-DE" dirty="0"/>
                        </a:p>
                      </a:txBody>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55%</m:t>
                                </m:r>
                              </m:oMath>
                            </m:oMathPara>
                          </a14:m>
                          <a:endParaRPr lang="de-DE" baseline="0" dirty="0">
                            <a:latin typeface="Frutiger LT Com 55 Roman" panose="020B05030305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nor/>
                                  </m:rPr>
                                  <a:rPr lang="de-DE" i="0" baseline="0" dirty="0" smtClean="0">
                                    <a:latin typeface="Frutiger LT Com 55 Roman" panose="020B0503030504020204" pitchFamily="34" charset="0"/>
                                  </a:rPr>
                                  <m:t>4</m:t>
                                </m:r>
                                <m:r>
                                  <m:rPr>
                                    <m:nor/>
                                  </m:rPr>
                                  <a:rPr lang="de-DE" b="0" i="0" baseline="0" dirty="0" smtClean="0">
                                    <a:latin typeface="Frutiger LT Com 55 Roman" panose="020B0503030504020204" pitchFamily="34" charset="0"/>
                                  </a:rPr>
                                  <m:t>5%</m:t>
                                </m:r>
                              </m:oMath>
                            </m:oMathPara>
                          </a14:m>
                          <a:endParaRPr lang="de-DE" baseline="0" dirty="0">
                            <a:latin typeface="Frutiger LT Com 55 Roman" panose="020B0503030504020204" pitchFamily="34" charset="0"/>
                          </a:endParaRPr>
                        </a:p>
                      </a:txBody>
                      <a:tcPr/>
                    </a:tc>
                    <a:extLst>
                      <a:ext uri="{0D108BD9-81ED-4DB2-BD59-A6C34878D82A}">
                        <a16:rowId xmlns:a16="http://schemas.microsoft.com/office/drawing/2014/main" val="633142907"/>
                      </a:ext>
                    </a:extLst>
                  </a:tr>
                </a:tbl>
              </a:graphicData>
            </a:graphic>
          </p:graphicFrame>
        </mc:Choice>
        <mc:Fallback xmlns="">
          <p:graphicFrame>
            <p:nvGraphicFramePr>
              <p:cNvPr id="30" name="Tabelle 108">
                <a:extLst>
                  <a:ext uri="{FF2B5EF4-FFF2-40B4-BE49-F238E27FC236}">
                    <a16:creationId xmlns:a16="http://schemas.microsoft.com/office/drawing/2014/main" id="{2D8DCF5A-FBCD-4FD6-AA40-F2E45A3722FC}"/>
                  </a:ext>
                </a:extLst>
              </p:cNvPr>
              <p:cNvGraphicFramePr>
                <a:graphicFrameLocks noGrp="1"/>
              </p:cNvGraphicFramePr>
              <p:nvPr>
                <p:extLst>
                  <p:ext uri="{D42A27DB-BD31-4B8C-83A1-F6EECF244321}">
                    <p14:modId xmlns:p14="http://schemas.microsoft.com/office/powerpoint/2010/main" val="3404035424"/>
                  </p:ext>
                </p:extLst>
              </p:nvPr>
            </p:nvGraphicFramePr>
            <p:xfrm>
              <a:off x="6236490" y="5122118"/>
              <a:ext cx="5401344" cy="841058"/>
            </p:xfrm>
            <a:graphic>
              <a:graphicData uri="http://schemas.openxmlformats.org/drawingml/2006/table">
                <a:tbl>
                  <a:tblPr firstRow="1" bandRow="1">
                    <a:tableStyleId>{9D7B26C5-4107-4FEC-AEDC-1716B250A1EF}</a:tableStyleId>
                  </a:tblPr>
                  <a:tblGrid>
                    <a:gridCol w="1800448">
                      <a:extLst>
                        <a:ext uri="{9D8B030D-6E8A-4147-A177-3AD203B41FA5}">
                          <a16:colId xmlns:a16="http://schemas.microsoft.com/office/drawing/2014/main" val="2882747758"/>
                        </a:ext>
                      </a:extLst>
                    </a:gridCol>
                    <a:gridCol w="1800448">
                      <a:extLst>
                        <a:ext uri="{9D8B030D-6E8A-4147-A177-3AD203B41FA5}">
                          <a16:colId xmlns:a16="http://schemas.microsoft.com/office/drawing/2014/main" val="3140040342"/>
                        </a:ext>
                      </a:extLst>
                    </a:gridCol>
                    <a:gridCol w="1800448">
                      <a:extLst>
                        <a:ext uri="{9D8B030D-6E8A-4147-A177-3AD203B41FA5}">
                          <a16:colId xmlns:a16="http://schemas.microsoft.com/office/drawing/2014/main" val="3791180242"/>
                        </a:ext>
                      </a:extLst>
                    </a:gridCol>
                  </a:tblGrid>
                  <a:tr h="470218">
                    <a:tc>
                      <a:txBody>
                        <a:bodyPr/>
                        <a:lstStyle/>
                        <a:p>
                          <a:endParaRPr lang="de-DE"/>
                        </a:p>
                      </a:txBody>
                      <a:tcPr>
                        <a:blipFill>
                          <a:blip r:embed="rId5"/>
                          <a:stretch>
                            <a:fillRect t="-5128" r="-200000" b="-97436"/>
                          </a:stretch>
                        </a:blipFill>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endParaRPr lang="de-DE"/>
                        </a:p>
                      </a:txBody>
                      <a:tcPr>
                        <a:blipFill>
                          <a:blip r:embed="rId5"/>
                          <a:stretch>
                            <a:fillRect l="-100339" t="-134426" r="-100678" b="-24590"/>
                          </a:stretch>
                        </a:blipFill>
                      </a:tcPr>
                    </a:tc>
                    <a:tc>
                      <a:txBody>
                        <a:bodyPr/>
                        <a:lstStyle/>
                        <a:p>
                          <a:endParaRPr lang="de-DE"/>
                        </a:p>
                      </a:txBody>
                      <a:tcPr>
                        <a:blipFill>
                          <a:blip r:embed="rId5"/>
                          <a:stretch>
                            <a:fillRect l="-199662" t="-134426" r="-338" b="-24590"/>
                          </a:stretch>
                        </a:blipFill>
                      </a:tcPr>
                    </a:tc>
                    <a:extLst>
                      <a:ext uri="{0D108BD9-81ED-4DB2-BD59-A6C34878D82A}">
                        <a16:rowId xmlns:a16="http://schemas.microsoft.com/office/drawing/2014/main" val="633142907"/>
                      </a:ext>
                    </a:extLst>
                  </a:tr>
                </a:tbl>
              </a:graphicData>
            </a:graphic>
          </p:graphicFrame>
        </mc:Fallback>
      </mc:AlternateContent>
      <p:cxnSp>
        <p:nvCxnSpPr>
          <p:cNvPr id="33" name="Gerader Verbinder 32">
            <a:extLst>
              <a:ext uri="{FF2B5EF4-FFF2-40B4-BE49-F238E27FC236}">
                <a16:creationId xmlns:a16="http://schemas.microsoft.com/office/drawing/2014/main" id="{FFFA8E3B-FF32-423C-9113-C6F89682843A}"/>
              </a:ext>
            </a:extLst>
          </p:cNvPr>
          <p:cNvCxnSpPr/>
          <p:nvPr/>
        </p:nvCxnSpPr>
        <p:spPr bwMode="auto">
          <a:xfrm>
            <a:off x="6023198" y="1525406"/>
            <a:ext cx="0" cy="460061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613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F0A81-AED2-449B-A49B-99D566843C67}"/>
              </a:ext>
            </a:extLst>
          </p:cNvPr>
          <p:cNvSpPr>
            <a:spLocks noGrp="1"/>
          </p:cNvSpPr>
          <p:nvPr>
            <p:ph type="title"/>
          </p:nvPr>
        </p:nvSpPr>
        <p:spPr>
          <a:xfrm>
            <a:off x="477839" y="334800"/>
            <a:ext cx="11233150" cy="738664"/>
          </a:xfrm>
        </p:spPr>
        <p:txBody>
          <a:bodyPr/>
          <a:lstStyle/>
          <a:p>
            <a:r>
              <a:rPr lang="de-DE" dirty="0"/>
              <a:t>Ergebnisse</a:t>
            </a:r>
            <a:br>
              <a:rPr lang="de-DE" dirty="0"/>
            </a:br>
            <a:r>
              <a:rPr lang="de-DE" dirty="0">
                <a:solidFill>
                  <a:schemeClr val="tx2"/>
                </a:solidFill>
              </a:rPr>
              <a:t>Auswirkung auf thermischen Wirkungsgrad</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059A5C6-8E9E-4E16-B32D-3FCF2C7C59CB}"/>
                  </a:ext>
                </a:extLst>
              </p:cNvPr>
              <p:cNvSpPr>
                <a:spLocks noGrp="1"/>
              </p:cNvSpPr>
              <p:nvPr>
                <p:ph idx="1"/>
              </p:nvPr>
            </p:nvSpPr>
            <p:spPr>
              <a:xfrm>
                <a:off x="477839" y="2060848"/>
                <a:ext cx="10729936" cy="4059184"/>
              </a:xfrm>
            </p:spPr>
            <p:txBody>
              <a:bodyPr/>
              <a:lstStyle/>
              <a:p>
                <a:r>
                  <a:rPr lang="de-DE" dirty="0"/>
                  <a:t>Es gibt signifikante Kurzschluss- und </a:t>
                </a:r>
                <a:r>
                  <a:rPr lang="de-DE" dirty="0" err="1"/>
                  <a:t>Rezirkulationsraten</a:t>
                </a:r>
                <a:r>
                  <a:rPr lang="de-DE" dirty="0"/>
                  <a:t>, welche einen Einfluss auf den thermischen Wirkungsgrad haben werden. Eine Anwendung der Felddaten auf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m:rPr>
                            <m:nor/>
                          </m:rPr>
                          <a:rPr lang="de-DE" b="0" i="0" smtClean="0">
                            <a:ea typeface="Cambria Math" panose="02040503050406030204" pitchFamily="18" charset="0"/>
                          </a:rPr>
                          <m:t>η</m:t>
                        </m:r>
                      </m:e>
                      <m:sub>
                        <m:r>
                          <m:rPr>
                            <m:nor/>
                          </m:rPr>
                          <a:rPr lang="de-DE" b="0" i="0" smtClean="0">
                            <a:ea typeface="Cambria Math" panose="02040503050406030204" pitchFamily="18" charset="0"/>
                          </a:rPr>
                          <m:t>t</m:t>
                        </m:r>
                        <m:r>
                          <m:rPr>
                            <m:nor/>
                          </m:rPr>
                          <a:rPr lang="de-DE" b="0" i="0" smtClean="0">
                            <a:ea typeface="Cambria Math" panose="02040503050406030204" pitchFamily="18" charset="0"/>
                          </a:rPr>
                          <m:t>,</m:t>
                        </m:r>
                        <m:r>
                          <m:rPr>
                            <m:nor/>
                          </m:rPr>
                          <a:rPr lang="de-DE" b="0" i="0" smtClean="0">
                            <a:ea typeface="Cambria Math" panose="02040503050406030204" pitchFamily="18" charset="0"/>
                          </a:rPr>
                          <m:t>DIBt</m:t>
                        </m:r>
                      </m:sub>
                    </m:sSub>
                  </m:oMath>
                </a14:m>
                <a:r>
                  <a:rPr lang="de-DE" dirty="0"/>
                  <a:t> ergibt:</a:t>
                </a:r>
              </a:p>
              <a:p>
                <a:endParaRPr lang="de-DE" dirty="0"/>
              </a:p>
              <a:p>
                <a:endParaRPr lang="de-DE" dirty="0"/>
              </a:p>
              <a:p>
                <a:endParaRPr lang="de-DE" dirty="0"/>
              </a:p>
              <a:p>
                <a:endParaRPr lang="de-DE" dirty="0"/>
              </a:p>
              <a:p>
                <a:pPr marL="0" indent="0">
                  <a:buNone/>
                </a:pPr>
                <a:endParaRPr lang="de-DE" dirty="0"/>
              </a:p>
            </p:txBody>
          </p:sp>
        </mc:Choice>
        <mc:Fallback xmlns="">
          <p:sp>
            <p:nvSpPr>
              <p:cNvPr id="3" name="Inhaltsplatzhalter 2">
                <a:extLst>
                  <a:ext uri="{FF2B5EF4-FFF2-40B4-BE49-F238E27FC236}">
                    <a16:creationId xmlns:a16="http://schemas.microsoft.com/office/drawing/2014/main" id="{F059A5C6-8E9E-4E16-B32D-3FCF2C7C59CB}"/>
                  </a:ext>
                </a:extLst>
              </p:cNvPr>
              <p:cNvSpPr>
                <a:spLocks noGrp="1" noRot="1" noChangeAspect="1" noMove="1" noResize="1" noEditPoints="1" noAdjustHandles="1" noChangeArrowheads="1" noChangeShapeType="1" noTextEdit="1"/>
              </p:cNvSpPr>
              <p:nvPr>
                <p:ph idx="1"/>
              </p:nvPr>
            </p:nvSpPr>
            <p:spPr>
              <a:xfrm>
                <a:off x="477839" y="2060848"/>
                <a:ext cx="10729936" cy="4059184"/>
              </a:xfrm>
              <a:blipFill>
                <a:blip r:embed="rId2"/>
                <a:stretch>
                  <a:fillRect l="-1193" t="-180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5" name="Tabelle 108">
                <a:extLst>
                  <a:ext uri="{FF2B5EF4-FFF2-40B4-BE49-F238E27FC236}">
                    <a16:creationId xmlns:a16="http://schemas.microsoft.com/office/drawing/2014/main" id="{029DDB6F-0E47-437B-BF66-CAF5FB16405E}"/>
                  </a:ext>
                </a:extLst>
              </p:cNvPr>
              <p:cNvGraphicFramePr>
                <a:graphicFrameLocks noGrp="1"/>
              </p:cNvGraphicFramePr>
              <p:nvPr>
                <p:extLst>
                  <p:ext uri="{D42A27DB-BD31-4B8C-83A1-F6EECF244321}">
                    <p14:modId xmlns:p14="http://schemas.microsoft.com/office/powerpoint/2010/main" val="930415335"/>
                  </p:ext>
                </p:extLst>
              </p:nvPr>
            </p:nvGraphicFramePr>
            <p:xfrm>
              <a:off x="838622" y="3131649"/>
              <a:ext cx="4536504" cy="1112520"/>
            </p:xfrm>
            <a:graphic>
              <a:graphicData uri="http://schemas.openxmlformats.org/drawingml/2006/table">
                <a:tbl>
                  <a:tblPr firstRow="1" bandRow="1">
                    <a:tableStyleId>{9D7B26C5-4107-4FEC-AEDC-1716B250A1EF}</a:tableStyleId>
                  </a:tblPr>
                  <a:tblGrid>
                    <a:gridCol w="1800200">
                      <a:extLst>
                        <a:ext uri="{9D8B030D-6E8A-4147-A177-3AD203B41FA5}">
                          <a16:colId xmlns:a16="http://schemas.microsoft.com/office/drawing/2014/main" val="2882747758"/>
                        </a:ext>
                      </a:extLst>
                    </a:gridCol>
                    <a:gridCol w="1224136">
                      <a:extLst>
                        <a:ext uri="{9D8B030D-6E8A-4147-A177-3AD203B41FA5}">
                          <a16:colId xmlns:a16="http://schemas.microsoft.com/office/drawing/2014/main" val="3140040342"/>
                        </a:ext>
                      </a:extLst>
                    </a:gridCol>
                    <a:gridCol w="1512168">
                      <a:extLst>
                        <a:ext uri="{9D8B030D-6E8A-4147-A177-3AD203B41FA5}">
                          <a16:colId xmlns:a16="http://schemas.microsoft.com/office/drawing/2014/main" val="379118024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dirty="0" smtClean="0"/>
                                  <m:t>Winte</m:t>
                                </m:r>
                                <m:r>
                                  <m:rPr>
                                    <m:nor/>
                                  </m:rPr>
                                  <a:rPr lang="de-DE" dirty="0" smtClean="0"/>
                                  <m:t> </m:t>
                                </m:r>
                                <m:r>
                                  <m:rPr>
                                    <m:nor/>
                                  </m:rPr>
                                  <a:rPr lang="de-DE" dirty="0" smtClean="0"/>
                                  <m:t>intens</m:t>
                                </m:r>
                                <m:r>
                                  <m:rPr>
                                    <m:nor/>
                                  </m:rPr>
                                  <a:rPr lang="de-DE" dirty="0" smtClean="0"/>
                                  <m:t>.</m:t>
                                </m:r>
                              </m:oMath>
                            </m:oMathPara>
                          </a14:m>
                          <a:endParaRPr lang="de-DE" dirty="0"/>
                        </a:p>
                      </a:txBody>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a:t>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52%</m:t>
                                </m:r>
                              </m:oMath>
                            </m:oMathPara>
                          </a14:m>
                          <a:endParaRPr lang="de-DE" baseline="0" dirty="0">
                            <a:latin typeface="Frutiger LT Com 55 Roman" panose="020B05030305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52%</m:t>
                                </m:r>
                              </m:oMath>
                            </m:oMathPara>
                          </a14:m>
                          <a:endParaRPr lang="de-DE" baseline="0" dirty="0">
                            <a:latin typeface="Frutiger LT Com 55 Roman" panose="020B0503030504020204" pitchFamily="34" charset="0"/>
                          </a:endParaRPr>
                        </a:p>
                      </a:txBody>
                      <a:tcPr/>
                    </a:tc>
                    <a:extLst>
                      <a:ext uri="{0D108BD9-81ED-4DB2-BD59-A6C34878D82A}">
                        <a16:rowId xmlns:a16="http://schemas.microsoft.com/office/drawing/2014/main" val="633142907"/>
                      </a:ext>
                    </a:extLst>
                  </a:tr>
                  <a:tr h="370840">
                    <a:tc>
                      <a:txBody>
                        <a:bodyPr/>
                        <a:lstStyle/>
                        <a:p>
                          <a:r>
                            <a:rPr lang="de-DE" dirty="0"/>
                            <a:t>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18%</m:t>
                                </m:r>
                              </m:oMath>
                            </m:oMathPara>
                          </a14:m>
                          <a:endParaRPr lang="de-DE" baseline="0" dirty="0">
                            <a:latin typeface="Frutiger LT Com 55 Roman" panose="020B05030305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13%</m:t>
                                </m:r>
                              </m:oMath>
                            </m:oMathPara>
                          </a14:m>
                          <a:endParaRPr lang="de-DE" baseline="0" dirty="0">
                            <a:latin typeface="Frutiger LT Com 55 Roman" panose="020B0503030504020204" pitchFamily="34" charset="0"/>
                          </a:endParaRPr>
                        </a:p>
                      </a:txBody>
                      <a:tcPr/>
                    </a:tc>
                    <a:extLst>
                      <a:ext uri="{0D108BD9-81ED-4DB2-BD59-A6C34878D82A}">
                        <a16:rowId xmlns:a16="http://schemas.microsoft.com/office/drawing/2014/main" val="3138798756"/>
                      </a:ext>
                    </a:extLst>
                  </a:tr>
                </a:tbl>
              </a:graphicData>
            </a:graphic>
          </p:graphicFrame>
        </mc:Choice>
        <mc:Fallback xmlns="">
          <p:graphicFrame>
            <p:nvGraphicFramePr>
              <p:cNvPr id="5" name="Tabelle 108">
                <a:extLst>
                  <a:ext uri="{FF2B5EF4-FFF2-40B4-BE49-F238E27FC236}">
                    <a16:creationId xmlns:a16="http://schemas.microsoft.com/office/drawing/2014/main" id="{029DDB6F-0E47-437B-BF66-CAF5FB16405E}"/>
                  </a:ext>
                </a:extLst>
              </p:cNvPr>
              <p:cNvGraphicFramePr>
                <a:graphicFrameLocks noGrp="1"/>
              </p:cNvGraphicFramePr>
              <p:nvPr>
                <p:extLst>
                  <p:ext uri="{D42A27DB-BD31-4B8C-83A1-F6EECF244321}">
                    <p14:modId xmlns:p14="http://schemas.microsoft.com/office/powerpoint/2010/main" val="930415335"/>
                  </p:ext>
                </p:extLst>
              </p:nvPr>
            </p:nvGraphicFramePr>
            <p:xfrm>
              <a:off x="838622" y="3131649"/>
              <a:ext cx="4536504" cy="1112520"/>
            </p:xfrm>
            <a:graphic>
              <a:graphicData uri="http://schemas.openxmlformats.org/drawingml/2006/table">
                <a:tbl>
                  <a:tblPr firstRow="1" bandRow="1">
                    <a:tableStyleId>{9D7B26C5-4107-4FEC-AEDC-1716B250A1EF}</a:tableStyleId>
                  </a:tblPr>
                  <a:tblGrid>
                    <a:gridCol w="1800200">
                      <a:extLst>
                        <a:ext uri="{9D8B030D-6E8A-4147-A177-3AD203B41FA5}">
                          <a16:colId xmlns:a16="http://schemas.microsoft.com/office/drawing/2014/main" val="2882747758"/>
                        </a:ext>
                      </a:extLst>
                    </a:gridCol>
                    <a:gridCol w="1224136">
                      <a:extLst>
                        <a:ext uri="{9D8B030D-6E8A-4147-A177-3AD203B41FA5}">
                          <a16:colId xmlns:a16="http://schemas.microsoft.com/office/drawing/2014/main" val="3140040342"/>
                        </a:ext>
                      </a:extLst>
                    </a:gridCol>
                    <a:gridCol w="1512168">
                      <a:extLst>
                        <a:ext uri="{9D8B030D-6E8A-4147-A177-3AD203B41FA5}">
                          <a16:colId xmlns:a16="http://schemas.microsoft.com/office/drawing/2014/main" val="3791180242"/>
                        </a:ext>
                      </a:extLst>
                    </a:gridCol>
                  </a:tblGrid>
                  <a:tr h="370840">
                    <a:tc>
                      <a:txBody>
                        <a:bodyPr/>
                        <a:lstStyle/>
                        <a:p>
                          <a:endParaRPr lang="de-DE"/>
                        </a:p>
                      </a:txBody>
                      <a:tcPr>
                        <a:blipFill>
                          <a:blip r:embed="rId3"/>
                          <a:stretch>
                            <a:fillRect t="-6557" r="-152027" b="-226230"/>
                          </a:stretch>
                        </a:blipFill>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a:t>S</a:t>
                          </a:r>
                        </a:p>
                      </a:txBody>
                      <a:tcPr/>
                    </a:tc>
                    <a:tc>
                      <a:txBody>
                        <a:bodyPr/>
                        <a:lstStyle/>
                        <a:p>
                          <a:endParaRPr lang="de-DE"/>
                        </a:p>
                      </a:txBody>
                      <a:tcPr>
                        <a:blipFill>
                          <a:blip r:embed="rId3"/>
                          <a:stretch>
                            <a:fillRect l="-147264" t="-104839" r="-123881" b="-122581"/>
                          </a:stretch>
                        </a:blipFill>
                      </a:tcPr>
                    </a:tc>
                    <a:tc>
                      <a:txBody>
                        <a:bodyPr/>
                        <a:lstStyle/>
                        <a:p>
                          <a:endParaRPr lang="de-DE"/>
                        </a:p>
                      </a:txBody>
                      <a:tcPr>
                        <a:blipFill>
                          <a:blip r:embed="rId3"/>
                          <a:stretch>
                            <a:fillRect l="-200403" t="-104839" r="-403" b="-122581"/>
                          </a:stretch>
                        </a:blipFill>
                      </a:tcPr>
                    </a:tc>
                    <a:extLst>
                      <a:ext uri="{0D108BD9-81ED-4DB2-BD59-A6C34878D82A}">
                        <a16:rowId xmlns:a16="http://schemas.microsoft.com/office/drawing/2014/main" val="633142907"/>
                      </a:ext>
                    </a:extLst>
                  </a:tr>
                  <a:tr h="370840">
                    <a:tc>
                      <a:txBody>
                        <a:bodyPr/>
                        <a:lstStyle/>
                        <a:p>
                          <a:r>
                            <a:rPr lang="de-DE" dirty="0"/>
                            <a:t>R</a:t>
                          </a:r>
                        </a:p>
                      </a:txBody>
                      <a:tcPr/>
                    </a:tc>
                    <a:tc>
                      <a:txBody>
                        <a:bodyPr/>
                        <a:lstStyle/>
                        <a:p>
                          <a:endParaRPr lang="de-DE"/>
                        </a:p>
                      </a:txBody>
                      <a:tcPr>
                        <a:blipFill>
                          <a:blip r:embed="rId3"/>
                          <a:stretch>
                            <a:fillRect l="-147264" t="-208197" r="-123881" b="-24590"/>
                          </a:stretch>
                        </a:blipFill>
                      </a:tcPr>
                    </a:tc>
                    <a:tc>
                      <a:txBody>
                        <a:bodyPr/>
                        <a:lstStyle/>
                        <a:p>
                          <a:endParaRPr lang="de-DE"/>
                        </a:p>
                      </a:txBody>
                      <a:tcPr>
                        <a:blipFill>
                          <a:blip r:embed="rId3"/>
                          <a:stretch>
                            <a:fillRect l="-200403" t="-208197" r="-403" b="-24590"/>
                          </a:stretch>
                        </a:blipFill>
                      </a:tcPr>
                    </a:tc>
                    <a:extLst>
                      <a:ext uri="{0D108BD9-81ED-4DB2-BD59-A6C34878D82A}">
                        <a16:rowId xmlns:a16="http://schemas.microsoft.com/office/drawing/2014/main" val="313879875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108">
                <a:extLst>
                  <a:ext uri="{FF2B5EF4-FFF2-40B4-BE49-F238E27FC236}">
                    <a16:creationId xmlns:a16="http://schemas.microsoft.com/office/drawing/2014/main" id="{263C5FF0-F254-43F5-A11B-A40F73ACF9DB}"/>
                  </a:ext>
                </a:extLst>
              </p:cNvPr>
              <p:cNvGraphicFramePr>
                <a:graphicFrameLocks noGrp="1"/>
              </p:cNvGraphicFramePr>
              <p:nvPr>
                <p:extLst>
                  <p:ext uri="{D42A27DB-BD31-4B8C-83A1-F6EECF244321}">
                    <p14:modId xmlns:p14="http://schemas.microsoft.com/office/powerpoint/2010/main" val="1431823382"/>
                  </p:ext>
                </p:extLst>
              </p:nvPr>
            </p:nvGraphicFramePr>
            <p:xfrm>
              <a:off x="6815287" y="3082722"/>
              <a:ext cx="4536504" cy="1183894"/>
            </p:xfrm>
            <a:graphic>
              <a:graphicData uri="http://schemas.openxmlformats.org/drawingml/2006/table">
                <a:tbl>
                  <a:tblPr firstRow="1" bandRow="1">
                    <a:tableStyleId>{9D7B26C5-4107-4FEC-AEDC-1716B250A1EF}</a:tableStyleId>
                  </a:tblPr>
                  <a:tblGrid>
                    <a:gridCol w="1800200">
                      <a:extLst>
                        <a:ext uri="{9D8B030D-6E8A-4147-A177-3AD203B41FA5}">
                          <a16:colId xmlns:a16="http://schemas.microsoft.com/office/drawing/2014/main" val="2882747758"/>
                        </a:ext>
                      </a:extLst>
                    </a:gridCol>
                    <a:gridCol w="1224136">
                      <a:extLst>
                        <a:ext uri="{9D8B030D-6E8A-4147-A177-3AD203B41FA5}">
                          <a16:colId xmlns:a16="http://schemas.microsoft.com/office/drawing/2014/main" val="3140040342"/>
                        </a:ext>
                      </a:extLst>
                    </a:gridCol>
                    <a:gridCol w="1512168">
                      <a:extLst>
                        <a:ext uri="{9D8B030D-6E8A-4147-A177-3AD203B41FA5}">
                          <a16:colId xmlns:a16="http://schemas.microsoft.com/office/drawing/2014/main" val="379118024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dirty="0" smtClean="0"/>
                                  <m:t>Winte</m:t>
                                </m:r>
                                <m:r>
                                  <m:rPr>
                                    <m:nor/>
                                  </m:rPr>
                                  <a:rPr lang="de-DE" dirty="0" smtClean="0"/>
                                  <m:t> </m:t>
                                </m:r>
                                <m:r>
                                  <m:rPr>
                                    <m:nor/>
                                  </m:rPr>
                                  <a:rPr lang="de-DE" dirty="0" smtClean="0"/>
                                  <m:t>intens</m:t>
                                </m:r>
                                <m:r>
                                  <m:rPr>
                                    <m:nor/>
                                  </m:rPr>
                                  <a:rPr lang="de-DE" dirty="0" smtClean="0"/>
                                  <m:t>.</m:t>
                                </m:r>
                              </m:oMath>
                            </m:oMathPara>
                          </a14:m>
                          <a:endParaRPr lang="de-DE" dirty="0"/>
                        </a:p>
                      </a:txBody>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m:rPr>
                                      <m:nor/>
                                    </m:rPr>
                                    <a:rPr lang="de-DE" b="0" i="0" smtClean="0">
                                      <a:ea typeface="Cambria Math" panose="02040503050406030204" pitchFamily="18" charset="0"/>
                                    </a:rPr>
                                    <m:t>η</m:t>
                                  </m:r>
                                </m:e>
                                <m:sub>
                                  <m:r>
                                    <m:rPr>
                                      <m:nor/>
                                    </m:rPr>
                                    <a:rPr lang="de-DE" b="0" i="0" smtClean="0">
                                      <a:ea typeface="Cambria Math" panose="02040503050406030204" pitchFamily="18" charset="0"/>
                                    </a:rPr>
                                    <m:t>t</m:t>
                                  </m:r>
                                  <m:r>
                                    <m:rPr>
                                      <m:nor/>
                                    </m:rPr>
                                    <a:rPr lang="de-DE" b="0" i="0" smtClean="0">
                                      <a:ea typeface="Cambria Math" panose="02040503050406030204" pitchFamily="18" charset="0"/>
                                    </a:rPr>
                                    <m:t>,</m:t>
                                  </m:r>
                                  <m:r>
                                    <m:rPr>
                                      <m:nor/>
                                    </m:rPr>
                                    <a:rPr lang="de-DE" b="0" i="0" smtClean="0">
                                      <a:ea typeface="Cambria Math" panose="02040503050406030204" pitchFamily="18" charset="0"/>
                                    </a:rPr>
                                    <m:t>DIBt</m:t>
                                  </m:r>
                                </m:sub>
                              </m:sSub>
                            </m:oMath>
                          </a14:m>
                          <a:r>
                            <a:rPr lang="de-DE"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81%</a:t>
                          </a:r>
                        </a:p>
                      </a:txBody>
                      <a:tcPr/>
                    </a:tc>
                    <a:extLst>
                      <a:ext uri="{0D108BD9-81ED-4DB2-BD59-A6C34878D82A}">
                        <a16:rowId xmlns:a16="http://schemas.microsoft.com/office/drawing/2014/main" val="1546716362"/>
                      </a:ext>
                    </a:extLst>
                  </a:tr>
                  <a:tr h="370840">
                    <a:tc>
                      <a: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m:rPr>
                                      <m:nor/>
                                    </m:rPr>
                                    <a:rPr lang="de-DE" b="0" i="0" smtClean="0">
                                      <a:ea typeface="Cambria Math" panose="02040503050406030204" pitchFamily="18" charset="0"/>
                                    </a:rPr>
                                    <m:t>η</m:t>
                                  </m:r>
                                </m:e>
                                <m:sub>
                                  <m:r>
                                    <m:rPr>
                                      <m:nor/>
                                    </m:rPr>
                                    <a:rPr lang="de-DE" b="0" i="0" smtClean="0">
                                      <a:ea typeface="Cambria Math" panose="02040503050406030204" pitchFamily="18" charset="0"/>
                                    </a:rPr>
                                    <m:t>t</m:t>
                                  </m:r>
                                  <m:r>
                                    <m:rPr>
                                      <m:nor/>
                                    </m:rPr>
                                    <a:rPr lang="de-DE" b="0" i="0" smtClean="0">
                                      <a:ea typeface="Cambria Math" panose="02040503050406030204" pitchFamily="18" charset="0"/>
                                    </a:rPr>
                                    <m:t>,</m:t>
                                  </m:r>
                                  <m:r>
                                    <m:rPr>
                                      <m:nor/>
                                    </m:rPr>
                                    <a:rPr lang="de-DE" b="0" i="0" smtClean="0">
                                      <a:ea typeface="Cambria Math" panose="02040503050406030204" pitchFamily="18" charset="0"/>
                                    </a:rPr>
                                    <m:t>kor</m:t>
                                  </m:r>
                                  <m:r>
                                    <a:rPr lang="de-DE" b="0" i="1" smtClean="0">
                                      <a:latin typeface="Cambria Math" panose="02040503050406030204" pitchFamily="18" charset="0"/>
                                      <a:ea typeface="Cambria Math" panose="02040503050406030204" pitchFamily="18" charset="0"/>
                                    </a:rPr>
                                    <m:t>.</m:t>
                                  </m:r>
                                </m:sub>
                              </m:sSub>
                            </m:oMath>
                          </a14:m>
                          <a:r>
                            <a:rPr lang="de-DE" dirty="0"/>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64%</a:t>
                          </a:r>
                        </a:p>
                      </a:txBody>
                      <a:tcPr/>
                    </a:tc>
                    <a:extLst>
                      <a:ext uri="{0D108BD9-81ED-4DB2-BD59-A6C34878D82A}">
                        <a16:rowId xmlns:a16="http://schemas.microsoft.com/office/drawing/2014/main" val="2436851700"/>
                      </a:ext>
                    </a:extLst>
                  </a:tr>
                </a:tbl>
              </a:graphicData>
            </a:graphic>
          </p:graphicFrame>
        </mc:Choice>
        <mc:Fallback xmlns="">
          <p:graphicFrame>
            <p:nvGraphicFramePr>
              <p:cNvPr id="6" name="Tabelle 108">
                <a:extLst>
                  <a:ext uri="{FF2B5EF4-FFF2-40B4-BE49-F238E27FC236}">
                    <a16:creationId xmlns:a16="http://schemas.microsoft.com/office/drawing/2014/main" id="{263C5FF0-F254-43F5-A11B-A40F73ACF9DB}"/>
                  </a:ext>
                </a:extLst>
              </p:cNvPr>
              <p:cNvGraphicFramePr>
                <a:graphicFrameLocks noGrp="1"/>
              </p:cNvGraphicFramePr>
              <p:nvPr>
                <p:extLst>
                  <p:ext uri="{D42A27DB-BD31-4B8C-83A1-F6EECF244321}">
                    <p14:modId xmlns:p14="http://schemas.microsoft.com/office/powerpoint/2010/main" val="1431823382"/>
                  </p:ext>
                </p:extLst>
              </p:nvPr>
            </p:nvGraphicFramePr>
            <p:xfrm>
              <a:off x="6815287" y="3082722"/>
              <a:ext cx="4536504" cy="1210374"/>
            </p:xfrm>
            <a:graphic>
              <a:graphicData uri="http://schemas.openxmlformats.org/drawingml/2006/table">
                <a:tbl>
                  <a:tblPr firstRow="1" bandRow="1">
                    <a:tableStyleId>{9D7B26C5-4107-4FEC-AEDC-1716B250A1EF}</a:tableStyleId>
                  </a:tblPr>
                  <a:tblGrid>
                    <a:gridCol w="1800200">
                      <a:extLst>
                        <a:ext uri="{9D8B030D-6E8A-4147-A177-3AD203B41FA5}">
                          <a16:colId xmlns:a16="http://schemas.microsoft.com/office/drawing/2014/main" val="2882747758"/>
                        </a:ext>
                      </a:extLst>
                    </a:gridCol>
                    <a:gridCol w="1224136">
                      <a:extLst>
                        <a:ext uri="{9D8B030D-6E8A-4147-A177-3AD203B41FA5}">
                          <a16:colId xmlns:a16="http://schemas.microsoft.com/office/drawing/2014/main" val="3140040342"/>
                        </a:ext>
                      </a:extLst>
                    </a:gridCol>
                    <a:gridCol w="1512168">
                      <a:extLst>
                        <a:ext uri="{9D8B030D-6E8A-4147-A177-3AD203B41FA5}">
                          <a16:colId xmlns:a16="http://schemas.microsoft.com/office/drawing/2014/main" val="3791180242"/>
                        </a:ext>
                      </a:extLst>
                    </a:gridCol>
                  </a:tblGrid>
                  <a:tr h="370840">
                    <a:tc>
                      <a:txBody>
                        <a:bodyPr/>
                        <a:lstStyle/>
                        <a:p>
                          <a:endParaRPr lang="de-DE"/>
                        </a:p>
                      </a:txBody>
                      <a:tcPr>
                        <a:blipFill>
                          <a:blip r:embed="rId4"/>
                          <a:stretch>
                            <a:fillRect t="-6557" r="-152365" b="-239344"/>
                          </a:stretch>
                        </a:blipFill>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413830">
                    <a:tc>
                      <a:txBody>
                        <a:bodyPr/>
                        <a:lstStyle/>
                        <a:p>
                          <a:endParaRPr lang="de-DE"/>
                        </a:p>
                      </a:txBody>
                      <a:tcPr>
                        <a:blipFill>
                          <a:blip r:embed="rId4"/>
                          <a:stretch>
                            <a:fillRect t="-94203" r="-152365" b="-1115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81%</a:t>
                          </a:r>
                        </a:p>
                      </a:txBody>
                      <a:tcPr/>
                    </a:tc>
                    <a:extLst>
                      <a:ext uri="{0D108BD9-81ED-4DB2-BD59-A6C34878D82A}">
                        <a16:rowId xmlns:a16="http://schemas.microsoft.com/office/drawing/2014/main" val="1546716362"/>
                      </a:ext>
                    </a:extLst>
                  </a:tr>
                  <a:tr h="425704">
                    <a:tc>
                      <a:txBody>
                        <a:bodyPr/>
                        <a:lstStyle/>
                        <a:p>
                          <a:endParaRPr lang="de-DE"/>
                        </a:p>
                      </a:txBody>
                      <a:tcPr>
                        <a:blipFill>
                          <a:blip r:embed="rId4"/>
                          <a:stretch>
                            <a:fillRect t="-191429" r="-152365" b="-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62%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baseline="0" dirty="0">
                              <a:latin typeface="Frutiger LT Com 55 Roman" panose="020B0503030504020204" pitchFamily="34" charset="0"/>
                            </a:rPr>
                            <a:t>64%</a:t>
                          </a:r>
                        </a:p>
                      </a:txBody>
                      <a:tcPr/>
                    </a:tc>
                    <a:extLst>
                      <a:ext uri="{0D108BD9-81ED-4DB2-BD59-A6C34878D82A}">
                        <a16:rowId xmlns:a16="http://schemas.microsoft.com/office/drawing/2014/main" val="2436851700"/>
                      </a:ext>
                    </a:extLst>
                  </a:tr>
                </a:tbl>
              </a:graphicData>
            </a:graphic>
          </p:graphicFrame>
        </mc:Fallback>
      </mc:AlternateContent>
    </p:spTree>
    <p:extLst>
      <p:ext uri="{BB962C8B-B14F-4D97-AF65-F5344CB8AC3E}">
        <p14:creationId xmlns:p14="http://schemas.microsoft.com/office/powerpoint/2010/main" val="97096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F0A81-AED2-449B-A49B-99D566843C67}"/>
              </a:ext>
            </a:extLst>
          </p:cNvPr>
          <p:cNvSpPr>
            <a:spLocks noGrp="1"/>
          </p:cNvSpPr>
          <p:nvPr>
            <p:ph type="title"/>
          </p:nvPr>
        </p:nvSpPr>
        <p:spPr>
          <a:xfrm>
            <a:off x="477839" y="334800"/>
            <a:ext cx="11233150" cy="738664"/>
          </a:xfrm>
        </p:spPr>
        <p:txBody>
          <a:bodyPr/>
          <a:lstStyle/>
          <a:p>
            <a:r>
              <a:rPr lang="de-DE" dirty="0"/>
              <a:t>Ergebnisse</a:t>
            </a:r>
            <a:br>
              <a:rPr lang="de-DE" dirty="0"/>
            </a:br>
            <a:r>
              <a:rPr lang="de-DE" dirty="0">
                <a:solidFill>
                  <a:schemeClr val="tx2"/>
                </a:solidFill>
              </a:rPr>
              <a:t>Betriebsmodus sollte überdacht werden</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059A5C6-8E9E-4E16-B32D-3FCF2C7C59CB}"/>
                  </a:ext>
                </a:extLst>
              </p:cNvPr>
              <p:cNvSpPr>
                <a:spLocks noGrp="1"/>
              </p:cNvSpPr>
              <p:nvPr>
                <p:ph idx="1"/>
              </p:nvPr>
            </p:nvSpPr>
            <p:spPr>
              <a:xfrm>
                <a:off x="477839" y="1484784"/>
                <a:ext cx="10729936" cy="4536604"/>
              </a:xfrm>
            </p:spPr>
            <p:txBody>
              <a:bodyPr/>
              <a:lstStyle/>
              <a:p>
                <a:r>
                  <a:rPr lang="de-DE" dirty="0"/>
                  <a:t>Der Umstand, dass die Konzentrationsverläufe im Raum keine schwingende Charakteristik aufweisen (im Gegensatz zu denen in den Geräten) ist ein eindeutiger Hinweis, dass die bereitgestellte Lüftungsleistung nicht direkt da ankommt wo sie hingehört.</a:t>
                </a:r>
              </a:p>
              <a:p>
                <a:endParaRPr lang="de-DE" dirty="0"/>
              </a:p>
              <a:p>
                <a:r>
                  <a:rPr lang="de-DE" dirty="0"/>
                  <a:t>Die Verweilzeiten im (derzeitigen) Kurzschlussvolumen </a:t>
                </a:r>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τ</m:t>
                            </m:r>
                          </m:e>
                        </m:acc>
                      </m:e>
                      <m:sub>
                        <m:r>
                          <m:rPr>
                            <m:nor/>
                          </m:rPr>
                          <a:rPr lang="de-DE">
                            <a:solidFill>
                              <a:schemeClr val="accent3">
                                <a:lumMod val="75000"/>
                              </a:schemeClr>
                            </a:solidFill>
                          </a:rPr>
                          <m:t>e</m:t>
                        </m:r>
                        <m:r>
                          <m:rPr>
                            <m:nor/>
                          </m:rPr>
                          <a:rPr lang="de-DE">
                            <a:solidFill>
                              <a:schemeClr val="accent3">
                                <a:lumMod val="75000"/>
                              </a:schemeClr>
                            </a:solidFill>
                            <a:latin typeface="Frutiger LT Com 55 Roman" panose="020B0503030504020204" pitchFamily="34" charset="0"/>
                          </a:rPr>
                          <m:t>x</m:t>
                        </m:r>
                        <m:r>
                          <m:rPr>
                            <m:nor/>
                          </m:rPr>
                          <a:rPr lang="de-DE">
                            <a:solidFill>
                              <a:schemeClr val="accent3">
                                <a:lumMod val="75000"/>
                              </a:schemeClr>
                            </a:solidFill>
                            <a:ea typeface="Cambria Math" panose="02040503050406030204" pitchFamily="18" charset="0"/>
                          </a:rPr>
                          <m:t>,2</m:t>
                        </m:r>
                      </m:sub>
                    </m:sSub>
                  </m:oMath>
                </a14:m>
                <a:r>
                  <a:rPr lang="de-DE" dirty="0"/>
                  <a:t> entsprechen momentan etwa einer halben Geräte Periodendauer. Damit </a:t>
                </a:r>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r>
                          <m:rPr>
                            <m:nor/>
                          </m:rPr>
                          <a:rPr lang="en-GB">
                            <a:solidFill>
                              <a:schemeClr val="accent3">
                                <a:lumMod val="75000"/>
                              </a:schemeClr>
                            </a:solidFill>
                          </a:rPr>
                          <m:t>V</m:t>
                        </m:r>
                      </m:e>
                      <m:sub>
                        <m:r>
                          <m:rPr>
                            <m:nor/>
                          </m:rPr>
                          <a:rPr lang="de-DE">
                            <a:solidFill>
                              <a:schemeClr val="accent3">
                                <a:lumMod val="75000"/>
                              </a:schemeClr>
                            </a:solidFill>
                            <a:latin typeface="Frutiger LT Com 55 Roman" panose="020B0503030504020204" pitchFamily="34" charset="0"/>
                          </a:rPr>
                          <m:t>2</m:t>
                        </m:r>
                      </m:sub>
                    </m:sSub>
                  </m:oMath>
                </a14:m>
                <a:r>
                  <a:rPr lang="de-DE" dirty="0"/>
                  <a:t> ~ </a:t>
                </a:r>
                <a14:m>
                  <m:oMath xmlns:m="http://schemas.openxmlformats.org/officeDocument/2006/math">
                    <m:sSub>
                      <m:sSubPr>
                        <m:ctrlPr>
                          <a:rPr lang="en-GB" i="1">
                            <a:solidFill>
                              <a:schemeClr val="tx2">
                                <a:lumMod val="75000"/>
                              </a:schemeClr>
                            </a:solidFill>
                            <a:latin typeface="Cambria Math" panose="02040503050406030204" pitchFamily="18" charset="0"/>
                          </a:rPr>
                        </m:ctrlPr>
                      </m:sSubPr>
                      <m:e>
                        <m:r>
                          <m:rPr>
                            <m:nor/>
                          </m:rPr>
                          <a:rPr lang="en-GB">
                            <a:solidFill>
                              <a:schemeClr val="tx2">
                                <a:lumMod val="75000"/>
                              </a:schemeClr>
                            </a:solidFill>
                          </a:rPr>
                          <m:t>V</m:t>
                        </m:r>
                      </m:e>
                      <m:sub>
                        <m:r>
                          <m:rPr>
                            <m:nor/>
                          </m:rPr>
                          <a:rPr lang="de-DE">
                            <a:solidFill>
                              <a:schemeClr val="tx2">
                                <a:lumMod val="75000"/>
                              </a:schemeClr>
                            </a:solidFill>
                            <a:latin typeface="Frutiger LT Com 55 Roman" panose="020B0503030504020204" pitchFamily="34" charset="0"/>
                          </a:rPr>
                          <m:t>23</m:t>
                        </m:r>
                      </m:sub>
                    </m:sSub>
                  </m:oMath>
                </a14:m>
                <a:r>
                  <a:rPr lang="de-DE" dirty="0"/>
                  <a:t> wird und die Stagnationszone </a:t>
                </a:r>
                <a14:m>
                  <m:oMath xmlns:m="http://schemas.openxmlformats.org/officeDocument/2006/math">
                    <m:sSub>
                      <m:sSubPr>
                        <m:ctrlPr>
                          <a:rPr lang="en-GB" i="1">
                            <a:solidFill>
                              <a:schemeClr val="accent4">
                                <a:lumMod val="50000"/>
                              </a:schemeClr>
                            </a:solidFill>
                            <a:latin typeface="Cambria Math" panose="02040503050406030204" pitchFamily="18" charset="0"/>
                          </a:rPr>
                        </m:ctrlPr>
                      </m:sSubPr>
                      <m:e>
                        <m:r>
                          <m:rPr>
                            <m:nor/>
                          </m:rPr>
                          <a:rPr lang="en-GB">
                            <a:solidFill>
                              <a:schemeClr val="accent4">
                                <a:lumMod val="50000"/>
                              </a:schemeClr>
                            </a:solidFill>
                          </a:rPr>
                          <m:t>V</m:t>
                        </m:r>
                      </m:e>
                      <m:sub>
                        <m:r>
                          <m:rPr>
                            <m:nor/>
                          </m:rPr>
                          <a:rPr lang="de-DE">
                            <a:solidFill>
                              <a:schemeClr val="accent4">
                                <a:lumMod val="50000"/>
                              </a:schemeClr>
                            </a:solidFill>
                            <a:latin typeface="Frutiger LT Com 55 Roman" panose="020B0503030504020204" pitchFamily="34" charset="0"/>
                          </a:rPr>
                          <m:t>3</m:t>
                        </m:r>
                      </m:sub>
                    </m:sSub>
                  </m:oMath>
                </a14:m>
                <a:r>
                  <a:rPr lang="de-DE" dirty="0"/>
                  <a:t> nicht den gesamten Aufenthaltsbereich einnimmt muss die Periodendauer eher </a:t>
                </a:r>
                <a:r>
                  <a:rPr lang="de-DE" b="1" dirty="0"/>
                  <a:t>2 bis 4 h lang </a:t>
                </a:r>
                <a:r>
                  <a:rPr lang="de-DE" dirty="0"/>
                  <a:t>sein und nicht wenige Minuten. </a:t>
                </a:r>
              </a:p>
              <a:p>
                <a:pPr lvl="1"/>
                <a:r>
                  <a:rPr lang="de-DE" dirty="0"/>
                  <a:t>Akustikproblem gelöst </a:t>
                </a:r>
              </a:p>
              <a:p>
                <a:pPr lvl="1"/>
                <a:r>
                  <a:rPr lang="de-DE" dirty="0"/>
                  <a:t>Wärmerückgewinnung quasi nicht mehr vorhanden</a:t>
                </a:r>
              </a:p>
              <a:p>
                <a:endParaRPr lang="de-DE" dirty="0"/>
              </a:p>
            </p:txBody>
          </p:sp>
        </mc:Choice>
        <mc:Fallback xmlns="">
          <p:sp>
            <p:nvSpPr>
              <p:cNvPr id="3" name="Inhaltsplatzhalter 2">
                <a:extLst>
                  <a:ext uri="{FF2B5EF4-FFF2-40B4-BE49-F238E27FC236}">
                    <a16:creationId xmlns:a16="http://schemas.microsoft.com/office/drawing/2014/main" id="{F059A5C6-8E9E-4E16-B32D-3FCF2C7C59CB}"/>
                  </a:ext>
                </a:extLst>
              </p:cNvPr>
              <p:cNvSpPr>
                <a:spLocks noGrp="1" noRot="1" noChangeAspect="1" noMove="1" noResize="1" noEditPoints="1" noAdjustHandles="1" noChangeArrowheads="1" noChangeShapeType="1" noTextEdit="1"/>
              </p:cNvSpPr>
              <p:nvPr>
                <p:ph idx="1"/>
              </p:nvPr>
            </p:nvSpPr>
            <p:spPr>
              <a:xfrm>
                <a:off x="477839" y="1484784"/>
                <a:ext cx="10729936" cy="4536604"/>
              </a:xfrm>
              <a:blipFill>
                <a:blip r:embed="rId2"/>
                <a:stretch>
                  <a:fillRect l="-1193" t="-1613" r="-852"/>
                </a:stretch>
              </a:blipFill>
            </p:spPr>
            <p:txBody>
              <a:bodyPr/>
              <a:lstStyle/>
              <a:p>
                <a:r>
                  <a:rPr lang="de-DE">
                    <a:noFill/>
                  </a:rPr>
                  <a:t> </a:t>
                </a:r>
              </a:p>
            </p:txBody>
          </p:sp>
        </mc:Fallback>
      </mc:AlternateContent>
    </p:spTree>
    <p:extLst>
      <p:ext uri="{BB962C8B-B14F-4D97-AF65-F5344CB8AC3E}">
        <p14:creationId xmlns:p14="http://schemas.microsoft.com/office/powerpoint/2010/main" val="1180316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5F0A81-AED2-449B-A49B-99D566843C67}"/>
              </a:ext>
            </a:extLst>
          </p:cNvPr>
          <p:cNvSpPr>
            <a:spLocks noGrp="1"/>
          </p:cNvSpPr>
          <p:nvPr>
            <p:ph type="title"/>
          </p:nvPr>
        </p:nvSpPr>
        <p:spPr>
          <a:xfrm>
            <a:off x="477839" y="334800"/>
            <a:ext cx="11233150" cy="738664"/>
          </a:xfrm>
        </p:spPr>
        <p:txBody>
          <a:bodyPr/>
          <a:lstStyle/>
          <a:p>
            <a:r>
              <a:rPr lang="de-DE" dirty="0"/>
              <a:t>Ergebnisse</a:t>
            </a:r>
            <a:br>
              <a:rPr lang="de-DE" dirty="0"/>
            </a:br>
            <a:r>
              <a:rPr lang="de-DE" dirty="0">
                <a:solidFill>
                  <a:schemeClr val="tx2"/>
                </a:solidFill>
              </a:rPr>
              <a:t>Zukünftige Mess- und Rechenmodelle</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F059A5C6-8E9E-4E16-B32D-3FCF2C7C59CB}"/>
                  </a:ext>
                </a:extLst>
              </p:cNvPr>
              <p:cNvSpPr>
                <a:spLocks noGrp="1"/>
              </p:cNvSpPr>
              <p:nvPr>
                <p:ph idx="1"/>
              </p:nvPr>
            </p:nvSpPr>
            <p:spPr>
              <a:xfrm>
                <a:off x="477839" y="1916832"/>
                <a:ext cx="10729936" cy="4104556"/>
              </a:xfrm>
            </p:spPr>
            <p:txBody>
              <a:bodyPr/>
              <a:lstStyle/>
              <a:p>
                <a:r>
                  <a:rPr lang="de-DE" dirty="0"/>
                  <a:t>Wenn wir zukünftig Raumluftströmungen bewerten wollen, sollten wir:</a:t>
                </a:r>
              </a:p>
              <a:p>
                <a:pPr lvl="1"/>
                <a:r>
                  <a:rPr lang="de-DE" dirty="0"/>
                  <a:t>Die physischen Begrenzungen von Räume nicht per-se als die Begrenzungen von als ideal gemischten Zonen annehmen.</a:t>
                </a:r>
              </a:p>
              <a:p>
                <a:pPr lvl="1"/>
                <a:r>
                  <a:rPr lang="de-DE" dirty="0"/>
                  <a:t>Die Annahme von ideal-gemischten Zonen ist möglich und kann in Form von Knotenmodellen viel Rechenaufwand vermeiden.</a:t>
                </a:r>
              </a:p>
              <a:p>
                <a:pPr lvl="1"/>
                <a:r>
                  <a:rPr lang="de-DE" dirty="0"/>
                  <a:t>Die Übertragung von der Realität ins Rechenmodell funktioniert am besten, wenn die Abluftverweilzeit </a:t>
                </a:r>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nor/>
                              </m:rPr>
                              <a:rPr lang="en-GB"/>
                              <m:t>τ</m:t>
                            </m:r>
                          </m:e>
                        </m:acc>
                      </m:e>
                      <m:sub>
                        <m:r>
                          <m:rPr>
                            <m:nor/>
                          </m:rPr>
                          <a:rPr lang="de-DE"/>
                          <m:t>e</m:t>
                        </m:r>
                        <m:r>
                          <m:rPr>
                            <m:nor/>
                          </m:rPr>
                          <a:rPr lang="de-DE">
                            <a:latin typeface="Frutiger LT Com 55 Roman" panose="020B0503030504020204" pitchFamily="34" charset="0"/>
                          </a:rPr>
                          <m:t>x</m:t>
                        </m:r>
                      </m:sub>
                    </m:sSub>
                  </m:oMath>
                </a14:m>
                <a:r>
                  <a:rPr lang="de-DE" dirty="0"/>
                  <a:t> und mindestens ein Raumluftalter </a:t>
                </a:r>
                <a14:m>
                  <m:oMath xmlns:m="http://schemas.openxmlformats.org/officeDocument/2006/math">
                    <m:acc>
                      <m:accPr>
                        <m:chr m:val="̅"/>
                        <m:ctrlPr>
                          <a:rPr lang="en-GB" i="1">
                            <a:latin typeface="Cambria Math" panose="02040503050406030204" pitchFamily="18" charset="0"/>
                          </a:rPr>
                        </m:ctrlPr>
                      </m:accPr>
                      <m:e>
                        <m:r>
                          <m:rPr>
                            <m:sty m:val="p"/>
                          </m:rPr>
                          <a:rPr lang="de-DE" i="1">
                            <a:latin typeface="Cambria Math" panose="02040503050406030204" pitchFamily="18" charset="0"/>
                          </a:rPr>
                          <m:t>α</m:t>
                        </m:r>
                      </m:e>
                    </m:acc>
                  </m:oMath>
                </a14:m>
                <a:r>
                  <a:rPr lang="de-DE" dirty="0"/>
                  <a:t> aus der belegten Zone bekannt sind.	</a:t>
                </a:r>
              </a:p>
              <a:p>
                <a:pPr lvl="1"/>
                <a:endParaRPr lang="de-DE" dirty="0"/>
              </a:p>
            </p:txBody>
          </p:sp>
        </mc:Choice>
        <mc:Fallback xmlns="">
          <p:sp>
            <p:nvSpPr>
              <p:cNvPr id="3" name="Inhaltsplatzhalter 2">
                <a:extLst>
                  <a:ext uri="{FF2B5EF4-FFF2-40B4-BE49-F238E27FC236}">
                    <a16:creationId xmlns:a16="http://schemas.microsoft.com/office/drawing/2014/main" id="{F059A5C6-8E9E-4E16-B32D-3FCF2C7C59CB}"/>
                  </a:ext>
                </a:extLst>
              </p:cNvPr>
              <p:cNvSpPr>
                <a:spLocks noGrp="1" noRot="1" noChangeAspect="1" noMove="1" noResize="1" noEditPoints="1" noAdjustHandles="1" noChangeArrowheads="1" noChangeShapeType="1" noTextEdit="1"/>
              </p:cNvSpPr>
              <p:nvPr>
                <p:ph idx="1"/>
              </p:nvPr>
            </p:nvSpPr>
            <p:spPr>
              <a:xfrm>
                <a:off x="477839" y="1916832"/>
                <a:ext cx="10729936" cy="4104556"/>
              </a:xfrm>
              <a:blipFill>
                <a:blip r:embed="rId2"/>
                <a:stretch>
                  <a:fillRect l="-1193" t="-1780"/>
                </a:stretch>
              </a:blipFill>
            </p:spPr>
            <p:txBody>
              <a:bodyPr/>
              <a:lstStyle/>
              <a:p>
                <a:r>
                  <a:rPr lang="de-DE">
                    <a:noFill/>
                  </a:rPr>
                  <a:t> </a:t>
                </a:r>
              </a:p>
            </p:txBody>
          </p:sp>
        </mc:Fallback>
      </mc:AlternateContent>
    </p:spTree>
    <p:extLst>
      <p:ext uri="{BB962C8B-B14F-4D97-AF65-F5344CB8AC3E}">
        <p14:creationId xmlns:p14="http://schemas.microsoft.com/office/powerpoint/2010/main" val="118459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noProof="0" dirty="0"/>
              <a:t>Agenda/Titel durch klicken hinzufügen</a:t>
            </a:r>
          </a:p>
        </p:txBody>
      </p:sp>
      <p:sp>
        <p:nvSpPr>
          <p:cNvPr id="5" name="Textplatzhalter 4"/>
          <p:cNvSpPr>
            <a:spLocks noGrp="1"/>
          </p:cNvSpPr>
          <p:nvPr>
            <p:ph type="body" sz="quarter" idx="10"/>
          </p:nvPr>
        </p:nvSpPr>
        <p:spPr/>
        <p:txBody>
          <a:bodyPr/>
          <a:lstStyle/>
          <a:p>
            <a:endParaRPr lang="de-DE" dirty="0"/>
          </a:p>
          <a:p>
            <a:r>
              <a:rPr lang="de-DE" dirty="0"/>
              <a:t>Herleitung &amp; Theorie</a:t>
            </a:r>
          </a:p>
          <a:p>
            <a:endParaRPr lang="de-DE" dirty="0"/>
          </a:p>
          <a:p>
            <a:r>
              <a:rPr lang="de-DE" dirty="0"/>
              <a:t>Validierung des Modells / Prüfung</a:t>
            </a:r>
          </a:p>
          <a:p>
            <a:endParaRPr lang="de-DE" dirty="0"/>
          </a:p>
          <a:p>
            <a:r>
              <a:rPr lang="de-DE" dirty="0"/>
              <a:t>Ergebnisse</a:t>
            </a:r>
          </a:p>
        </p:txBody>
      </p:sp>
    </p:spTree>
    <p:extLst>
      <p:ext uri="{BB962C8B-B14F-4D97-AF65-F5344CB8AC3E}">
        <p14:creationId xmlns:p14="http://schemas.microsoft.com/office/powerpoint/2010/main" val="507916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AF6DD4-B700-44AB-B4BF-32A5836F0F1A}"/>
              </a:ext>
            </a:extLst>
          </p:cNvPr>
          <p:cNvSpPr>
            <a:spLocks noGrp="1"/>
          </p:cNvSpPr>
          <p:nvPr>
            <p:ph type="title"/>
          </p:nvPr>
        </p:nvSpPr>
        <p:spPr/>
        <p:txBody>
          <a:bodyPr/>
          <a:lstStyle/>
          <a:p>
            <a:r>
              <a:rPr lang="de-DE" dirty="0"/>
              <a:t>Vielen Dank für Ihr Aufmerksamkeit</a:t>
            </a:r>
          </a:p>
        </p:txBody>
      </p:sp>
      <p:sp>
        <p:nvSpPr>
          <p:cNvPr id="3" name="Textplatzhalter 2">
            <a:extLst>
              <a:ext uri="{FF2B5EF4-FFF2-40B4-BE49-F238E27FC236}">
                <a16:creationId xmlns:a16="http://schemas.microsoft.com/office/drawing/2014/main" id="{F89E8DA7-5AA8-4C59-BE18-6511CEC6964B}"/>
              </a:ext>
            </a:extLst>
          </p:cNvPr>
          <p:cNvSpPr>
            <a:spLocks noGrp="1"/>
          </p:cNvSpPr>
          <p:nvPr>
            <p:ph type="body" sz="quarter" idx="10"/>
          </p:nvPr>
        </p:nvSpPr>
        <p:spPr/>
        <p:txBody>
          <a:bodyPr/>
          <a:lstStyle/>
          <a:p>
            <a:r>
              <a:rPr lang="de-DE" dirty="0"/>
              <a:t>Sven Auerswald</a:t>
            </a:r>
          </a:p>
          <a:p>
            <a:endParaRPr lang="de-DE" dirty="0"/>
          </a:p>
          <a:p>
            <a:r>
              <a:rPr lang="de-DE" dirty="0">
                <a:hlinkClick r:id="rId2"/>
              </a:rPr>
              <a:t>www.ise.fraunhofer.de</a:t>
            </a:r>
            <a:endParaRPr lang="de-DE" dirty="0"/>
          </a:p>
          <a:p>
            <a:r>
              <a:rPr lang="de-DE" dirty="0"/>
              <a:t>Sven.Auerswald@ise.fraunhofer.de</a:t>
            </a:r>
          </a:p>
        </p:txBody>
      </p:sp>
    </p:spTree>
    <p:extLst>
      <p:ext uri="{BB962C8B-B14F-4D97-AF65-F5344CB8AC3E}">
        <p14:creationId xmlns:p14="http://schemas.microsoft.com/office/powerpoint/2010/main" val="363641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Rechteck 110">
            <a:extLst>
              <a:ext uri="{FF2B5EF4-FFF2-40B4-BE49-F238E27FC236}">
                <a16:creationId xmlns:a16="http://schemas.microsoft.com/office/drawing/2014/main" id="{B30F9AB3-1701-428B-9E39-C79F74C5267B}"/>
              </a:ext>
            </a:extLst>
          </p:cNvPr>
          <p:cNvSpPr/>
          <p:nvPr/>
        </p:nvSpPr>
        <p:spPr bwMode="auto">
          <a:xfrm>
            <a:off x="766614" y="5157191"/>
            <a:ext cx="4680520" cy="920489"/>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110" name="Rechteck 109">
            <a:extLst>
              <a:ext uri="{FF2B5EF4-FFF2-40B4-BE49-F238E27FC236}">
                <a16:creationId xmlns:a16="http://schemas.microsoft.com/office/drawing/2014/main" id="{E3C8DD52-89C9-4254-87EB-96BF633632DF}"/>
              </a:ext>
            </a:extLst>
          </p:cNvPr>
          <p:cNvSpPr/>
          <p:nvPr/>
        </p:nvSpPr>
        <p:spPr bwMode="auto">
          <a:xfrm>
            <a:off x="6261047" y="809594"/>
            <a:ext cx="5449942" cy="4059566"/>
          </a:xfrm>
          <a:prstGeom prst="rect">
            <a:avLst/>
          </a:prstGeom>
          <a:gradFill flip="none" rotWithShape="1">
            <a:gsLst>
              <a:gs pos="0">
                <a:srgbClr val="1F82C0">
                  <a:tint val="66000"/>
                  <a:satMod val="160000"/>
                </a:srgbClr>
              </a:gs>
              <a:gs pos="50000">
                <a:srgbClr val="1F82C0">
                  <a:tint val="44500"/>
                  <a:satMod val="160000"/>
                </a:srgbClr>
              </a:gs>
              <a:gs pos="100000">
                <a:srgbClr val="1F82C0">
                  <a:tint val="23500"/>
                  <a:satMod val="160000"/>
                </a:srgbClr>
              </a:gs>
            </a:gsLst>
            <a:path path="circle">
              <a:fillToRect l="50000" t="50000" r="50000" b="50000"/>
            </a:path>
            <a:tileRect/>
          </a:gradFill>
          <a:ln w="9525">
            <a:noFill/>
            <a:round/>
            <a:headEnd type="arrow" w="med" len="med"/>
            <a:tailEnd type="none" w="med" len="med"/>
          </a:ln>
          <a:effectLst/>
        </p:spPr>
        <p:txBody>
          <a:bodyPr rtlCol="0" anchor="ctr"/>
          <a:lstStyle/>
          <a:p>
            <a:pPr algn="ctr"/>
            <a:endParaRPr lang="de-DE" dirty="0"/>
          </a:p>
        </p:txBody>
      </p:sp>
      <p:sp>
        <p:nvSpPr>
          <p:cNvPr id="24578" name="Rectangle 2"/>
          <p:cNvSpPr>
            <a:spLocks noGrp="1" noChangeArrowheads="1"/>
          </p:cNvSpPr>
          <p:nvPr>
            <p:ph type="title"/>
          </p:nvPr>
        </p:nvSpPr>
        <p:spPr/>
        <p:txBody>
          <a:bodyPr/>
          <a:lstStyle/>
          <a:p>
            <a:r>
              <a:rPr lang="de-DE" dirty="0"/>
              <a:t>Bekannt: Globaler Luftaustauschwirkungsgrad</a:t>
            </a:r>
            <a:endParaRPr lang="de-DE" noProof="0" dirty="0"/>
          </a:p>
        </p:txBody>
      </p:sp>
      <mc:AlternateContent xmlns:mc="http://schemas.openxmlformats.org/markup-compatibility/2006" xmlns:a14="http://schemas.microsoft.com/office/drawing/2010/main">
        <mc:Choice Requires="a14">
          <p:sp>
            <p:nvSpPr>
              <p:cNvPr id="20" name="Inhaltsplatzhalter 19"/>
              <p:cNvSpPr>
                <a:spLocks noGrp="1"/>
              </p:cNvSpPr>
              <p:nvPr>
                <p:ph idx="1"/>
              </p:nvPr>
            </p:nvSpPr>
            <p:spPr>
              <a:xfrm>
                <a:off x="477839" y="1171610"/>
                <a:ext cx="5329336" cy="4921686"/>
              </a:xfrm>
            </p:spPr>
            <p:txBody>
              <a:bodyPr/>
              <a:lstStyle/>
              <a:p>
                <a:pPr lvl="0"/>
                <a:r>
                  <a:rPr lang="de-DE" noProof="0" dirty="0"/>
                  <a:t>Gesamtvolumenstrom</a:t>
                </a:r>
              </a:p>
              <a:p>
                <a:pPr marL="360000" lvl="1" indent="0">
                  <a:buNone/>
                </a:pPr>
                <a14:m>
                  <m:oMath xmlns:m="http://schemas.openxmlformats.org/officeDocument/2006/math">
                    <m:acc>
                      <m:accPr>
                        <m:chr m:val="̇"/>
                        <m:ctrlPr>
                          <a:rPr lang="en-GB" i="1" smtClean="0">
                            <a:solidFill>
                              <a:schemeClr val="tx2">
                                <a:lumMod val="50000"/>
                              </a:schemeClr>
                            </a:solidFill>
                            <a:latin typeface="Cambria Math" panose="02040503050406030204" pitchFamily="18" charset="0"/>
                          </a:rPr>
                        </m:ctrlPr>
                      </m:accPr>
                      <m:e>
                        <m:r>
                          <m:rPr>
                            <m:nor/>
                          </m:rPr>
                          <a:rPr lang="en-GB">
                            <a:solidFill>
                              <a:schemeClr val="tx2">
                                <a:lumMod val="50000"/>
                              </a:schemeClr>
                            </a:solidFill>
                          </a:rPr>
                          <m:t>V</m:t>
                        </m:r>
                      </m:e>
                    </m:acc>
                  </m:oMath>
                </a14:m>
                <a:r>
                  <a:rPr lang="en-GB" dirty="0"/>
                  <a:t>= </a:t>
                </a:r>
                <a14:m>
                  <m:oMath xmlns:m="http://schemas.openxmlformats.org/officeDocument/2006/math">
                    <m:nary>
                      <m:naryPr>
                        <m:chr m:val="∑"/>
                        <m:limLoc m:val="subSup"/>
                        <m:ctrlPr>
                          <a:rPr lang="en-GB" i="1">
                            <a:latin typeface="Cambria Math" panose="02040503050406030204" pitchFamily="18" charset="0"/>
                          </a:rPr>
                        </m:ctrlPr>
                      </m:naryPr>
                      <m:sub>
                        <m:r>
                          <m:rPr>
                            <m:nor/>
                          </m:rPr>
                          <a:rPr lang="de-DE" b="0" i="0" smtClean="0">
                            <a:latin typeface="Frutiger LT Com 55 Roman" panose="020B0503030504020204" pitchFamily="34" charset="0"/>
                          </a:rPr>
                          <m:t>i</m:t>
                        </m:r>
                        <m:r>
                          <m:rPr>
                            <m:nor/>
                          </m:rPr>
                          <a:rPr lang="en-GB"/>
                          <m:t>=1</m:t>
                        </m:r>
                      </m:sub>
                      <m:sup>
                        <m:r>
                          <m:rPr>
                            <m:nor/>
                          </m:rPr>
                          <a:rPr lang="de-DE" b="0" i="0" smtClean="0">
                            <a:latin typeface="Frutiger LT Com 55 Roman" panose="020B0503030504020204" pitchFamily="34" charset="0"/>
                          </a:rPr>
                          <m:t>max</m:t>
                        </m:r>
                        <m:r>
                          <m:rPr>
                            <m:nor/>
                          </m:rPr>
                          <a:rPr lang="de-DE" b="0" i="0" smtClean="0">
                            <a:latin typeface="Frutiger LT Com 55 Roman" panose="020B0503030504020204" pitchFamily="34" charset="0"/>
                          </a:rPr>
                          <m:t>(</m:t>
                        </m:r>
                        <m:r>
                          <m:rPr>
                            <m:nor/>
                          </m:rPr>
                          <a:rPr lang="de-DE" b="0" i="0" smtClean="0">
                            <a:latin typeface="Frutiger LT Com 55 Roman" panose="020B0503030504020204" pitchFamily="34" charset="0"/>
                          </a:rPr>
                          <m:t>I</m:t>
                        </m:r>
                        <m:r>
                          <m:rPr>
                            <m:nor/>
                          </m:rPr>
                          <a:rPr lang="de-DE" b="0" i="0" smtClean="0">
                            <a:latin typeface="Frutiger LT Com 55 Roman" panose="020B0503030504020204" pitchFamily="34" charset="0"/>
                          </a:rPr>
                          <m:t>)</m:t>
                        </m:r>
                      </m:sup>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nor/>
                                  </m:rPr>
                                  <a:rPr lang="en-GB"/>
                                  <m:t>V</m:t>
                                </m:r>
                              </m:e>
                            </m:acc>
                          </m:e>
                          <m:sub>
                            <m:r>
                              <m:rPr>
                                <m:nor/>
                              </m:rPr>
                              <a:rPr lang="de-DE">
                                <a:latin typeface="Frutiger LT Com 55 Roman" panose="020B0503030504020204" pitchFamily="34" charset="0"/>
                              </a:rPr>
                              <m:t>i</m:t>
                            </m:r>
                          </m:sub>
                        </m:sSub>
                      </m:e>
                    </m:nary>
                  </m:oMath>
                </a14:m>
                <a:r>
                  <a:rPr lang="de-DE" noProof="0" dirty="0"/>
                  <a:t>		mit</a:t>
                </a:r>
                <a:r>
                  <a:rPr lang="de-DE" dirty="0"/>
                  <a:t> </a:t>
                </a:r>
                <a14:m>
                  <m:oMath xmlns:m="http://schemas.openxmlformats.org/officeDocument/2006/math">
                    <m:r>
                      <m:rPr>
                        <m:nor/>
                      </m:rPr>
                      <a:rPr lang="de-DE"/>
                      <m:t>I</m:t>
                    </m:r>
                    <m:r>
                      <m:rPr>
                        <m:nor/>
                      </m:rPr>
                      <a:rPr lang="de-DE" b="0" i="0" smtClean="0"/>
                      <m:t>={1;2;3;4;5} </m:t>
                    </m:r>
                  </m:oMath>
                </a14:m>
                <a:endParaRPr lang="de-DE" noProof="0" dirty="0"/>
              </a:p>
              <a:p>
                <a:endParaRPr lang="de-DE" noProof="0" dirty="0"/>
              </a:p>
              <a:p>
                <a:r>
                  <a:rPr lang="de-DE" dirty="0"/>
                  <a:t>Nominale Zeitkonstante Gesamtsystem</a:t>
                </a:r>
              </a:p>
              <a:p>
                <a:pPr marL="3600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m:rPr>
                              <m:nor/>
                            </m:rPr>
                            <a:rPr lang="en-GB"/>
                            <m:t>τ</m:t>
                          </m:r>
                        </m:e>
                        <m:sub>
                          <m:r>
                            <m:rPr>
                              <m:nor/>
                            </m:rPr>
                            <a:rPr lang="en-GB"/>
                            <m:t>n</m:t>
                          </m:r>
                        </m:sub>
                      </m:sSub>
                      <m:r>
                        <m:rPr>
                          <m:nor/>
                        </m:rPr>
                        <a:rPr lang="en-GB"/>
                        <m:t> = </m:t>
                      </m:r>
                      <m:f>
                        <m:fPr>
                          <m:ctrlPr>
                            <a:rPr lang="en-GB" i="1">
                              <a:latin typeface="Cambria Math" panose="02040503050406030204" pitchFamily="18" charset="0"/>
                            </a:rPr>
                          </m:ctrlPr>
                        </m:fPr>
                        <m:num>
                          <m:r>
                            <m:rPr>
                              <m:nor/>
                            </m:rPr>
                            <a:rPr lang="en-GB"/>
                            <m:t>V</m:t>
                          </m:r>
                        </m:num>
                        <m:den>
                          <m:acc>
                            <m:accPr>
                              <m:chr m:val="̇"/>
                              <m:ctrlPr>
                                <a:rPr lang="en-GB" i="1">
                                  <a:latin typeface="Cambria Math" panose="02040503050406030204" pitchFamily="18" charset="0"/>
                                </a:rPr>
                              </m:ctrlPr>
                            </m:accPr>
                            <m:e>
                              <m:r>
                                <m:rPr>
                                  <m:nor/>
                                </m:rPr>
                                <a:rPr lang="en-GB"/>
                                <m:t>V</m:t>
                              </m:r>
                            </m:e>
                          </m:acc>
                        </m:den>
                      </m:f>
                    </m:oMath>
                  </m:oMathPara>
                </a14:m>
                <a:endParaRPr lang="de-DE" noProof="0" dirty="0"/>
              </a:p>
              <a:p>
                <a:endParaRPr lang="de-DE" noProof="0" dirty="0"/>
              </a:p>
              <a:p>
                <a:r>
                  <a:rPr lang="de-DE" noProof="0" dirty="0"/>
                  <a:t>Globaler Luftaustauschwirkungsgrad gesamt</a:t>
                </a:r>
              </a:p>
              <a:p>
                <a:pPr marL="0" indent="0">
                  <a:buNone/>
                </a:pPr>
                <a14:m>
                  <m:oMathPara xmlns:m="http://schemas.openxmlformats.org/officeDocument/2006/math">
                    <m:oMathParaPr>
                      <m:jc m:val="centerGroup"/>
                    </m:oMathParaPr>
                    <m:oMath xmlns:m="http://schemas.openxmlformats.org/officeDocument/2006/math">
                      <m:sSup>
                        <m:sSupPr>
                          <m:ctrlPr>
                            <a:rPr lang="de-DE" i="1">
                              <a:latin typeface="Cambria Math" panose="02040503050406030204" pitchFamily="18" charset="0"/>
                            </a:rPr>
                          </m:ctrlPr>
                        </m:sSupPr>
                        <m:e>
                          <m:r>
                            <m:rPr>
                              <m:nor/>
                            </m:rPr>
                            <a:rPr lang="de-DE"/>
                            <m:t>ε</m:t>
                          </m:r>
                        </m:e>
                        <m:sup>
                          <m:r>
                            <m:rPr>
                              <m:nor/>
                            </m:rPr>
                            <a:rPr lang="de-DE"/>
                            <m:t>a</m:t>
                          </m:r>
                        </m:sup>
                      </m:sSup>
                      <m:r>
                        <m:rPr>
                          <m:nor/>
                        </m:rPr>
                        <a:rPr lang="de-DE"/>
                        <m:t> = </m:t>
                      </m:r>
                      <m:f>
                        <m:fPr>
                          <m:ctrlPr>
                            <a:rPr lang="de-DE" i="1">
                              <a:latin typeface="Cambria Math" panose="02040503050406030204" pitchFamily="18" charset="0"/>
                            </a:rPr>
                          </m:ctrlPr>
                        </m:fPr>
                        <m:num>
                          <m:sSub>
                            <m:sSubPr>
                              <m:ctrlPr>
                                <a:rPr lang="de-DE" i="1">
                                  <a:latin typeface="Cambria Math" panose="02040503050406030204" pitchFamily="18" charset="0"/>
                                </a:rPr>
                              </m:ctrlPr>
                            </m:sSubPr>
                            <m:e>
                              <m:r>
                                <m:rPr>
                                  <m:nor/>
                                </m:rPr>
                                <a:rPr lang="de-DE"/>
                                <m:t>τ</m:t>
                              </m:r>
                            </m:e>
                            <m:sub>
                              <m:r>
                                <m:rPr>
                                  <m:nor/>
                                </m:rPr>
                                <a:rPr lang="de-DE"/>
                                <m:t>n</m:t>
                              </m:r>
                            </m:sub>
                          </m:sSub>
                        </m:num>
                        <m:den>
                          <m:r>
                            <m:rPr>
                              <m:nor/>
                            </m:rPr>
                            <a:rPr lang="de-DE"/>
                            <m:t>2⋅‹</m:t>
                          </m:r>
                          <m:acc>
                            <m:accPr>
                              <m:chr m:val="̅"/>
                              <m:ctrlPr>
                                <a:rPr lang="de-DE" i="1">
                                  <a:latin typeface="Cambria Math" panose="02040503050406030204" pitchFamily="18" charset="0"/>
                                </a:rPr>
                              </m:ctrlPr>
                            </m:accPr>
                            <m:e>
                              <m:r>
                                <m:rPr>
                                  <m:sty m:val="p"/>
                                </m:rPr>
                                <a:rPr lang="el-GR" i="1">
                                  <a:latin typeface="Cambria Math" panose="02040503050406030204" pitchFamily="18" charset="0"/>
                                  <a:ea typeface="Cambria Math" panose="02040503050406030204" pitchFamily="18" charset="0"/>
                                </a:rPr>
                                <m:t>α</m:t>
                              </m:r>
                            </m:e>
                          </m:acc>
                          <m:r>
                            <m:rPr>
                              <m:nor/>
                            </m:rPr>
                            <a:rPr lang="de-DE"/>
                            <m:t>›</m:t>
                          </m:r>
                        </m:den>
                      </m:f>
                    </m:oMath>
                  </m:oMathPara>
                </a14:m>
                <a:endParaRPr lang="de-DE" dirty="0"/>
              </a:p>
              <a:p>
                <a:endParaRPr lang="de-DE" noProof="0" dirty="0"/>
              </a:p>
              <a:p>
                <a:r>
                  <a:rPr lang="de-DE" dirty="0"/>
                  <a:t>Verweilzeit 	=    Alter 	+	Restlebenszeit</a:t>
                </a:r>
                <a:endParaRPr lang="de-DE" noProof="0" dirty="0"/>
              </a:p>
              <a:p>
                <a:pPr marL="360000" lvl="1" indent="0">
                  <a:buNone/>
                </a:pPr>
                <a:r>
                  <a:rPr lang="de-DE" dirty="0"/>
                  <a:t>	</a:t>
                </a:r>
                <a14:m>
                  <m:oMath xmlns:m="http://schemas.openxmlformats.org/officeDocument/2006/math">
                    <m:r>
                      <m:rPr>
                        <m:nor/>
                      </m:rPr>
                      <a:rPr lang="de-DE" smtClean="0"/>
                      <m:t>τ</m:t>
                    </m:r>
                  </m:oMath>
                </a14:m>
                <a:r>
                  <a:rPr lang="de-DE" noProof="0" dirty="0"/>
                  <a:t> 			=      </a:t>
                </a:r>
                <a14:m>
                  <m:oMath xmlns:m="http://schemas.openxmlformats.org/officeDocument/2006/math">
                    <m:r>
                      <m:rPr>
                        <m:sty m:val="p"/>
                      </m:rPr>
                      <a:rPr lang="el-GR" i="1">
                        <a:latin typeface="Cambria Math" panose="02040503050406030204" pitchFamily="18" charset="0"/>
                        <a:ea typeface="Cambria Math" panose="02040503050406030204" pitchFamily="18" charset="0"/>
                      </a:rPr>
                      <m:t>α</m:t>
                    </m:r>
                  </m:oMath>
                </a14:m>
                <a:r>
                  <a:rPr lang="de-DE" noProof="0" dirty="0"/>
                  <a:t> 		+	   	     </a:t>
                </a:r>
                <a:r>
                  <a:rPr lang="el-GR" noProof="0" dirty="0">
                    <a:latin typeface="Calibri" panose="020F0502020204030204" pitchFamily="34" charset="0"/>
                    <a:cs typeface="Calibri" panose="020F0502020204030204" pitchFamily="34" charset="0"/>
                  </a:rPr>
                  <a:t>λ</a:t>
                </a:r>
                <a:r>
                  <a:rPr lang="de-DE" noProof="0" dirty="0"/>
                  <a:t> </a:t>
                </a:r>
              </a:p>
              <a:p>
                <a:pPr marL="360000" lvl="1" indent="0">
                  <a:buNone/>
                </a:pPr>
                <a:endParaRPr lang="de-DE" noProof="0" dirty="0"/>
              </a:p>
            </p:txBody>
          </p:sp>
        </mc:Choice>
        <mc:Fallback xmlns="">
          <p:sp>
            <p:nvSpPr>
              <p:cNvPr id="20" name="Inhaltsplatzhalter 19"/>
              <p:cNvSpPr>
                <a:spLocks noGrp="1" noRot="1" noChangeAspect="1" noMove="1" noResize="1" noEditPoints="1" noAdjustHandles="1" noChangeArrowheads="1" noChangeShapeType="1" noTextEdit="1"/>
              </p:cNvSpPr>
              <p:nvPr>
                <p:ph idx="1"/>
              </p:nvPr>
            </p:nvSpPr>
            <p:spPr>
              <a:xfrm>
                <a:off x="477839" y="1171610"/>
                <a:ext cx="5329336" cy="4921686"/>
              </a:xfrm>
              <a:blipFill>
                <a:blip r:embed="rId2"/>
                <a:stretch>
                  <a:fillRect l="-2400" t="-1485" b="-248"/>
                </a:stretch>
              </a:blipFill>
            </p:spPr>
            <p:txBody>
              <a:bodyPr/>
              <a:lstStyle/>
              <a:p>
                <a:r>
                  <a:rPr lang="de-DE">
                    <a:noFill/>
                  </a:rPr>
                  <a:t> </a:t>
                </a:r>
              </a:p>
            </p:txBody>
          </p:sp>
        </mc:Fallback>
      </mc:AlternateContent>
      <p:grpSp>
        <p:nvGrpSpPr>
          <p:cNvPr id="106" name="Gruppieren 105">
            <a:extLst>
              <a:ext uri="{FF2B5EF4-FFF2-40B4-BE49-F238E27FC236}">
                <a16:creationId xmlns:a16="http://schemas.microsoft.com/office/drawing/2014/main" id="{18B47581-D950-4BE2-A5D9-752F8F89244C}"/>
              </a:ext>
            </a:extLst>
          </p:cNvPr>
          <p:cNvGrpSpPr/>
          <p:nvPr/>
        </p:nvGrpSpPr>
        <p:grpSpPr>
          <a:xfrm>
            <a:off x="6802517" y="1124744"/>
            <a:ext cx="4477265" cy="3619877"/>
            <a:chOff x="6658501" y="1912017"/>
            <a:chExt cx="4477265" cy="3619877"/>
          </a:xfrm>
        </p:grpSpPr>
        <p:pic>
          <p:nvPicPr>
            <p:cNvPr id="56" name="Grundris" descr="Diagram&#10;&#10;Description automatically generated">
              <a:extLst>
                <a:ext uri="{FF2B5EF4-FFF2-40B4-BE49-F238E27FC236}">
                  <a16:creationId xmlns:a16="http://schemas.microsoft.com/office/drawing/2014/main" id="{D6CCFAF8-AB6F-4D0A-8916-AE91F8BAEDA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83" t="1829" r="10159" b="10681"/>
            <a:stretch/>
          </p:blipFill>
          <p:spPr>
            <a:xfrm>
              <a:off x="6658501" y="2236459"/>
              <a:ext cx="4477265" cy="2987979"/>
            </a:xfrm>
            <a:prstGeom prst="rect">
              <a:avLst/>
            </a:prstGeom>
          </p:spPr>
        </p:pic>
        <p:sp>
          <p:nvSpPr>
            <p:cNvPr id="57" name="Rectangle 11">
              <a:extLst>
                <a:ext uri="{FF2B5EF4-FFF2-40B4-BE49-F238E27FC236}">
                  <a16:creationId xmlns:a16="http://schemas.microsoft.com/office/drawing/2014/main" id="{CC9DDF6E-588B-420D-B297-0E92868E50EE}"/>
                </a:ext>
              </a:extLst>
            </p:cNvPr>
            <p:cNvSpPr/>
            <p:nvPr/>
          </p:nvSpPr>
          <p:spPr>
            <a:xfrm>
              <a:off x="7236166" y="3934023"/>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58" name="Rectangle 12">
              <a:extLst>
                <a:ext uri="{FF2B5EF4-FFF2-40B4-BE49-F238E27FC236}">
                  <a16:creationId xmlns:a16="http://schemas.microsoft.com/office/drawing/2014/main" id="{6AC5B547-D332-4561-9BE6-C3DE5A9C6243}"/>
                </a:ext>
              </a:extLst>
            </p:cNvPr>
            <p:cNvSpPr/>
            <p:nvPr/>
          </p:nvSpPr>
          <p:spPr>
            <a:xfrm>
              <a:off x="7265838" y="2504044"/>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59" name="Rectangle 13">
              <a:extLst>
                <a:ext uri="{FF2B5EF4-FFF2-40B4-BE49-F238E27FC236}">
                  <a16:creationId xmlns:a16="http://schemas.microsoft.com/office/drawing/2014/main" id="{A8ACBC3C-224E-423E-85B9-8E4499D6D09D}"/>
                </a:ext>
              </a:extLst>
            </p:cNvPr>
            <p:cNvSpPr/>
            <p:nvPr/>
          </p:nvSpPr>
          <p:spPr>
            <a:xfrm>
              <a:off x="9375678" y="4284715"/>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0" name="Rectangle 14">
              <a:extLst>
                <a:ext uri="{FF2B5EF4-FFF2-40B4-BE49-F238E27FC236}">
                  <a16:creationId xmlns:a16="http://schemas.microsoft.com/office/drawing/2014/main" id="{ECF603FD-8154-4525-B55B-926B4953F44F}"/>
                </a:ext>
              </a:extLst>
            </p:cNvPr>
            <p:cNvSpPr/>
            <p:nvPr/>
          </p:nvSpPr>
          <p:spPr>
            <a:xfrm>
              <a:off x="9761564" y="2879613"/>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04" name="Rechteck 103">
              <a:extLst>
                <a:ext uri="{FF2B5EF4-FFF2-40B4-BE49-F238E27FC236}">
                  <a16:creationId xmlns:a16="http://schemas.microsoft.com/office/drawing/2014/main" id="{FA433B84-726E-4F41-AAA7-9D9966498CE2}"/>
                </a:ext>
              </a:extLst>
            </p:cNvPr>
            <p:cNvSpPr/>
            <p:nvPr/>
          </p:nvSpPr>
          <p:spPr bwMode="auto">
            <a:xfrm>
              <a:off x="6784046" y="2396546"/>
              <a:ext cx="4207704" cy="2648420"/>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61" name="Oval 18">
              <a:extLst>
                <a:ext uri="{FF2B5EF4-FFF2-40B4-BE49-F238E27FC236}">
                  <a16:creationId xmlns:a16="http://schemas.microsoft.com/office/drawing/2014/main" id="{840C3AAE-FD39-4918-87EF-EE2127EF12E5}"/>
                </a:ext>
              </a:extLst>
            </p:cNvPr>
            <p:cNvSpPr/>
            <p:nvPr/>
          </p:nvSpPr>
          <p:spPr>
            <a:xfrm>
              <a:off x="7418008" y="295273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2" name="Oval 19">
              <a:extLst>
                <a:ext uri="{FF2B5EF4-FFF2-40B4-BE49-F238E27FC236}">
                  <a16:creationId xmlns:a16="http://schemas.microsoft.com/office/drawing/2014/main" id="{2D699DDC-A716-42AA-836D-3D1E7CD7D10D}"/>
                </a:ext>
              </a:extLst>
            </p:cNvPr>
            <p:cNvSpPr/>
            <p:nvPr/>
          </p:nvSpPr>
          <p:spPr>
            <a:xfrm>
              <a:off x="7415535" y="435112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3" name="Oval 20">
              <a:extLst>
                <a:ext uri="{FF2B5EF4-FFF2-40B4-BE49-F238E27FC236}">
                  <a16:creationId xmlns:a16="http://schemas.microsoft.com/office/drawing/2014/main" id="{C9F5E1F6-0A73-482B-85EE-7A2AC3834FFA}"/>
                </a:ext>
              </a:extLst>
            </p:cNvPr>
            <p:cNvSpPr/>
            <p:nvPr/>
          </p:nvSpPr>
          <p:spPr>
            <a:xfrm>
              <a:off x="9505143" y="3683199"/>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4" name="Oval 21">
              <a:extLst>
                <a:ext uri="{FF2B5EF4-FFF2-40B4-BE49-F238E27FC236}">
                  <a16:creationId xmlns:a16="http://schemas.microsoft.com/office/drawing/2014/main" id="{69F75287-3D3C-4FEC-8E67-89791B211073}"/>
                </a:ext>
              </a:extLst>
            </p:cNvPr>
            <p:cNvSpPr/>
            <p:nvPr/>
          </p:nvSpPr>
          <p:spPr>
            <a:xfrm>
              <a:off x="8660416" y="265346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5" name="Oval 22">
              <a:extLst>
                <a:ext uri="{FF2B5EF4-FFF2-40B4-BE49-F238E27FC236}">
                  <a16:creationId xmlns:a16="http://schemas.microsoft.com/office/drawing/2014/main" id="{6EFEA1FF-B313-4345-BD0F-4777C501E4F9}"/>
                </a:ext>
              </a:extLst>
            </p:cNvPr>
            <p:cNvSpPr/>
            <p:nvPr/>
          </p:nvSpPr>
          <p:spPr>
            <a:xfrm>
              <a:off x="6991091" y="257708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6" name="Oval 23">
              <a:extLst>
                <a:ext uri="{FF2B5EF4-FFF2-40B4-BE49-F238E27FC236}">
                  <a16:creationId xmlns:a16="http://schemas.microsoft.com/office/drawing/2014/main" id="{4D79969C-8D9E-4519-9AAD-1855516060FD}"/>
                </a:ext>
              </a:extLst>
            </p:cNvPr>
            <p:cNvSpPr/>
            <p:nvPr/>
          </p:nvSpPr>
          <p:spPr>
            <a:xfrm>
              <a:off x="6991091" y="340240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7" name="Oval 24">
              <a:extLst>
                <a:ext uri="{FF2B5EF4-FFF2-40B4-BE49-F238E27FC236}">
                  <a16:creationId xmlns:a16="http://schemas.microsoft.com/office/drawing/2014/main" id="{CD3E637C-F0FB-4CAC-9E7D-3A19AF1D04D6}"/>
                </a:ext>
              </a:extLst>
            </p:cNvPr>
            <p:cNvSpPr/>
            <p:nvPr/>
          </p:nvSpPr>
          <p:spPr>
            <a:xfrm>
              <a:off x="6990249" y="391880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8" name="Oval 25">
              <a:extLst>
                <a:ext uri="{FF2B5EF4-FFF2-40B4-BE49-F238E27FC236}">
                  <a16:creationId xmlns:a16="http://schemas.microsoft.com/office/drawing/2014/main" id="{E603CCC1-A5E9-4B83-B758-1E6418EA81EF}"/>
                </a:ext>
              </a:extLst>
            </p:cNvPr>
            <p:cNvSpPr/>
            <p:nvPr/>
          </p:nvSpPr>
          <p:spPr>
            <a:xfrm>
              <a:off x="6990249" y="474411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69" name="Oval 26">
              <a:extLst>
                <a:ext uri="{FF2B5EF4-FFF2-40B4-BE49-F238E27FC236}">
                  <a16:creationId xmlns:a16="http://schemas.microsoft.com/office/drawing/2014/main" id="{66DB4A05-5E10-4314-A223-066B4F70AEF9}"/>
                </a:ext>
              </a:extLst>
            </p:cNvPr>
            <p:cNvSpPr/>
            <p:nvPr/>
          </p:nvSpPr>
          <p:spPr>
            <a:xfrm>
              <a:off x="7912715" y="257708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0" name="Oval 27">
              <a:extLst>
                <a:ext uri="{FF2B5EF4-FFF2-40B4-BE49-F238E27FC236}">
                  <a16:creationId xmlns:a16="http://schemas.microsoft.com/office/drawing/2014/main" id="{6E703ACA-ECCF-4024-B951-E4243F63149A}"/>
                </a:ext>
              </a:extLst>
            </p:cNvPr>
            <p:cNvSpPr/>
            <p:nvPr/>
          </p:nvSpPr>
          <p:spPr>
            <a:xfrm>
              <a:off x="8374594" y="3664674"/>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1" name="Oval 28">
              <a:extLst>
                <a:ext uri="{FF2B5EF4-FFF2-40B4-BE49-F238E27FC236}">
                  <a16:creationId xmlns:a16="http://schemas.microsoft.com/office/drawing/2014/main" id="{6E163992-56E9-4991-8C54-877C0988C25C}"/>
                </a:ext>
              </a:extLst>
            </p:cNvPr>
            <p:cNvSpPr/>
            <p:nvPr/>
          </p:nvSpPr>
          <p:spPr>
            <a:xfrm>
              <a:off x="7911873" y="391880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2" name="Oval 29">
              <a:extLst>
                <a:ext uri="{FF2B5EF4-FFF2-40B4-BE49-F238E27FC236}">
                  <a16:creationId xmlns:a16="http://schemas.microsoft.com/office/drawing/2014/main" id="{F8B17AC6-F2D3-43FF-87DF-0C5CC8445591}"/>
                </a:ext>
              </a:extLst>
            </p:cNvPr>
            <p:cNvSpPr/>
            <p:nvPr/>
          </p:nvSpPr>
          <p:spPr>
            <a:xfrm>
              <a:off x="7911873" y="474411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3" name="Oval 32">
              <a:extLst>
                <a:ext uri="{FF2B5EF4-FFF2-40B4-BE49-F238E27FC236}">
                  <a16:creationId xmlns:a16="http://schemas.microsoft.com/office/drawing/2014/main" id="{91CE1274-C020-4617-A55E-E671A4A20989}"/>
                </a:ext>
              </a:extLst>
            </p:cNvPr>
            <p:cNvSpPr/>
            <p:nvPr/>
          </p:nvSpPr>
          <p:spPr>
            <a:xfrm>
              <a:off x="8374594" y="474411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4" name="Oval 33">
              <a:extLst>
                <a:ext uri="{FF2B5EF4-FFF2-40B4-BE49-F238E27FC236}">
                  <a16:creationId xmlns:a16="http://schemas.microsoft.com/office/drawing/2014/main" id="{F7B7B531-E455-4358-BB83-48BBC98BF691}"/>
                </a:ext>
              </a:extLst>
            </p:cNvPr>
            <p:cNvSpPr/>
            <p:nvPr/>
          </p:nvSpPr>
          <p:spPr>
            <a:xfrm>
              <a:off x="9505143" y="474411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5" name="Oval 34">
              <a:extLst>
                <a:ext uri="{FF2B5EF4-FFF2-40B4-BE49-F238E27FC236}">
                  <a16:creationId xmlns:a16="http://schemas.microsoft.com/office/drawing/2014/main" id="{C9059391-B961-4E5D-9516-E356F453BC06}"/>
                </a:ext>
              </a:extLst>
            </p:cNvPr>
            <p:cNvSpPr/>
            <p:nvPr/>
          </p:nvSpPr>
          <p:spPr>
            <a:xfrm>
              <a:off x="10637251" y="474411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6" name="Oval 35">
              <a:extLst>
                <a:ext uri="{FF2B5EF4-FFF2-40B4-BE49-F238E27FC236}">
                  <a16:creationId xmlns:a16="http://schemas.microsoft.com/office/drawing/2014/main" id="{DF6A3EDC-48F3-49A0-BE35-799F21018A95}"/>
                </a:ext>
              </a:extLst>
            </p:cNvPr>
            <p:cNvSpPr/>
            <p:nvPr/>
          </p:nvSpPr>
          <p:spPr>
            <a:xfrm>
              <a:off x="10637251" y="3683199"/>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7" name="Oval 36">
              <a:extLst>
                <a:ext uri="{FF2B5EF4-FFF2-40B4-BE49-F238E27FC236}">
                  <a16:creationId xmlns:a16="http://schemas.microsoft.com/office/drawing/2014/main" id="{97B20830-EFC8-494C-A3E6-D0F31F42F7EC}"/>
                </a:ext>
              </a:extLst>
            </p:cNvPr>
            <p:cNvSpPr/>
            <p:nvPr/>
          </p:nvSpPr>
          <p:spPr>
            <a:xfrm>
              <a:off x="10637251" y="262295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8" name="Oval 37">
              <a:extLst>
                <a:ext uri="{FF2B5EF4-FFF2-40B4-BE49-F238E27FC236}">
                  <a16:creationId xmlns:a16="http://schemas.microsoft.com/office/drawing/2014/main" id="{E6185AE9-8CFE-4045-A078-D7DD749985A7}"/>
                </a:ext>
              </a:extLst>
            </p:cNvPr>
            <p:cNvSpPr/>
            <p:nvPr/>
          </p:nvSpPr>
          <p:spPr>
            <a:xfrm>
              <a:off x="9505143" y="262295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79" name="Oval 38">
              <a:extLst>
                <a:ext uri="{FF2B5EF4-FFF2-40B4-BE49-F238E27FC236}">
                  <a16:creationId xmlns:a16="http://schemas.microsoft.com/office/drawing/2014/main" id="{130E3533-5078-4AD8-A6D9-6C41C41A7BA3}"/>
                </a:ext>
              </a:extLst>
            </p:cNvPr>
            <p:cNvSpPr/>
            <p:nvPr/>
          </p:nvSpPr>
          <p:spPr>
            <a:xfrm>
              <a:off x="7911872" y="342526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0" name="Oval 39">
              <a:extLst>
                <a:ext uri="{FF2B5EF4-FFF2-40B4-BE49-F238E27FC236}">
                  <a16:creationId xmlns:a16="http://schemas.microsoft.com/office/drawing/2014/main" id="{18D701AF-8B85-4594-801F-0665A6342680}"/>
                </a:ext>
              </a:extLst>
            </p:cNvPr>
            <p:cNvSpPr/>
            <p:nvPr/>
          </p:nvSpPr>
          <p:spPr>
            <a:xfrm>
              <a:off x="8114258" y="351490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1" name="Oval 40">
              <a:extLst>
                <a:ext uri="{FF2B5EF4-FFF2-40B4-BE49-F238E27FC236}">
                  <a16:creationId xmlns:a16="http://schemas.microsoft.com/office/drawing/2014/main" id="{920DE411-6906-489B-9231-415B81FBADA3}"/>
                </a:ext>
              </a:extLst>
            </p:cNvPr>
            <p:cNvSpPr/>
            <p:nvPr/>
          </p:nvSpPr>
          <p:spPr>
            <a:xfrm>
              <a:off x="8114258" y="381444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2" name="Oval 41">
              <a:extLst>
                <a:ext uri="{FF2B5EF4-FFF2-40B4-BE49-F238E27FC236}">
                  <a16:creationId xmlns:a16="http://schemas.microsoft.com/office/drawing/2014/main" id="{4D09C1BC-1ED0-4B50-AF04-DC3779645A14}"/>
                </a:ext>
              </a:extLst>
            </p:cNvPr>
            <p:cNvSpPr/>
            <p:nvPr/>
          </p:nvSpPr>
          <p:spPr>
            <a:xfrm>
              <a:off x="8517226" y="366920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3" name="Oval 44">
              <a:extLst>
                <a:ext uri="{FF2B5EF4-FFF2-40B4-BE49-F238E27FC236}">
                  <a16:creationId xmlns:a16="http://schemas.microsoft.com/office/drawing/2014/main" id="{7022D2C4-151E-41A9-95EC-C68A3C429747}"/>
                </a:ext>
              </a:extLst>
            </p:cNvPr>
            <p:cNvSpPr/>
            <p:nvPr/>
          </p:nvSpPr>
          <p:spPr>
            <a:xfrm>
              <a:off x="9647776" y="3683199"/>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4" name="Oval 45">
              <a:extLst>
                <a:ext uri="{FF2B5EF4-FFF2-40B4-BE49-F238E27FC236}">
                  <a16:creationId xmlns:a16="http://schemas.microsoft.com/office/drawing/2014/main" id="{B8CFE603-CCED-44F2-8218-48E48545EDBC}"/>
                </a:ext>
              </a:extLst>
            </p:cNvPr>
            <p:cNvSpPr/>
            <p:nvPr/>
          </p:nvSpPr>
          <p:spPr>
            <a:xfrm>
              <a:off x="7117877" y="340240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5" name="Oval 46">
              <a:extLst>
                <a:ext uri="{FF2B5EF4-FFF2-40B4-BE49-F238E27FC236}">
                  <a16:creationId xmlns:a16="http://schemas.microsoft.com/office/drawing/2014/main" id="{DECF19E6-9913-479C-87D7-7585589814D7}"/>
                </a:ext>
              </a:extLst>
            </p:cNvPr>
            <p:cNvSpPr/>
            <p:nvPr/>
          </p:nvSpPr>
          <p:spPr>
            <a:xfrm>
              <a:off x="7111442" y="391880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6" name="Oval 47">
              <a:extLst>
                <a:ext uri="{FF2B5EF4-FFF2-40B4-BE49-F238E27FC236}">
                  <a16:creationId xmlns:a16="http://schemas.microsoft.com/office/drawing/2014/main" id="{7405BB1F-C0AC-4210-A6A0-EB3370A9ADB0}"/>
                </a:ext>
              </a:extLst>
            </p:cNvPr>
            <p:cNvSpPr/>
            <p:nvPr/>
          </p:nvSpPr>
          <p:spPr>
            <a:xfrm>
              <a:off x="7541930" y="435112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7" name="Oval 48">
              <a:extLst>
                <a:ext uri="{FF2B5EF4-FFF2-40B4-BE49-F238E27FC236}">
                  <a16:creationId xmlns:a16="http://schemas.microsoft.com/office/drawing/2014/main" id="{052BEC94-128F-445B-B830-5529470D5B69}"/>
                </a:ext>
              </a:extLst>
            </p:cNvPr>
            <p:cNvSpPr/>
            <p:nvPr/>
          </p:nvSpPr>
          <p:spPr>
            <a:xfrm>
              <a:off x="7541930" y="2956561"/>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88" name="Oval 92">
              <a:extLst>
                <a:ext uri="{FF2B5EF4-FFF2-40B4-BE49-F238E27FC236}">
                  <a16:creationId xmlns:a16="http://schemas.microsoft.com/office/drawing/2014/main" id="{01E606CE-D71D-422A-B9A6-AC14F4DED97E}"/>
                </a:ext>
              </a:extLst>
            </p:cNvPr>
            <p:cNvSpPr/>
            <p:nvPr/>
          </p:nvSpPr>
          <p:spPr>
            <a:xfrm>
              <a:off x="8750233" y="300387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472E3488-E49D-421E-8144-855B6A3499CA}"/>
                    </a:ext>
                  </a:extLst>
                </p:cNvPr>
                <p:cNvSpPr/>
                <p:nvPr/>
              </p:nvSpPr>
              <p:spPr>
                <a:xfrm>
                  <a:off x="6673468" y="1916939"/>
                  <a:ext cx="421910" cy="3037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1</m:t>
                            </m:r>
                          </m:sub>
                        </m:sSub>
                      </m:oMath>
                    </m:oMathPara>
                  </a14:m>
                  <a:endParaRPr lang="de-DE" dirty="0"/>
                </a:p>
              </p:txBody>
            </p:sp>
          </mc:Choice>
          <mc:Fallback xmlns="">
            <p:sp>
              <p:nvSpPr>
                <p:cNvPr id="3" name="Rechteck 2">
                  <a:extLst>
                    <a:ext uri="{FF2B5EF4-FFF2-40B4-BE49-F238E27FC236}">
                      <a16:creationId xmlns:a16="http://schemas.microsoft.com/office/drawing/2014/main" id="{472E3488-E49D-421E-8144-855B6A3499CA}"/>
                    </a:ext>
                  </a:extLst>
                </p:cNvPr>
                <p:cNvSpPr>
                  <a:spLocks noRot="1" noChangeAspect="1" noMove="1" noResize="1" noEditPoints="1" noAdjustHandles="1" noChangeArrowheads="1" noChangeShapeType="1" noTextEdit="1"/>
                </p:cNvSpPr>
                <p:nvPr/>
              </p:nvSpPr>
              <p:spPr>
                <a:xfrm>
                  <a:off x="6673468" y="1916939"/>
                  <a:ext cx="421910" cy="303738"/>
                </a:xfrm>
                <a:prstGeom prst="rect">
                  <a:avLst/>
                </a:prstGeom>
                <a:blipFill>
                  <a:blip r:embed="rId4"/>
                  <a:stretch>
                    <a:fillRect b="-2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9" name="Rechteck 98">
                  <a:extLst>
                    <a:ext uri="{FF2B5EF4-FFF2-40B4-BE49-F238E27FC236}">
                      <a16:creationId xmlns:a16="http://schemas.microsoft.com/office/drawing/2014/main" id="{ECF1C6BC-7F4C-400F-BA17-E171E729F0A7}"/>
                    </a:ext>
                  </a:extLst>
                </p:cNvPr>
                <p:cNvSpPr/>
                <p:nvPr/>
              </p:nvSpPr>
              <p:spPr>
                <a:xfrm>
                  <a:off x="6679331" y="5228156"/>
                  <a:ext cx="421910" cy="3037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2</m:t>
                            </m:r>
                          </m:sub>
                        </m:sSub>
                      </m:oMath>
                    </m:oMathPara>
                  </a14:m>
                  <a:endParaRPr lang="de-DE" dirty="0"/>
                </a:p>
              </p:txBody>
            </p:sp>
          </mc:Choice>
          <mc:Fallback xmlns="">
            <p:sp>
              <p:nvSpPr>
                <p:cNvPr id="99" name="Rechteck 98">
                  <a:extLst>
                    <a:ext uri="{FF2B5EF4-FFF2-40B4-BE49-F238E27FC236}">
                      <a16:creationId xmlns:a16="http://schemas.microsoft.com/office/drawing/2014/main" id="{ECF1C6BC-7F4C-400F-BA17-E171E729F0A7}"/>
                    </a:ext>
                  </a:extLst>
                </p:cNvPr>
                <p:cNvSpPr>
                  <a:spLocks noRot="1" noChangeAspect="1" noMove="1" noResize="1" noEditPoints="1" noAdjustHandles="1" noChangeArrowheads="1" noChangeShapeType="1" noTextEdit="1"/>
                </p:cNvSpPr>
                <p:nvPr/>
              </p:nvSpPr>
              <p:spPr>
                <a:xfrm>
                  <a:off x="6679331" y="5228156"/>
                  <a:ext cx="421910" cy="303738"/>
                </a:xfrm>
                <a:prstGeom prst="rect">
                  <a:avLst/>
                </a:prstGeom>
                <a:blipFill>
                  <a:blip r:embed="rId5"/>
                  <a:stretch>
                    <a:fillRect b="-4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0" name="Rechteck 99">
                  <a:extLst>
                    <a:ext uri="{FF2B5EF4-FFF2-40B4-BE49-F238E27FC236}">
                      <a16:creationId xmlns:a16="http://schemas.microsoft.com/office/drawing/2014/main" id="{358E9E3D-A2A4-46F4-8D01-BBF5456D82F7}"/>
                    </a:ext>
                  </a:extLst>
                </p:cNvPr>
                <p:cNvSpPr/>
                <p:nvPr/>
              </p:nvSpPr>
              <p:spPr>
                <a:xfrm>
                  <a:off x="8630444" y="1912017"/>
                  <a:ext cx="421910" cy="307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5</m:t>
                            </m:r>
                          </m:sub>
                        </m:sSub>
                      </m:oMath>
                    </m:oMathPara>
                  </a14:m>
                  <a:endParaRPr lang="de-DE" dirty="0"/>
                </a:p>
              </p:txBody>
            </p:sp>
          </mc:Choice>
          <mc:Fallback xmlns="">
            <p:sp>
              <p:nvSpPr>
                <p:cNvPr id="100" name="Rechteck 99">
                  <a:extLst>
                    <a:ext uri="{FF2B5EF4-FFF2-40B4-BE49-F238E27FC236}">
                      <a16:creationId xmlns:a16="http://schemas.microsoft.com/office/drawing/2014/main" id="{358E9E3D-A2A4-46F4-8D01-BBF5456D82F7}"/>
                    </a:ext>
                  </a:extLst>
                </p:cNvPr>
                <p:cNvSpPr>
                  <a:spLocks noRot="1" noChangeAspect="1" noMove="1" noResize="1" noEditPoints="1" noAdjustHandles="1" noChangeArrowheads="1" noChangeShapeType="1" noTextEdit="1"/>
                </p:cNvSpPr>
                <p:nvPr/>
              </p:nvSpPr>
              <p:spPr>
                <a:xfrm>
                  <a:off x="8630444" y="1912017"/>
                  <a:ext cx="421910" cy="307456"/>
                </a:xfrm>
                <a:prstGeom prst="rect">
                  <a:avLst/>
                </a:prstGeom>
                <a:blipFill>
                  <a:blip r:embed="rId6"/>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1" name="Rechteck 100">
                  <a:extLst>
                    <a:ext uri="{FF2B5EF4-FFF2-40B4-BE49-F238E27FC236}">
                      <a16:creationId xmlns:a16="http://schemas.microsoft.com/office/drawing/2014/main" id="{F516980D-38DD-41F6-89AB-D8B3D97DBE05}"/>
                    </a:ext>
                  </a:extLst>
                </p:cNvPr>
                <p:cNvSpPr/>
                <p:nvPr/>
              </p:nvSpPr>
              <p:spPr>
                <a:xfrm>
                  <a:off x="9294188" y="5224438"/>
                  <a:ext cx="421910" cy="307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3</m:t>
                            </m:r>
                          </m:sub>
                        </m:sSub>
                      </m:oMath>
                    </m:oMathPara>
                  </a14:m>
                  <a:endParaRPr lang="de-DE" dirty="0"/>
                </a:p>
              </p:txBody>
            </p:sp>
          </mc:Choice>
          <mc:Fallback xmlns="">
            <p:sp>
              <p:nvSpPr>
                <p:cNvPr id="101" name="Rechteck 100">
                  <a:extLst>
                    <a:ext uri="{FF2B5EF4-FFF2-40B4-BE49-F238E27FC236}">
                      <a16:creationId xmlns:a16="http://schemas.microsoft.com/office/drawing/2014/main" id="{F516980D-38DD-41F6-89AB-D8B3D97DBE05}"/>
                    </a:ext>
                  </a:extLst>
                </p:cNvPr>
                <p:cNvSpPr>
                  <a:spLocks noRot="1" noChangeAspect="1" noMove="1" noResize="1" noEditPoints="1" noAdjustHandles="1" noChangeArrowheads="1" noChangeShapeType="1" noTextEdit="1"/>
                </p:cNvSpPr>
                <p:nvPr/>
              </p:nvSpPr>
              <p:spPr>
                <a:xfrm>
                  <a:off x="9294188" y="5224438"/>
                  <a:ext cx="421910" cy="307456"/>
                </a:xfrm>
                <a:prstGeom prst="rect">
                  <a:avLst/>
                </a:prstGeom>
                <a:blipFill>
                  <a:blip r:embed="rId7"/>
                  <a:stretch>
                    <a:fillRect b="-2000"/>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2" name="Rechteck 101">
                  <a:extLst>
                    <a:ext uri="{FF2B5EF4-FFF2-40B4-BE49-F238E27FC236}">
                      <a16:creationId xmlns:a16="http://schemas.microsoft.com/office/drawing/2014/main" id="{F3346087-F71D-423C-9BDE-2D6EFAD91572}"/>
                    </a:ext>
                  </a:extLst>
                </p:cNvPr>
                <p:cNvSpPr/>
                <p:nvPr/>
              </p:nvSpPr>
              <p:spPr>
                <a:xfrm>
                  <a:off x="9164723" y="1929275"/>
                  <a:ext cx="421910" cy="307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4</m:t>
                            </m:r>
                          </m:sub>
                        </m:sSub>
                      </m:oMath>
                    </m:oMathPara>
                  </a14:m>
                  <a:endParaRPr lang="de-DE" dirty="0"/>
                </a:p>
              </p:txBody>
            </p:sp>
          </mc:Choice>
          <mc:Fallback xmlns="">
            <p:sp>
              <p:nvSpPr>
                <p:cNvPr id="102" name="Rechteck 101">
                  <a:extLst>
                    <a:ext uri="{FF2B5EF4-FFF2-40B4-BE49-F238E27FC236}">
                      <a16:creationId xmlns:a16="http://schemas.microsoft.com/office/drawing/2014/main" id="{F3346087-F71D-423C-9BDE-2D6EFAD91572}"/>
                    </a:ext>
                  </a:extLst>
                </p:cNvPr>
                <p:cNvSpPr>
                  <a:spLocks noRot="1" noChangeAspect="1" noMove="1" noResize="1" noEditPoints="1" noAdjustHandles="1" noChangeArrowheads="1" noChangeShapeType="1" noTextEdit="1"/>
                </p:cNvSpPr>
                <p:nvPr/>
              </p:nvSpPr>
              <p:spPr>
                <a:xfrm>
                  <a:off x="9164723" y="1929275"/>
                  <a:ext cx="421910" cy="307456"/>
                </a:xfrm>
                <a:prstGeom prst="rect">
                  <a:avLst/>
                </a:prstGeom>
                <a:blipFill>
                  <a:blip r:embed="rId8"/>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3" name="Rechteck 102">
                  <a:extLst>
                    <a:ext uri="{FF2B5EF4-FFF2-40B4-BE49-F238E27FC236}">
                      <a16:creationId xmlns:a16="http://schemas.microsoft.com/office/drawing/2014/main" id="{12149CC6-34C9-4482-B7EB-F34CB8842858}"/>
                    </a:ext>
                  </a:extLst>
                </p:cNvPr>
                <p:cNvSpPr/>
                <p:nvPr/>
              </p:nvSpPr>
              <p:spPr>
                <a:xfrm>
                  <a:off x="10312746" y="1929275"/>
                  <a:ext cx="421910" cy="3074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1200" i="1" kern="0">
                                <a:latin typeface="Cambria Math" panose="02040503050406030204" pitchFamily="18" charset="0"/>
                              </a:rPr>
                            </m:ctrlPr>
                          </m:sSubPr>
                          <m:e>
                            <m:acc>
                              <m:accPr>
                                <m:chr m:val="̇"/>
                                <m:ctrlPr>
                                  <a:rPr lang="en-GB" sz="1200" i="1" kern="0">
                                    <a:latin typeface="Cambria Math" panose="02040503050406030204" pitchFamily="18" charset="0"/>
                                  </a:rPr>
                                </m:ctrlPr>
                              </m:accPr>
                              <m:e>
                                <m:r>
                                  <m:rPr>
                                    <m:nor/>
                                  </m:rPr>
                                  <a:rPr lang="en-GB" sz="1200" kern="0"/>
                                  <m:t>V</m:t>
                                </m:r>
                              </m:e>
                            </m:acc>
                          </m:e>
                          <m:sub>
                            <m:r>
                              <m:rPr>
                                <m:nor/>
                              </m:rPr>
                              <a:rPr lang="de-DE" sz="1200" b="0" i="0" kern="0" smtClean="0"/>
                              <m:t>4</m:t>
                            </m:r>
                          </m:sub>
                        </m:sSub>
                      </m:oMath>
                    </m:oMathPara>
                  </a14:m>
                  <a:endParaRPr lang="de-DE" dirty="0"/>
                </a:p>
              </p:txBody>
            </p:sp>
          </mc:Choice>
          <mc:Fallback xmlns="">
            <p:sp>
              <p:nvSpPr>
                <p:cNvPr id="103" name="Rechteck 102">
                  <a:extLst>
                    <a:ext uri="{FF2B5EF4-FFF2-40B4-BE49-F238E27FC236}">
                      <a16:creationId xmlns:a16="http://schemas.microsoft.com/office/drawing/2014/main" id="{12149CC6-34C9-4482-B7EB-F34CB8842858}"/>
                    </a:ext>
                  </a:extLst>
                </p:cNvPr>
                <p:cNvSpPr>
                  <a:spLocks noRot="1" noChangeAspect="1" noMove="1" noResize="1" noEditPoints="1" noAdjustHandles="1" noChangeArrowheads="1" noChangeShapeType="1" noTextEdit="1"/>
                </p:cNvSpPr>
                <p:nvPr/>
              </p:nvSpPr>
              <p:spPr>
                <a:xfrm>
                  <a:off x="10312746" y="1929275"/>
                  <a:ext cx="421910" cy="307456"/>
                </a:xfrm>
                <a:prstGeom prst="rect">
                  <a:avLst/>
                </a:prstGeom>
                <a:blipFill>
                  <a:blip r:embed="rId9"/>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7" name="Rechteck 106">
                  <a:extLst>
                    <a:ext uri="{FF2B5EF4-FFF2-40B4-BE49-F238E27FC236}">
                      <a16:creationId xmlns:a16="http://schemas.microsoft.com/office/drawing/2014/main" id="{E3B9BD0A-4AC7-411D-B040-AEC4F8B65469}"/>
                    </a:ext>
                  </a:extLst>
                </p:cNvPr>
                <p:cNvSpPr/>
                <p:nvPr/>
              </p:nvSpPr>
              <p:spPr>
                <a:xfrm>
                  <a:off x="8569901" y="3043914"/>
                  <a:ext cx="1361270" cy="707886"/>
                </a:xfrm>
                <a:prstGeom prst="rect">
                  <a:avLst/>
                </a:prstGeom>
              </p:spPr>
              <p:txBody>
                <a:bodyPr wrap="none">
                  <a:spAutoFit/>
                </a:bodyPr>
                <a:lstStyle/>
                <a:p>
                  <a14:m>
                    <m:oMath xmlns:m="http://schemas.openxmlformats.org/officeDocument/2006/math">
                      <m:r>
                        <m:rPr>
                          <m:nor/>
                        </m:rPr>
                        <a:rPr lang="en-GB" sz="4000" kern="0" smtClean="0">
                          <a:solidFill>
                            <a:schemeClr val="tx2">
                              <a:lumMod val="50000"/>
                            </a:schemeClr>
                          </a:solidFill>
                        </a:rPr>
                        <m:t>V</m:t>
                      </m:r>
                    </m:oMath>
                  </a14:m>
                  <a:r>
                    <a:rPr lang="de-DE" sz="4000" dirty="0">
                      <a:solidFill>
                        <a:schemeClr val="tx2">
                          <a:lumMod val="50000"/>
                        </a:schemeClr>
                      </a:solidFill>
                    </a:rPr>
                    <a:t>,</a:t>
                  </a:r>
                  <a14:m>
                    <m:oMath xmlns:m="http://schemas.openxmlformats.org/officeDocument/2006/math">
                      <m:r>
                        <a:rPr lang="de-DE" sz="4000" b="0" i="0" dirty="0" smtClean="0">
                          <a:latin typeface="Cambria Math" panose="02040503050406030204" pitchFamily="18" charset="0"/>
                        </a:rPr>
                        <m:t>   </m:t>
                      </m:r>
                      <m:r>
                        <m:rPr>
                          <m:nor/>
                        </m:rPr>
                        <a:rPr lang="de-DE" sz="4000" dirty="0" smtClean="0">
                          <a:solidFill>
                            <a:schemeClr val="tx2">
                              <a:lumMod val="50000"/>
                            </a:schemeClr>
                          </a:solidFill>
                        </a:rPr>
                        <m:t>‹</m:t>
                      </m:r>
                      <m:acc>
                        <m:accPr>
                          <m:chr m:val="̅"/>
                          <m:ctrlPr>
                            <a:rPr lang="en-GB" sz="4000" i="1" kern="0">
                              <a:solidFill>
                                <a:schemeClr val="tx2">
                                  <a:lumMod val="50000"/>
                                </a:schemeClr>
                              </a:solidFill>
                              <a:latin typeface="Cambria Math" panose="02040503050406030204" pitchFamily="18" charset="0"/>
                            </a:rPr>
                          </m:ctrlPr>
                        </m:accPr>
                        <m:e>
                          <m:r>
                            <m:rPr>
                              <m:sty m:val="p"/>
                            </m:rPr>
                            <a:rPr lang="el-GR" sz="4000" i="1" kern="0" smtClean="0">
                              <a:solidFill>
                                <a:schemeClr val="tx2">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tx2">
                              <a:lumMod val="50000"/>
                            </a:schemeClr>
                          </a:solidFill>
                        </a:rPr>
                        <m:t>›</m:t>
                      </m:r>
                    </m:oMath>
                  </a14:m>
                  <a:endParaRPr lang="de-DE" sz="4000" dirty="0">
                    <a:solidFill>
                      <a:schemeClr val="tx2">
                        <a:lumMod val="50000"/>
                      </a:schemeClr>
                    </a:solidFill>
                  </a:endParaRPr>
                </a:p>
              </p:txBody>
            </p:sp>
          </mc:Choice>
          <mc:Fallback xmlns="">
            <p:sp>
              <p:nvSpPr>
                <p:cNvPr id="107" name="Rechteck 106">
                  <a:extLst>
                    <a:ext uri="{FF2B5EF4-FFF2-40B4-BE49-F238E27FC236}">
                      <a16:creationId xmlns:a16="http://schemas.microsoft.com/office/drawing/2014/main" id="{E3B9BD0A-4AC7-411D-B040-AEC4F8B65469}"/>
                    </a:ext>
                  </a:extLst>
                </p:cNvPr>
                <p:cNvSpPr>
                  <a:spLocks noRot="1" noChangeAspect="1" noMove="1" noResize="1" noEditPoints="1" noAdjustHandles="1" noChangeArrowheads="1" noChangeShapeType="1" noTextEdit="1"/>
                </p:cNvSpPr>
                <p:nvPr/>
              </p:nvSpPr>
              <p:spPr>
                <a:xfrm>
                  <a:off x="8569901" y="3043914"/>
                  <a:ext cx="1361270" cy="707886"/>
                </a:xfrm>
                <a:prstGeom prst="rect">
                  <a:avLst/>
                </a:prstGeom>
                <a:blipFill>
                  <a:blip r:embed="rId10"/>
                  <a:stretch>
                    <a:fillRect t="-15517" b="-36207"/>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graphicFrame>
            <p:nvGraphicFramePr>
              <p:cNvPr id="108" name="Tabelle 108">
                <a:extLst>
                  <a:ext uri="{FF2B5EF4-FFF2-40B4-BE49-F238E27FC236}">
                    <a16:creationId xmlns:a16="http://schemas.microsoft.com/office/drawing/2014/main" id="{8C50F699-0CBB-4C6C-92C5-82C10137A86F}"/>
                  </a:ext>
                </a:extLst>
              </p:cNvPr>
              <p:cNvGraphicFramePr>
                <a:graphicFrameLocks noGrp="1"/>
              </p:cNvGraphicFramePr>
              <p:nvPr>
                <p:extLst>
                  <p:ext uri="{D42A27DB-BD31-4B8C-83A1-F6EECF244321}">
                    <p14:modId xmlns:p14="http://schemas.microsoft.com/office/powerpoint/2010/main" val="3849075530"/>
                  </p:ext>
                </p:extLst>
              </p:nvPr>
            </p:nvGraphicFramePr>
            <p:xfrm>
              <a:off x="6183653" y="5028374"/>
              <a:ext cx="5527815" cy="741680"/>
            </p:xfrm>
            <a:graphic>
              <a:graphicData uri="http://schemas.openxmlformats.org/drawingml/2006/table">
                <a:tbl>
                  <a:tblPr firstRow="1" bandRow="1">
                    <a:tableStyleId>{9D7B26C5-4107-4FEC-AEDC-1716B250A1EF}</a:tableStyleId>
                  </a:tblPr>
                  <a:tblGrid>
                    <a:gridCol w="1842605">
                      <a:extLst>
                        <a:ext uri="{9D8B030D-6E8A-4147-A177-3AD203B41FA5}">
                          <a16:colId xmlns:a16="http://schemas.microsoft.com/office/drawing/2014/main" val="2882747758"/>
                        </a:ext>
                      </a:extLst>
                    </a:gridCol>
                    <a:gridCol w="1842605">
                      <a:extLst>
                        <a:ext uri="{9D8B030D-6E8A-4147-A177-3AD203B41FA5}">
                          <a16:colId xmlns:a16="http://schemas.microsoft.com/office/drawing/2014/main" val="3140040342"/>
                        </a:ext>
                      </a:extLst>
                    </a:gridCol>
                    <a:gridCol w="1842605">
                      <a:extLst>
                        <a:ext uri="{9D8B030D-6E8A-4147-A177-3AD203B41FA5}">
                          <a16:colId xmlns:a16="http://schemas.microsoft.com/office/drawing/2014/main" val="3791180242"/>
                        </a:ext>
                      </a:extLst>
                    </a:gridCol>
                  </a:tblGrid>
                  <a:tr h="370840">
                    <a:tc>
                      <a:txBody>
                        <a:bodyPr/>
                        <a:lstStyle/>
                        <a:p>
                          <a:pPr/>
                          <a14:m>
                            <m:oMathPara xmlns:m="http://schemas.openxmlformats.org/officeDocument/2006/math">
                              <m:oMathParaPr>
                                <m:jc m:val="centerGroup"/>
                              </m:oMathParaPr>
                              <m:oMath xmlns:m="http://schemas.openxmlformats.org/officeDocument/2006/math">
                                <m:sSup>
                                  <m:sSupPr>
                                    <m:ctrlPr>
                                      <a:rPr lang="de-DE" i="1" smtClean="0">
                                        <a:latin typeface="Cambria Math" panose="02040503050406030204" pitchFamily="18" charset="0"/>
                                      </a:rPr>
                                    </m:ctrlPr>
                                  </m:sSupPr>
                                  <m:e>
                                    <m:r>
                                      <m:rPr>
                                        <m:nor/>
                                      </m:rPr>
                                      <a:rPr lang="de-DE"/>
                                      <m:t>ε</m:t>
                                    </m:r>
                                  </m:e>
                                  <m:sup>
                                    <m:r>
                                      <m:rPr>
                                        <m:nor/>
                                      </m:rPr>
                                      <a:rPr lang="de-DE"/>
                                      <m:t>a</m:t>
                                    </m:r>
                                  </m:sup>
                                </m:sSup>
                                <m:r>
                                  <m:rPr>
                                    <m:nor/>
                                  </m:rPr>
                                  <a:rPr lang="de-DE"/>
                                  <m:t> </m:t>
                                </m:r>
                              </m:oMath>
                            </m:oMathPara>
                          </a14:m>
                          <a:endParaRPr lang="de-DE" dirty="0"/>
                        </a:p>
                      </a:txBody>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de-DE" b="0" i="0" baseline="0" dirty="0" smtClean="0">
                                    <a:latin typeface="Frutiger LT Com 55 Roman" panose="020B0503030504020204" pitchFamily="34" charset="0"/>
                                  </a:rPr>
                                  <m:t>5</m:t>
                                </m:r>
                                <m:r>
                                  <m:rPr>
                                    <m:nor/>
                                  </m:rPr>
                                  <a:rPr lang="de-DE" i="0" baseline="0" dirty="0" smtClean="0">
                                    <a:latin typeface="Frutiger LT Com 55 Roman" panose="020B0503030504020204" pitchFamily="34" charset="0"/>
                                  </a:rPr>
                                  <m:t>1</m:t>
                                </m:r>
                                <m:r>
                                  <m:rPr>
                                    <m:nor/>
                                  </m:rPr>
                                  <a:rPr lang="de-DE" b="0" i="0" baseline="0" dirty="0" smtClean="0">
                                    <a:latin typeface="Frutiger LT Com 55 Roman" panose="020B0503030504020204" pitchFamily="34" charset="0"/>
                                  </a:rPr>
                                  <m:t>%</m:t>
                                </m:r>
                                <m:r>
                                  <m:rPr>
                                    <m:nor/>
                                  </m:rPr>
                                  <a:rPr lang="de-DE" i="0" baseline="0" dirty="0" smtClean="0">
                                    <a:latin typeface="Frutiger LT Com 55 Roman" panose="020B0503030504020204" pitchFamily="34" charset="0"/>
                                    <a:ea typeface="Cambria Math" panose="02040503050406030204" pitchFamily="18" charset="0"/>
                                  </a:rPr>
                                  <m:t>±</m:t>
                                </m:r>
                                <m:r>
                                  <m:rPr>
                                    <m:nor/>
                                  </m:rPr>
                                  <a:rPr lang="de-DE" b="0" i="0" baseline="0" dirty="0" smtClean="0">
                                    <a:latin typeface="Frutiger LT Com 55 Roman" panose="020B0503030504020204" pitchFamily="34" charset="0"/>
                                  </a:rPr>
                                  <m:t>8%</m:t>
                                </m:r>
                              </m:oMath>
                            </m:oMathPara>
                          </a14:m>
                          <a:endParaRPr lang="de-DE" baseline="0" dirty="0">
                            <a:latin typeface="Frutiger LT Com 55 Roman" panose="020B05030305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nor/>
                                  </m:rPr>
                                  <a:rPr lang="de-DE" i="0" baseline="0" dirty="0" smtClean="0">
                                    <a:latin typeface="Frutiger LT Com 55 Roman" panose="020B0503030504020204" pitchFamily="34" charset="0"/>
                                  </a:rPr>
                                  <m:t>41</m:t>
                                </m:r>
                                <m:r>
                                  <m:rPr>
                                    <m:nor/>
                                  </m:rPr>
                                  <a:rPr lang="de-DE" b="0" i="0" baseline="0" dirty="0" smtClean="0">
                                    <a:latin typeface="Frutiger LT Com 55 Roman" panose="020B0503030504020204" pitchFamily="34" charset="0"/>
                                  </a:rPr>
                                  <m:t>%</m:t>
                                </m:r>
                                <m:r>
                                  <m:rPr>
                                    <m:nor/>
                                  </m:rPr>
                                  <a:rPr lang="de-DE" i="0" baseline="0" dirty="0" smtClean="0">
                                    <a:latin typeface="Frutiger LT Com 55 Roman" panose="020B0503030504020204" pitchFamily="34" charset="0"/>
                                    <a:ea typeface="Cambria Math" panose="02040503050406030204" pitchFamily="18" charset="0"/>
                                  </a:rPr>
                                  <m:t>±</m:t>
                                </m:r>
                                <m:r>
                                  <m:rPr>
                                    <m:nor/>
                                  </m:rPr>
                                  <a:rPr lang="de-DE" i="0" baseline="0" dirty="0" smtClean="0">
                                    <a:latin typeface="Frutiger LT Com 55 Roman" panose="020B0503030504020204" pitchFamily="34" charset="0"/>
                                  </a:rPr>
                                  <m:t>4</m:t>
                                </m:r>
                                <m:r>
                                  <m:rPr>
                                    <m:nor/>
                                  </m:rPr>
                                  <a:rPr lang="de-DE" b="0" i="0" baseline="0" dirty="0" smtClean="0">
                                    <a:latin typeface="Frutiger LT Com 55 Roman" panose="020B0503030504020204" pitchFamily="34" charset="0"/>
                                  </a:rPr>
                                  <m:t>%</m:t>
                                </m:r>
                              </m:oMath>
                            </m:oMathPara>
                          </a14:m>
                          <a:endParaRPr lang="de-DE" baseline="0" dirty="0">
                            <a:latin typeface="Frutiger LT Com 55 Roman" panose="020B0503030504020204" pitchFamily="34" charset="0"/>
                          </a:endParaRPr>
                        </a:p>
                      </a:txBody>
                      <a:tcPr/>
                    </a:tc>
                    <a:extLst>
                      <a:ext uri="{0D108BD9-81ED-4DB2-BD59-A6C34878D82A}">
                        <a16:rowId xmlns:a16="http://schemas.microsoft.com/office/drawing/2014/main" val="633142907"/>
                      </a:ext>
                    </a:extLst>
                  </a:tr>
                </a:tbl>
              </a:graphicData>
            </a:graphic>
          </p:graphicFrame>
        </mc:Choice>
        <mc:Fallback xmlns="">
          <p:graphicFrame>
            <p:nvGraphicFramePr>
              <p:cNvPr id="108" name="Tabelle 108">
                <a:extLst>
                  <a:ext uri="{FF2B5EF4-FFF2-40B4-BE49-F238E27FC236}">
                    <a16:creationId xmlns:a16="http://schemas.microsoft.com/office/drawing/2014/main" id="{8C50F699-0CBB-4C6C-92C5-82C10137A86F}"/>
                  </a:ext>
                </a:extLst>
              </p:cNvPr>
              <p:cNvGraphicFramePr>
                <a:graphicFrameLocks noGrp="1"/>
              </p:cNvGraphicFramePr>
              <p:nvPr>
                <p:extLst>
                  <p:ext uri="{D42A27DB-BD31-4B8C-83A1-F6EECF244321}">
                    <p14:modId xmlns:p14="http://schemas.microsoft.com/office/powerpoint/2010/main" val="3849075530"/>
                  </p:ext>
                </p:extLst>
              </p:nvPr>
            </p:nvGraphicFramePr>
            <p:xfrm>
              <a:off x="6183653" y="5028374"/>
              <a:ext cx="5527815" cy="752094"/>
            </p:xfrm>
            <a:graphic>
              <a:graphicData uri="http://schemas.openxmlformats.org/drawingml/2006/table">
                <a:tbl>
                  <a:tblPr firstRow="1" bandRow="1">
                    <a:tableStyleId>{9D7B26C5-4107-4FEC-AEDC-1716B250A1EF}</a:tableStyleId>
                  </a:tblPr>
                  <a:tblGrid>
                    <a:gridCol w="1842605">
                      <a:extLst>
                        <a:ext uri="{9D8B030D-6E8A-4147-A177-3AD203B41FA5}">
                          <a16:colId xmlns:a16="http://schemas.microsoft.com/office/drawing/2014/main" val="2882747758"/>
                        </a:ext>
                      </a:extLst>
                    </a:gridCol>
                    <a:gridCol w="1842605">
                      <a:extLst>
                        <a:ext uri="{9D8B030D-6E8A-4147-A177-3AD203B41FA5}">
                          <a16:colId xmlns:a16="http://schemas.microsoft.com/office/drawing/2014/main" val="3140040342"/>
                        </a:ext>
                      </a:extLst>
                    </a:gridCol>
                    <a:gridCol w="1842605">
                      <a:extLst>
                        <a:ext uri="{9D8B030D-6E8A-4147-A177-3AD203B41FA5}">
                          <a16:colId xmlns:a16="http://schemas.microsoft.com/office/drawing/2014/main" val="3791180242"/>
                        </a:ext>
                      </a:extLst>
                    </a:gridCol>
                  </a:tblGrid>
                  <a:tr h="381254">
                    <a:tc>
                      <a:txBody>
                        <a:bodyPr/>
                        <a:lstStyle/>
                        <a:p>
                          <a:endParaRPr lang="de-DE"/>
                        </a:p>
                      </a:txBody>
                      <a:tcPr>
                        <a:blipFill>
                          <a:blip r:embed="rId11"/>
                          <a:stretch>
                            <a:fillRect t="-6349" r="-200000" b="-122222"/>
                          </a:stretch>
                        </a:blipFill>
                      </a:tcPr>
                    </a:tc>
                    <a:tc>
                      <a:txBody>
                        <a:bodyPr/>
                        <a:lstStyle/>
                        <a:p>
                          <a:pPr algn="ctr"/>
                          <a:r>
                            <a:rPr lang="de-DE" dirty="0"/>
                            <a:t>Herdern</a:t>
                          </a:r>
                        </a:p>
                      </a:txBody>
                      <a:tcPr/>
                    </a:tc>
                    <a:tc>
                      <a:txBody>
                        <a:bodyPr/>
                        <a:lstStyle/>
                        <a:p>
                          <a:pPr algn="ctr"/>
                          <a:r>
                            <a:rPr lang="de-DE" dirty="0"/>
                            <a:t>ESHL</a:t>
                          </a:r>
                        </a:p>
                      </a:txBody>
                      <a:tcPr/>
                    </a:tc>
                    <a:extLst>
                      <a:ext uri="{0D108BD9-81ED-4DB2-BD59-A6C34878D82A}">
                        <a16:rowId xmlns:a16="http://schemas.microsoft.com/office/drawing/2014/main" val="956837191"/>
                      </a:ext>
                    </a:extLst>
                  </a:tr>
                  <a:tr h="370840">
                    <a:tc>
                      <a:txBody>
                        <a:bodyPr/>
                        <a:lstStyle/>
                        <a:p>
                          <a:r>
                            <a:rPr lang="de-DE" dirty="0" err="1"/>
                            <a:t>Winte</a:t>
                          </a:r>
                          <a:r>
                            <a:rPr lang="de-DE" dirty="0"/>
                            <a:t> </a:t>
                          </a:r>
                          <a:r>
                            <a:rPr lang="de-DE" dirty="0" err="1"/>
                            <a:t>intens</a:t>
                          </a:r>
                          <a:r>
                            <a:rPr lang="de-DE" dirty="0"/>
                            <a:t>.</a:t>
                          </a:r>
                        </a:p>
                      </a:txBody>
                      <a:tcPr/>
                    </a:tc>
                    <a:tc>
                      <a:txBody>
                        <a:bodyPr/>
                        <a:lstStyle/>
                        <a:p>
                          <a:endParaRPr lang="de-DE"/>
                        </a:p>
                      </a:txBody>
                      <a:tcPr>
                        <a:blipFill>
                          <a:blip r:embed="rId11"/>
                          <a:stretch>
                            <a:fillRect l="-100331" t="-108065" r="-100662" b="-24194"/>
                          </a:stretch>
                        </a:blipFill>
                      </a:tcPr>
                    </a:tc>
                    <a:tc>
                      <a:txBody>
                        <a:bodyPr/>
                        <a:lstStyle/>
                        <a:p>
                          <a:endParaRPr lang="de-DE"/>
                        </a:p>
                      </a:txBody>
                      <a:tcPr>
                        <a:blipFill>
                          <a:blip r:embed="rId11"/>
                          <a:stretch>
                            <a:fillRect l="-199670" t="-108065" r="-330" b="-24194"/>
                          </a:stretch>
                        </a:blipFill>
                      </a:tcPr>
                    </a:tc>
                    <a:extLst>
                      <a:ext uri="{0D108BD9-81ED-4DB2-BD59-A6C34878D82A}">
                        <a16:rowId xmlns:a16="http://schemas.microsoft.com/office/drawing/2014/main" val="633142907"/>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hteck 48">
            <a:extLst>
              <a:ext uri="{FF2B5EF4-FFF2-40B4-BE49-F238E27FC236}">
                <a16:creationId xmlns:a16="http://schemas.microsoft.com/office/drawing/2014/main" id="{5FDF778E-A17F-4DFE-99C6-EBDF6504FA60}"/>
              </a:ext>
            </a:extLst>
          </p:cNvPr>
          <p:cNvSpPr/>
          <p:nvPr/>
        </p:nvSpPr>
        <p:spPr bwMode="auto">
          <a:xfrm>
            <a:off x="766614" y="5373216"/>
            <a:ext cx="4104456" cy="684323"/>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1. </a:t>
            </a:r>
            <a:r>
              <a:rPr lang="en-US" dirty="0" err="1">
                <a:solidFill>
                  <a:schemeClr val="tx2"/>
                </a:solidFill>
              </a:rPr>
              <a:t>Streich</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77839" y="1340768"/>
                <a:ext cx="5329336" cy="4680620"/>
              </a:xfrm>
            </p:spPr>
            <p:txBody>
              <a:bodyPr/>
              <a:lstStyle/>
              <a:p>
                <a:r>
                  <a:rPr lang="en-US" dirty="0"/>
                  <a:t>Annahme:</a:t>
                </a:r>
              </a:p>
              <a:p>
                <a:pPr lvl="1"/>
                <a:r>
                  <a:rPr lang="en-US" dirty="0"/>
                  <a:t>Die </a:t>
                </a:r>
                <a:r>
                  <a:rPr lang="en-US" dirty="0" err="1"/>
                  <a:t>Gebäudeumgebung</a:t>
                </a:r>
                <a:r>
                  <a:rPr lang="en-US" dirty="0"/>
                  <a:t> </a:t>
                </a:r>
                <a:r>
                  <a:rPr lang="en-US" dirty="0" err="1"/>
                  <a:t>ist</a:t>
                </a:r>
                <a:r>
                  <a:rPr lang="en-US" dirty="0"/>
                  <a:t> </a:t>
                </a:r>
                <a:r>
                  <a:rPr lang="en-US" dirty="0" err="1"/>
                  <a:t>unendlich</a:t>
                </a:r>
                <a:r>
                  <a:rPr lang="en-US" dirty="0"/>
                  <a:t> </a:t>
                </a:r>
                <a:r>
                  <a:rPr lang="en-US" dirty="0" err="1"/>
                  <a:t>mit</a:t>
                </a:r>
                <a:r>
                  <a:rPr lang="en-US" dirty="0"/>
                  <a:t> </a:t>
                </a:r>
                <a:r>
                  <a:rPr lang="en-US" dirty="0" err="1"/>
                  <a:t>konstanten</a:t>
                </a:r>
                <a:r>
                  <a:rPr lang="en-US" dirty="0"/>
                  <a:t> </a:t>
                </a:r>
                <a:r>
                  <a:rPr lang="en-US" dirty="0" err="1"/>
                  <a:t>Bedingungen</a:t>
                </a:r>
                <a:r>
                  <a:rPr lang="en-US" dirty="0"/>
                  <a:t>.</a:t>
                </a:r>
              </a:p>
              <a:p>
                <a:endParaRPr lang="en-US" dirty="0"/>
              </a:p>
              <a:p>
                <a:r>
                  <a:rPr lang="en-US" dirty="0" err="1"/>
                  <a:t>Teilungskriterium</a:t>
                </a:r>
                <a:r>
                  <a:rPr lang="en-US" dirty="0"/>
                  <a:t>:</a:t>
                </a:r>
              </a:p>
              <a:p>
                <a:pPr lvl="1"/>
                <a:r>
                  <a:rPr lang="en-US" dirty="0" err="1"/>
                  <a:t>Jedes</a:t>
                </a:r>
                <a:r>
                  <a:rPr lang="en-US" dirty="0"/>
                  <a:t> </a:t>
                </a:r>
                <a:r>
                  <a:rPr lang="en-US" dirty="0" err="1"/>
                  <a:t>Teilsystem</a:t>
                </a:r>
                <a:r>
                  <a:rPr lang="en-US" dirty="0"/>
                  <a:t> </a:t>
                </a:r>
                <a:r>
                  <a:rPr lang="en-US" dirty="0" err="1"/>
                  <a:t>wird</a:t>
                </a:r>
                <a:r>
                  <a:rPr lang="en-US" dirty="0"/>
                  <a:t> von den </a:t>
                </a:r>
                <a:r>
                  <a:rPr lang="en-US" dirty="0" err="1"/>
                  <a:t>anderen</a:t>
                </a:r>
                <a:r>
                  <a:rPr lang="en-US" dirty="0"/>
                  <a:t> so </a:t>
                </a:r>
                <a:r>
                  <a:rPr lang="en-US" dirty="0" err="1"/>
                  <a:t>getrennt</a:t>
                </a:r>
                <a:r>
                  <a:rPr lang="en-US" dirty="0"/>
                  <a:t>, </a:t>
                </a:r>
                <a:r>
                  <a:rPr lang="en-US" dirty="0" err="1"/>
                  <a:t>dass</a:t>
                </a:r>
                <a:r>
                  <a:rPr lang="en-US" dirty="0"/>
                  <a:t> </a:t>
                </a:r>
                <a:r>
                  <a:rPr lang="en-US" dirty="0" err="1"/>
                  <a:t>jedes</a:t>
                </a:r>
                <a:r>
                  <a:rPr lang="en-US" dirty="0"/>
                  <a:t> </a:t>
                </a:r>
                <a:r>
                  <a:rPr lang="en-US" dirty="0" err="1"/>
                  <a:t>für</a:t>
                </a:r>
                <a:r>
                  <a:rPr lang="en-US" dirty="0"/>
                  <a:t> </a:t>
                </a:r>
                <a:r>
                  <a:rPr lang="en-US" dirty="0" err="1"/>
                  <a:t>sich</a:t>
                </a:r>
                <a:r>
                  <a:rPr lang="en-US" dirty="0"/>
                  <a:t> </a:t>
                </a:r>
                <a:r>
                  <a:rPr lang="en-US" dirty="0" err="1"/>
                  <a:t>genommen</a:t>
                </a:r>
                <a:r>
                  <a:rPr lang="en-US" dirty="0"/>
                  <a:t> </a:t>
                </a:r>
                <a14:m>
                  <m:oMath xmlns:m="http://schemas.openxmlformats.org/officeDocument/2006/math">
                    <m:sSubSup>
                      <m:sSubSupPr>
                        <m:ctrlPr>
                          <a:rPr lang="de-DE" i="1" smtClean="0">
                            <a:latin typeface="Cambria Math" panose="02040503050406030204" pitchFamily="18" charset="0"/>
                          </a:rPr>
                        </m:ctrlPr>
                      </m:sSubSupPr>
                      <m:e>
                        <m:r>
                          <m:rPr>
                            <m:nor/>
                          </m:rPr>
                          <a:rPr lang="de-DE"/>
                          <m:t>ε</m:t>
                        </m:r>
                      </m:e>
                      <m:sub>
                        <m:r>
                          <m:rPr>
                            <m:nor/>
                          </m:rPr>
                          <a:rPr lang="de-DE" b="0" i="0" smtClean="0">
                            <a:latin typeface="Frutiger LT Com 55 Roman" panose="020B0503030504020204" pitchFamily="34" charset="0"/>
                          </a:rPr>
                          <m:t>j</m:t>
                        </m:r>
                      </m:sub>
                      <m:sup>
                        <m:r>
                          <m:rPr>
                            <m:nor/>
                          </m:rPr>
                          <a:rPr lang="de-DE"/>
                          <m:t>a</m:t>
                        </m:r>
                      </m:sup>
                    </m:sSubSup>
                    <m:r>
                      <m:rPr>
                        <m:nor/>
                      </m:rPr>
                      <a:rPr lang="de-DE"/>
                      <m:t> </m:t>
                    </m:r>
                  </m:oMath>
                </a14:m>
                <a:r>
                  <a:rPr lang="en-US" dirty="0"/>
                  <a:t>= 50 % </a:t>
                </a:r>
                <a:r>
                  <a:rPr lang="en-US" dirty="0" err="1"/>
                  <a:t>erfüllt</a:t>
                </a:r>
                <a:r>
                  <a:rPr lang="en-US" dirty="0"/>
                  <a:t> und ideal </a:t>
                </a:r>
                <a:r>
                  <a:rPr lang="en-US" dirty="0" err="1"/>
                  <a:t>gemischt</a:t>
                </a:r>
                <a:r>
                  <a:rPr lang="en-US" dirty="0"/>
                  <a:t> </a:t>
                </a:r>
                <a:r>
                  <a:rPr lang="en-US" dirty="0" err="1"/>
                  <a:t>ist</a:t>
                </a:r>
                <a:r>
                  <a:rPr lang="en-US" dirty="0"/>
                  <a:t>.</a:t>
                </a:r>
              </a:p>
              <a:p>
                <a:pPr lvl="1"/>
                <a:r>
                  <a:rPr lang="en-US" dirty="0"/>
                  <a:t>Es gilt:</a:t>
                </a:r>
              </a:p>
              <a:p>
                <a:pPr marL="360000" lvl="1" indent="0">
                  <a:buNone/>
                </a:pPr>
                <a:r>
                  <a:rPr lang="de-DE" dirty="0">
                    <a:solidFill>
                      <a:schemeClr val="tx1"/>
                    </a:solidFill>
                  </a:rPr>
                  <a:t>	</a:t>
                </a:r>
                <a14:m>
                  <m:oMath xmlns:m="http://schemas.openxmlformats.org/officeDocument/2006/math">
                    <m:r>
                      <m:rPr>
                        <m:nor/>
                      </m:rPr>
                      <a:rPr lang="de-DE" dirty="0" smtClean="0">
                        <a:solidFill>
                          <a:schemeClr val="tx1"/>
                        </a:solidFill>
                      </a:rPr>
                      <m:t>‹</m:t>
                    </m:r>
                    <m:acc>
                      <m:accPr>
                        <m:chr m:val="̅"/>
                        <m:ctrlPr>
                          <a:rPr lang="en-GB" i="1">
                            <a:solidFill>
                              <a:schemeClr val="tx1"/>
                            </a:solidFill>
                            <a:latin typeface="Cambria Math" panose="02040503050406030204" pitchFamily="18" charset="0"/>
                          </a:rPr>
                        </m:ctrlPr>
                      </m:accPr>
                      <m:e>
                        <m:r>
                          <m:rPr>
                            <m:sty m:val="p"/>
                          </m:rPr>
                          <a:rPr lang="el-GR" i="1" smtClean="0">
                            <a:solidFill>
                              <a:schemeClr val="tx1"/>
                            </a:solidFill>
                            <a:latin typeface="Cambria Math" panose="02040503050406030204" pitchFamily="18" charset="0"/>
                            <a:ea typeface="Cambria Math" panose="02040503050406030204" pitchFamily="18" charset="0"/>
                          </a:rPr>
                          <m:t>α</m:t>
                        </m:r>
                      </m:e>
                    </m:acc>
                    <m:r>
                      <m:rPr>
                        <m:nor/>
                      </m:rPr>
                      <a:rPr lang="de-DE" dirty="0">
                        <a:solidFill>
                          <a:schemeClr val="tx1"/>
                        </a:solidFill>
                      </a:rPr>
                      <m:t>›</m:t>
                    </m:r>
                    <m:r>
                      <m:rPr>
                        <m:nor/>
                      </m:rPr>
                      <a:rPr lang="de-DE" b="0" i="0" dirty="0" smtClean="0">
                        <a:solidFill>
                          <a:schemeClr val="tx1"/>
                        </a:solidFill>
                      </a:rPr>
                      <m:t> =</m:t>
                    </m:r>
                    <m:nary>
                      <m:naryPr>
                        <m:chr m:val="∑"/>
                        <m:limLoc m:val="subSup"/>
                        <m:ctrlPr>
                          <a:rPr lang="en-GB" i="1">
                            <a:latin typeface="Cambria Math" panose="02040503050406030204" pitchFamily="18" charset="0"/>
                          </a:rPr>
                        </m:ctrlPr>
                      </m:naryPr>
                      <m:sub>
                        <m:r>
                          <m:rPr>
                            <m:nor/>
                          </m:rPr>
                          <a:rPr lang="en-GB"/>
                          <m:t>j</m:t>
                        </m:r>
                        <m:r>
                          <m:rPr>
                            <m:nor/>
                          </m:rPr>
                          <a:rPr lang="en-GB"/>
                          <m:t>=1</m:t>
                        </m:r>
                      </m:sub>
                      <m:sup>
                        <m:r>
                          <m:rPr>
                            <m:nor/>
                          </m:rPr>
                          <a:rPr lang="de-DE" b="0" i="0" smtClean="0"/>
                          <m:t>max</m:t>
                        </m:r>
                        <m:r>
                          <m:rPr>
                            <m:nor/>
                          </m:rPr>
                          <a:rPr lang="de-DE" b="0" i="0" smtClean="0"/>
                          <m:t>(</m:t>
                        </m:r>
                        <m:r>
                          <m:rPr>
                            <m:nor/>
                          </m:rPr>
                          <a:rPr lang="de-DE" b="0" i="0" smtClean="0"/>
                          <m:t>J</m:t>
                        </m:r>
                        <m:r>
                          <m:rPr>
                            <m:nor/>
                          </m:rPr>
                          <a:rPr lang="de-DE" b="0" i="0" smtClean="0"/>
                          <m:t>)</m:t>
                        </m:r>
                      </m:sup>
                      <m:e>
                        <m:f>
                          <m:fPr>
                            <m:ctrlPr>
                              <a:rPr lang="de-DE" i="1" smtClean="0">
                                <a:latin typeface="Cambria Math" panose="02040503050406030204" pitchFamily="18" charset="0"/>
                              </a:rPr>
                            </m:ctrlPr>
                          </m:fPr>
                          <m:num>
                            <m:sSub>
                              <m:sSubPr>
                                <m:ctrlPr>
                                  <a:rPr lang="en-GB" i="1">
                                    <a:latin typeface="Cambria Math" panose="02040503050406030204" pitchFamily="18" charset="0"/>
                                  </a:rPr>
                                </m:ctrlPr>
                              </m:sSubPr>
                              <m:e>
                                <m:r>
                                  <m:rPr>
                                    <m:nor/>
                                  </m:rPr>
                                  <a:rPr lang="en-GB"/>
                                  <m:t>V</m:t>
                                </m:r>
                              </m:e>
                              <m:sub>
                                <m:r>
                                  <m:rPr>
                                    <m:nor/>
                                  </m:rPr>
                                  <a:rPr lang="de-DE" b="0" i="0" smtClean="0">
                                    <a:latin typeface="Frutiger LT Com 55 Roman" panose="020B0503030504020204" pitchFamily="34" charset="0"/>
                                  </a:rPr>
                                  <m:t>j</m:t>
                                </m:r>
                              </m:sub>
                            </m:sSub>
                          </m:num>
                          <m:den>
                            <m:sSub>
                              <m:sSubPr>
                                <m:ctrlPr>
                                  <a:rPr lang="de-DE" i="1" smtClean="0">
                                    <a:latin typeface="Cambria Math" panose="02040503050406030204" pitchFamily="18" charset="0"/>
                                  </a:rPr>
                                </m:ctrlPr>
                              </m:sSubPr>
                              <m:e>
                                <m:r>
                                  <m:rPr>
                                    <m:nor/>
                                  </m:rPr>
                                  <a:rPr lang="en-GB"/>
                                  <m:t>V</m:t>
                                </m:r>
                              </m:e>
                              <m:sub>
                                <m:r>
                                  <m:rPr>
                                    <m:nor/>
                                  </m:rPr>
                                  <a:rPr lang="de-DE" b="0" i="0" smtClean="0">
                                    <a:latin typeface="Frutiger LT Com 55 Roman" panose="020B0503030504020204" pitchFamily="34" charset="0"/>
                                  </a:rPr>
                                  <m:t>123</m:t>
                                </m:r>
                              </m:sub>
                            </m:sSub>
                          </m:den>
                        </m:f>
                        <m:r>
                          <m:rPr>
                            <m:nor/>
                          </m:rPr>
                          <a:rPr lang="de-DE" dirty="0" smtClean="0">
                            <a:solidFill>
                              <a:schemeClr val="tx1"/>
                            </a:solidFill>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α</m:t>
                                </m:r>
                              </m:e>
                            </m:acc>
                          </m:e>
                          <m:sub>
                            <m:r>
                              <m:rPr>
                                <m:nor/>
                              </m:rPr>
                              <a:rPr lang="en-GB"/>
                              <m:t>j</m:t>
                            </m:r>
                          </m:sub>
                        </m:sSub>
                        <m:r>
                          <m:rPr>
                            <m:nor/>
                          </m:rPr>
                          <a:rPr lang="de-DE" dirty="0" smtClean="0">
                            <a:solidFill>
                              <a:schemeClr val="tx1"/>
                            </a:solidFill>
                          </a:rPr>
                          <m:t>›</m:t>
                        </m:r>
                      </m:e>
                    </m:nary>
                  </m:oMath>
                </a14:m>
                <a:r>
                  <a:rPr lang="en-US" dirty="0"/>
                  <a:t>  </a:t>
                </a:r>
                <a:r>
                  <a:rPr lang="de-DE" dirty="0"/>
                  <a:t>mit </a:t>
                </a:r>
                <a14:m>
                  <m:oMath xmlns:m="http://schemas.openxmlformats.org/officeDocument/2006/math">
                    <m:r>
                      <m:rPr>
                        <m:nor/>
                      </m:rPr>
                      <a:rPr lang="de-DE" b="0" i="0" smtClean="0"/>
                      <m:t>J</m:t>
                    </m:r>
                    <m:r>
                      <m:rPr>
                        <m:nor/>
                      </m:rPr>
                      <a:rPr lang="de-DE"/>
                      <m:t>={</m:t>
                    </m:r>
                    <m:r>
                      <m:rPr>
                        <m:nor/>
                      </m:rPr>
                      <a:rPr lang="de-DE" smtClean="0">
                        <a:solidFill>
                          <a:schemeClr val="accent1">
                            <a:lumMod val="75000"/>
                          </a:schemeClr>
                        </a:solidFill>
                      </a:rPr>
                      <m:t>1</m:t>
                    </m:r>
                    <m:r>
                      <m:rPr>
                        <m:nor/>
                      </m:rPr>
                      <a:rPr lang="de-DE"/>
                      <m:t>;</m:t>
                    </m:r>
                    <m:r>
                      <m:rPr>
                        <m:nor/>
                      </m:rPr>
                      <a:rPr lang="de-DE" smtClean="0">
                        <a:solidFill>
                          <a:schemeClr val="accent3">
                            <a:lumMod val="75000"/>
                          </a:schemeClr>
                        </a:solidFill>
                      </a:rPr>
                      <m:t>2</m:t>
                    </m:r>
                    <m:r>
                      <m:rPr>
                        <m:nor/>
                      </m:rPr>
                      <a:rPr lang="de-DE"/>
                      <m:t>;</m:t>
                    </m:r>
                    <m:r>
                      <m:rPr>
                        <m:nor/>
                      </m:rPr>
                      <a:rPr lang="de-DE" smtClean="0">
                        <a:solidFill>
                          <a:schemeClr val="accent4">
                            <a:lumMod val="50000"/>
                          </a:schemeClr>
                        </a:solidFill>
                      </a:rPr>
                      <m:t>3</m:t>
                    </m:r>
                    <m:r>
                      <m:rPr>
                        <m:nor/>
                      </m:rPr>
                      <a:rPr lang="de-DE"/>
                      <m:t>} </m:t>
                    </m:r>
                  </m:oMath>
                </a14:m>
                <a:endParaRPr lang="de-DE" dirty="0"/>
              </a:p>
              <a:p>
                <a:pPr marL="360000" lvl="1" indent="0">
                  <a:buNone/>
                </a:pPr>
                <a:r>
                  <a:rPr lang="de-DE" dirty="0"/>
                  <a:t>UND! 	</a:t>
                </a:r>
                <a14:m>
                  <m:oMath xmlns:m="http://schemas.openxmlformats.org/officeDocument/2006/math">
                    <m:r>
                      <m:rPr>
                        <m:nor/>
                      </m:rPr>
                      <a:rPr lang="de-DE" dirty="0" smtClean="0">
                        <a:solidFill>
                          <a:schemeClr val="tx2">
                            <a:lumMod val="75000"/>
                          </a:schemeClr>
                        </a:solidFill>
                      </a:rPr>
                      <m:t>‹</m:t>
                    </m:r>
                    <m:acc>
                      <m:accPr>
                        <m:chr m:val="̅"/>
                        <m:ctrlPr>
                          <a:rPr lang="en-GB" i="1">
                            <a:solidFill>
                              <a:schemeClr val="tx2">
                                <a:lumMod val="75000"/>
                              </a:schemeClr>
                            </a:solidFill>
                            <a:latin typeface="Cambria Math" panose="02040503050406030204" pitchFamily="18" charset="0"/>
                          </a:rPr>
                        </m:ctrlPr>
                      </m:accPr>
                      <m:e>
                        <m:r>
                          <m:rPr>
                            <m:sty m:val="p"/>
                          </m:rPr>
                          <a:rPr lang="el-GR" i="1" smtClean="0">
                            <a:solidFill>
                              <a:schemeClr val="tx2">
                                <a:lumMod val="75000"/>
                              </a:schemeClr>
                            </a:solidFill>
                            <a:latin typeface="Cambria Math" panose="02040503050406030204" pitchFamily="18" charset="0"/>
                            <a:ea typeface="Cambria Math" panose="02040503050406030204" pitchFamily="18" charset="0"/>
                          </a:rPr>
                          <m:t>α</m:t>
                        </m:r>
                      </m:e>
                    </m:acc>
                    <m:r>
                      <m:rPr>
                        <m:nor/>
                      </m:rPr>
                      <a:rPr lang="de-DE" dirty="0">
                        <a:solidFill>
                          <a:schemeClr val="tx2">
                            <a:lumMod val="75000"/>
                          </a:schemeClr>
                        </a:solidFill>
                      </a:rPr>
                      <m:t>› </m:t>
                    </m:r>
                    <m:r>
                      <m:rPr>
                        <m:nor/>
                      </m:rPr>
                      <a:rPr lang="de-DE" dirty="0"/>
                      <m:t>=</m:t>
                    </m:r>
                    <m:nary>
                      <m:naryPr>
                        <m:chr m:val="∑"/>
                        <m:limLoc m:val="subSup"/>
                        <m:ctrlPr>
                          <a:rPr lang="en-GB" i="1">
                            <a:latin typeface="Cambria Math" panose="02040503050406030204" pitchFamily="18" charset="0"/>
                          </a:rPr>
                        </m:ctrlPr>
                      </m:naryPr>
                      <m:sub>
                        <m:r>
                          <m:rPr>
                            <m:nor/>
                          </m:rPr>
                          <a:rPr lang="en-GB"/>
                          <m:t>j</m:t>
                        </m:r>
                        <m:r>
                          <m:rPr>
                            <m:nor/>
                          </m:rPr>
                          <a:rPr lang="en-GB"/>
                          <m:t>=1</m:t>
                        </m:r>
                      </m:sub>
                      <m:sup>
                        <m:r>
                          <m:rPr>
                            <m:nor/>
                          </m:rPr>
                          <a:rPr lang="de-DE"/>
                          <m:t>max</m:t>
                        </m:r>
                        <m:r>
                          <m:rPr>
                            <m:nor/>
                          </m:rPr>
                          <a:rPr lang="de-DE"/>
                          <m:t>(</m:t>
                        </m:r>
                        <m:r>
                          <m:rPr>
                            <m:nor/>
                          </m:rPr>
                          <a:rPr lang="de-DE"/>
                          <m:t>J</m:t>
                        </m:r>
                        <m:r>
                          <m:rPr>
                            <m:nor/>
                          </m:rPr>
                          <a:rPr lang="de-DE"/>
                          <m:t>)</m:t>
                        </m:r>
                      </m:sup>
                      <m:e>
                        <m:f>
                          <m:fPr>
                            <m:ctrlPr>
                              <a:rPr lang="de-DE" i="1">
                                <a:latin typeface="Cambria Math" panose="02040503050406030204" pitchFamily="18" charset="0"/>
                              </a:rPr>
                            </m:ctrlPr>
                          </m:fPr>
                          <m:num>
                            <m:sSub>
                              <m:sSubPr>
                                <m:ctrlPr>
                                  <a:rPr lang="en-GB" i="1">
                                    <a:latin typeface="Cambria Math" panose="02040503050406030204" pitchFamily="18" charset="0"/>
                                  </a:rPr>
                                </m:ctrlPr>
                              </m:sSubPr>
                              <m:e>
                                <m:r>
                                  <m:rPr>
                                    <m:nor/>
                                  </m:rPr>
                                  <a:rPr lang="en-GB"/>
                                  <m:t>V</m:t>
                                </m:r>
                              </m:e>
                              <m:sub>
                                <m:r>
                                  <m:rPr>
                                    <m:nor/>
                                  </m:rPr>
                                  <a:rPr lang="de-DE">
                                    <a:latin typeface="Frutiger LT Com 55 Roman" panose="020B0503030504020204" pitchFamily="34" charset="0"/>
                                  </a:rPr>
                                  <m:t>j</m:t>
                                </m:r>
                              </m:sub>
                            </m:sSub>
                          </m:num>
                          <m:den>
                            <m:r>
                              <m:rPr>
                                <m:nor/>
                              </m:rPr>
                              <a:rPr lang="en-GB"/>
                              <m:t>V</m:t>
                            </m:r>
                          </m:den>
                        </m:f>
                        <m:r>
                          <m:rPr>
                            <m:nor/>
                          </m:rPr>
                          <a:rPr lang="de-DE" dirty="0"/>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α</m:t>
                                </m:r>
                              </m:e>
                            </m:acc>
                          </m:e>
                          <m:sub>
                            <m:r>
                              <m:rPr>
                                <m:nor/>
                              </m:rPr>
                              <a:rPr lang="en-GB"/>
                              <m:t>j</m:t>
                            </m:r>
                          </m:sub>
                        </m:sSub>
                        <m:r>
                          <m:rPr>
                            <m:nor/>
                          </m:rPr>
                          <a:rPr lang="de-DE" dirty="0"/>
                          <m:t>›</m:t>
                        </m:r>
                      </m:e>
                    </m:nary>
                  </m:oMath>
                </a14:m>
                <a:r>
                  <a:rPr lang="en-US" dirty="0"/>
                  <a:t>  </a:t>
                </a:r>
                <a:r>
                  <a:rPr lang="de-DE" dirty="0"/>
                  <a:t>mit </a:t>
                </a:r>
                <a14:m>
                  <m:oMath xmlns:m="http://schemas.openxmlformats.org/officeDocument/2006/math">
                    <m:r>
                      <m:rPr>
                        <m:nor/>
                      </m:rPr>
                      <a:rPr lang="de-DE"/>
                      <m:t>J</m:t>
                    </m:r>
                    <m:r>
                      <m:rPr>
                        <m:nor/>
                      </m:rPr>
                      <a:rPr lang="de-DE"/>
                      <m:t>={2;</m:t>
                    </m:r>
                    <m:r>
                      <m:rPr>
                        <m:nor/>
                      </m:rPr>
                      <a:rPr lang="de-DE">
                        <a:solidFill>
                          <a:schemeClr val="accent4">
                            <a:lumMod val="50000"/>
                          </a:schemeClr>
                        </a:solidFill>
                      </a:rPr>
                      <m:t>3</m:t>
                    </m:r>
                    <m:r>
                      <m:rPr>
                        <m:nor/>
                      </m:rPr>
                      <a:rPr lang="de-DE"/>
                      <m:t>} </m:t>
                    </m:r>
                  </m:oMath>
                </a14:m>
                <a:endParaRPr lang="de-DE" dirty="0"/>
              </a:p>
              <a:p>
                <a:pPr marL="360000" lvl="1" indent="0">
                  <a:buNone/>
                </a:pPr>
                <a:endParaRPr lang="de-DE" dirty="0"/>
              </a:p>
              <a:p>
                <a:pPr marL="360000" lvl="1" indent="0">
                  <a:buNone/>
                </a:pPr>
                <a:endParaRPr lang="en-US" dirty="0"/>
              </a:p>
              <a:p>
                <a:pPr marL="0" indent="0">
                  <a:buNone/>
                </a:pPr>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77839" y="1340768"/>
                <a:ext cx="5329336" cy="4680620"/>
              </a:xfrm>
              <a:blipFill>
                <a:blip r:embed="rId2"/>
                <a:stretch>
                  <a:fillRect l="-2400" t="-1563" r="-800" b="-260"/>
                </a:stretch>
              </a:blipFill>
            </p:spPr>
            <p:txBody>
              <a:bodyPr/>
              <a:lstStyle/>
              <a:p>
                <a:r>
                  <a:rPr lang="de-DE">
                    <a:noFill/>
                  </a:rPr>
                  <a:t> </a:t>
                </a:r>
              </a:p>
            </p:txBody>
          </p:sp>
        </mc:Fallback>
      </mc:AlternateContent>
      <p:grpSp>
        <p:nvGrpSpPr>
          <p:cNvPr id="65" name="Gruppieren 64">
            <a:extLst>
              <a:ext uri="{FF2B5EF4-FFF2-40B4-BE49-F238E27FC236}">
                <a16:creationId xmlns:a16="http://schemas.microsoft.com/office/drawing/2014/main" id="{09D37773-1FF9-46CD-9775-7BB87CA131F7}"/>
              </a:ext>
            </a:extLst>
          </p:cNvPr>
          <p:cNvGrpSpPr/>
          <p:nvPr/>
        </p:nvGrpSpPr>
        <p:grpSpPr>
          <a:xfrm>
            <a:off x="6261047" y="1700808"/>
            <a:ext cx="5449942" cy="4059566"/>
            <a:chOff x="6261047" y="809594"/>
            <a:chExt cx="5449942" cy="4059566"/>
          </a:xfrm>
        </p:grpSpPr>
        <p:sp>
          <p:nvSpPr>
            <p:cNvPr id="6" name="Rechteck 5">
              <a:extLst>
                <a:ext uri="{FF2B5EF4-FFF2-40B4-BE49-F238E27FC236}">
                  <a16:creationId xmlns:a16="http://schemas.microsoft.com/office/drawing/2014/main" id="{2EE9D90A-8357-4B39-80D0-16FA9D904739}"/>
                </a:ext>
              </a:extLst>
            </p:cNvPr>
            <p:cNvSpPr/>
            <p:nvPr/>
          </p:nvSpPr>
          <p:spPr bwMode="auto">
            <a:xfrm>
              <a:off x="6261047" y="809594"/>
              <a:ext cx="5449942" cy="4059566"/>
            </a:xfrm>
            <a:prstGeom prst="rect">
              <a:avLst/>
            </a:prstGeom>
            <a:gradFill flip="none" rotWithShape="1">
              <a:gsLst>
                <a:gs pos="0">
                  <a:srgbClr val="1F82C0">
                    <a:tint val="66000"/>
                    <a:satMod val="160000"/>
                  </a:srgbClr>
                </a:gs>
                <a:gs pos="50000">
                  <a:srgbClr val="1F82C0">
                    <a:tint val="44500"/>
                    <a:satMod val="160000"/>
                  </a:srgbClr>
                </a:gs>
                <a:gs pos="100000">
                  <a:srgbClr val="1F82C0">
                    <a:tint val="23500"/>
                    <a:satMod val="160000"/>
                  </a:srgbClr>
                </a:gs>
              </a:gsLst>
              <a:path path="circle">
                <a:fillToRect l="50000" t="50000" r="50000" b="50000"/>
              </a:path>
              <a:tileRect/>
            </a:gradFill>
            <a:ln w="9525">
              <a:noFill/>
              <a:round/>
              <a:headEnd type="arrow" w="med" len="med"/>
              <a:tailEnd type="none" w="med" len="med"/>
            </a:ln>
            <a:effectLst/>
          </p:spPr>
          <p:txBody>
            <a:bodyPr rtlCol="0" anchor="ctr"/>
            <a:lstStyle/>
            <a:p>
              <a:pPr algn="ctr"/>
              <a:endParaRPr lang="de-DE" dirty="0"/>
            </a:p>
          </p:txBody>
        </p:sp>
        <p:pic>
          <p:nvPicPr>
            <p:cNvPr id="8" name="Grundris" descr="Diagram&#10;&#10;Description automatically generated">
              <a:extLst>
                <a:ext uri="{FF2B5EF4-FFF2-40B4-BE49-F238E27FC236}">
                  <a16:creationId xmlns:a16="http://schemas.microsoft.com/office/drawing/2014/main" id="{F11D8331-AFFB-4E94-9582-DEE6F74BE41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83" t="1829" r="10159" b="10681"/>
            <a:stretch/>
          </p:blipFill>
          <p:spPr>
            <a:xfrm>
              <a:off x="6802517" y="1449186"/>
              <a:ext cx="4477265" cy="2987979"/>
            </a:xfrm>
            <a:prstGeom prst="rect">
              <a:avLst/>
            </a:prstGeom>
          </p:spPr>
        </p:pic>
        <p:sp>
          <p:nvSpPr>
            <p:cNvPr id="9" name="Rectangle 11">
              <a:extLst>
                <a:ext uri="{FF2B5EF4-FFF2-40B4-BE49-F238E27FC236}">
                  <a16:creationId xmlns:a16="http://schemas.microsoft.com/office/drawing/2014/main" id="{9BA2CCFC-2434-43AC-8268-6DB84C5EA159}"/>
                </a:ext>
              </a:extLst>
            </p:cNvPr>
            <p:cNvSpPr/>
            <p:nvPr/>
          </p:nvSpPr>
          <p:spPr>
            <a:xfrm>
              <a:off x="7380182" y="3146750"/>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0" name="Rectangle 12">
              <a:extLst>
                <a:ext uri="{FF2B5EF4-FFF2-40B4-BE49-F238E27FC236}">
                  <a16:creationId xmlns:a16="http://schemas.microsoft.com/office/drawing/2014/main" id="{E28B9CC5-2364-4BB2-AFA6-7F9A7E419D62}"/>
                </a:ext>
              </a:extLst>
            </p:cNvPr>
            <p:cNvSpPr/>
            <p:nvPr/>
          </p:nvSpPr>
          <p:spPr>
            <a:xfrm>
              <a:off x="7409854" y="1716771"/>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1" name="Rectangle 13">
              <a:extLst>
                <a:ext uri="{FF2B5EF4-FFF2-40B4-BE49-F238E27FC236}">
                  <a16:creationId xmlns:a16="http://schemas.microsoft.com/office/drawing/2014/main" id="{838E833C-92DF-4244-A46F-2613FB54FA8B}"/>
                </a:ext>
              </a:extLst>
            </p:cNvPr>
            <p:cNvSpPr/>
            <p:nvPr/>
          </p:nvSpPr>
          <p:spPr>
            <a:xfrm>
              <a:off x="9519694" y="3497442"/>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2" name="Rectangle 14">
              <a:extLst>
                <a:ext uri="{FF2B5EF4-FFF2-40B4-BE49-F238E27FC236}">
                  <a16:creationId xmlns:a16="http://schemas.microsoft.com/office/drawing/2014/main" id="{EB20D71B-FC3F-4709-B880-388F4DCB8580}"/>
                </a:ext>
              </a:extLst>
            </p:cNvPr>
            <p:cNvSpPr/>
            <p:nvPr/>
          </p:nvSpPr>
          <p:spPr>
            <a:xfrm>
              <a:off x="9905580" y="2092340"/>
              <a:ext cx="299394" cy="66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3" name="Rechteck 12">
              <a:extLst>
                <a:ext uri="{FF2B5EF4-FFF2-40B4-BE49-F238E27FC236}">
                  <a16:creationId xmlns:a16="http://schemas.microsoft.com/office/drawing/2014/main" id="{0C475201-03B5-405A-8E70-517E4D606E74}"/>
                </a:ext>
              </a:extLst>
            </p:cNvPr>
            <p:cNvSpPr/>
            <p:nvPr/>
          </p:nvSpPr>
          <p:spPr bwMode="auto">
            <a:xfrm>
              <a:off x="6928062" y="1609273"/>
              <a:ext cx="4207704" cy="2648420"/>
            </a:xfrm>
            <a:prstGeom prst="rect">
              <a:avLst/>
            </a:prstGeom>
            <a:solidFill>
              <a:schemeClr val="accent4">
                <a:lumMod val="40000"/>
                <a:lumOff val="60000"/>
                <a:alpha val="67000"/>
              </a:schemeClr>
            </a:solidFill>
            <a:ln w="9525">
              <a:noFill/>
              <a:round/>
              <a:headEnd type="arrow" w="med" len="med"/>
              <a:tailEnd type="none" w="med" len="med"/>
            </a:ln>
            <a:effectLst/>
          </p:spPr>
          <p:txBody>
            <a:bodyPr rtlCol="0" anchor="ctr"/>
            <a:lstStyle/>
            <a:p>
              <a:pPr algn="ctr"/>
              <a:endParaRPr lang="de-DE" dirty="0"/>
            </a:p>
          </p:txBody>
        </p:sp>
        <p:sp>
          <p:nvSpPr>
            <p:cNvPr id="14" name="Oval 18">
              <a:extLst>
                <a:ext uri="{FF2B5EF4-FFF2-40B4-BE49-F238E27FC236}">
                  <a16:creationId xmlns:a16="http://schemas.microsoft.com/office/drawing/2014/main" id="{A88396CE-5CEA-44C4-98D8-9525E04ECCB8}"/>
                </a:ext>
              </a:extLst>
            </p:cNvPr>
            <p:cNvSpPr/>
            <p:nvPr/>
          </p:nvSpPr>
          <p:spPr>
            <a:xfrm>
              <a:off x="7562024" y="216545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5" name="Oval 19">
              <a:extLst>
                <a:ext uri="{FF2B5EF4-FFF2-40B4-BE49-F238E27FC236}">
                  <a16:creationId xmlns:a16="http://schemas.microsoft.com/office/drawing/2014/main" id="{83415FA0-A00C-4087-A8DD-87BB3E59B331}"/>
                </a:ext>
              </a:extLst>
            </p:cNvPr>
            <p:cNvSpPr/>
            <p:nvPr/>
          </p:nvSpPr>
          <p:spPr>
            <a:xfrm>
              <a:off x="7559551" y="356385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6" name="Oval 20">
              <a:extLst>
                <a:ext uri="{FF2B5EF4-FFF2-40B4-BE49-F238E27FC236}">
                  <a16:creationId xmlns:a16="http://schemas.microsoft.com/office/drawing/2014/main" id="{A705B182-08ED-45F1-9C7E-3126501A0FBA}"/>
                </a:ext>
              </a:extLst>
            </p:cNvPr>
            <p:cNvSpPr/>
            <p:nvPr/>
          </p:nvSpPr>
          <p:spPr>
            <a:xfrm>
              <a:off x="9649159" y="289592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7" name="Oval 21">
              <a:extLst>
                <a:ext uri="{FF2B5EF4-FFF2-40B4-BE49-F238E27FC236}">
                  <a16:creationId xmlns:a16="http://schemas.microsoft.com/office/drawing/2014/main" id="{DCBC2D26-1D85-45A1-B591-8469F99C8EE8}"/>
                </a:ext>
              </a:extLst>
            </p:cNvPr>
            <p:cNvSpPr/>
            <p:nvPr/>
          </p:nvSpPr>
          <p:spPr>
            <a:xfrm>
              <a:off x="8804432" y="186619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8" name="Oval 22">
              <a:extLst>
                <a:ext uri="{FF2B5EF4-FFF2-40B4-BE49-F238E27FC236}">
                  <a16:creationId xmlns:a16="http://schemas.microsoft.com/office/drawing/2014/main" id="{C7311FBF-D524-4B04-B14F-56C5132A57BD}"/>
                </a:ext>
              </a:extLst>
            </p:cNvPr>
            <p:cNvSpPr/>
            <p:nvPr/>
          </p:nvSpPr>
          <p:spPr>
            <a:xfrm>
              <a:off x="7135107" y="178981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19" name="Oval 23">
              <a:extLst>
                <a:ext uri="{FF2B5EF4-FFF2-40B4-BE49-F238E27FC236}">
                  <a16:creationId xmlns:a16="http://schemas.microsoft.com/office/drawing/2014/main" id="{64C5AF27-1DCC-4617-9EB0-0F6BD3BD8867}"/>
                </a:ext>
              </a:extLst>
            </p:cNvPr>
            <p:cNvSpPr/>
            <p:nvPr/>
          </p:nvSpPr>
          <p:spPr>
            <a:xfrm>
              <a:off x="7135107" y="261513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0" name="Oval 24">
              <a:extLst>
                <a:ext uri="{FF2B5EF4-FFF2-40B4-BE49-F238E27FC236}">
                  <a16:creationId xmlns:a16="http://schemas.microsoft.com/office/drawing/2014/main" id="{7E7BE976-7B21-4C17-861E-864F20EE5B1E}"/>
                </a:ext>
              </a:extLst>
            </p:cNvPr>
            <p:cNvSpPr/>
            <p:nvPr/>
          </p:nvSpPr>
          <p:spPr>
            <a:xfrm>
              <a:off x="7134265" y="313152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1" name="Oval 25">
              <a:extLst>
                <a:ext uri="{FF2B5EF4-FFF2-40B4-BE49-F238E27FC236}">
                  <a16:creationId xmlns:a16="http://schemas.microsoft.com/office/drawing/2014/main" id="{7CA5EED9-14E1-47C6-9D4A-A357FB311A52}"/>
                </a:ext>
              </a:extLst>
            </p:cNvPr>
            <p:cNvSpPr/>
            <p:nvPr/>
          </p:nvSpPr>
          <p:spPr>
            <a:xfrm>
              <a:off x="7134265" y="395684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2" name="Oval 26">
              <a:extLst>
                <a:ext uri="{FF2B5EF4-FFF2-40B4-BE49-F238E27FC236}">
                  <a16:creationId xmlns:a16="http://schemas.microsoft.com/office/drawing/2014/main" id="{C188AFA5-04BA-4657-8156-681B4045E7E7}"/>
                </a:ext>
              </a:extLst>
            </p:cNvPr>
            <p:cNvSpPr/>
            <p:nvPr/>
          </p:nvSpPr>
          <p:spPr>
            <a:xfrm>
              <a:off x="8056731" y="178981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3" name="Oval 27">
              <a:extLst>
                <a:ext uri="{FF2B5EF4-FFF2-40B4-BE49-F238E27FC236}">
                  <a16:creationId xmlns:a16="http://schemas.microsoft.com/office/drawing/2014/main" id="{6DDAAE6B-D4DD-4966-BB77-2D2FEDA855B4}"/>
                </a:ext>
              </a:extLst>
            </p:cNvPr>
            <p:cNvSpPr/>
            <p:nvPr/>
          </p:nvSpPr>
          <p:spPr>
            <a:xfrm>
              <a:off x="8518610" y="2877401"/>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4" name="Oval 28">
              <a:extLst>
                <a:ext uri="{FF2B5EF4-FFF2-40B4-BE49-F238E27FC236}">
                  <a16:creationId xmlns:a16="http://schemas.microsoft.com/office/drawing/2014/main" id="{73C2B05B-540B-488B-9958-E1E7F484A994}"/>
                </a:ext>
              </a:extLst>
            </p:cNvPr>
            <p:cNvSpPr/>
            <p:nvPr/>
          </p:nvSpPr>
          <p:spPr>
            <a:xfrm>
              <a:off x="8055889" y="313152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5" name="Oval 29">
              <a:extLst>
                <a:ext uri="{FF2B5EF4-FFF2-40B4-BE49-F238E27FC236}">
                  <a16:creationId xmlns:a16="http://schemas.microsoft.com/office/drawing/2014/main" id="{247FD348-C831-41E1-8D70-D7C8680CFE95}"/>
                </a:ext>
              </a:extLst>
            </p:cNvPr>
            <p:cNvSpPr/>
            <p:nvPr/>
          </p:nvSpPr>
          <p:spPr>
            <a:xfrm>
              <a:off x="8055889" y="395684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6" name="Oval 32">
              <a:extLst>
                <a:ext uri="{FF2B5EF4-FFF2-40B4-BE49-F238E27FC236}">
                  <a16:creationId xmlns:a16="http://schemas.microsoft.com/office/drawing/2014/main" id="{A16809A6-5DC3-4317-9086-3BCC0DD57A31}"/>
                </a:ext>
              </a:extLst>
            </p:cNvPr>
            <p:cNvSpPr/>
            <p:nvPr/>
          </p:nvSpPr>
          <p:spPr>
            <a:xfrm>
              <a:off x="8518610" y="395684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7" name="Oval 33">
              <a:extLst>
                <a:ext uri="{FF2B5EF4-FFF2-40B4-BE49-F238E27FC236}">
                  <a16:creationId xmlns:a16="http://schemas.microsoft.com/office/drawing/2014/main" id="{EAFF9BC1-B4C5-4B3C-9689-8418ED0726CA}"/>
                </a:ext>
              </a:extLst>
            </p:cNvPr>
            <p:cNvSpPr/>
            <p:nvPr/>
          </p:nvSpPr>
          <p:spPr>
            <a:xfrm>
              <a:off x="9649159" y="395684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8" name="Oval 34">
              <a:extLst>
                <a:ext uri="{FF2B5EF4-FFF2-40B4-BE49-F238E27FC236}">
                  <a16:creationId xmlns:a16="http://schemas.microsoft.com/office/drawing/2014/main" id="{B4AE4F49-F5EC-479F-A4BD-6FFC61B51CF8}"/>
                </a:ext>
              </a:extLst>
            </p:cNvPr>
            <p:cNvSpPr/>
            <p:nvPr/>
          </p:nvSpPr>
          <p:spPr>
            <a:xfrm>
              <a:off x="10781267" y="395684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29" name="Oval 35">
              <a:extLst>
                <a:ext uri="{FF2B5EF4-FFF2-40B4-BE49-F238E27FC236}">
                  <a16:creationId xmlns:a16="http://schemas.microsoft.com/office/drawing/2014/main" id="{7944E357-5E2D-4C63-AF4C-8EB8432C7D3F}"/>
                </a:ext>
              </a:extLst>
            </p:cNvPr>
            <p:cNvSpPr/>
            <p:nvPr/>
          </p:nvSpPr>
          <p:spPr>
            <a:xfrm>
              <a:off x="10781267" y="289592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0" name="Oval 36">
              <a:extLst>
                <a:ext uri="{FF2B5EF4-FFF2-40B4-BE49-F238E27FC236}">
                  <a16:creationId xmlns:a16="http://schemas.microsoft.com/office/drawing/2014/main" id="{1D6EAC86-E4D5-4422-B81D-68EDEB24410D}"/>
                </a:ext>
              </a:extLst>
            </p:cNvPr>
            <p:cNvSpPr/>
            <p:nvPr/>
          </p:nvSpPr>
          <p:spPr>
            <a:xfrm>
              <a:off x="10781267" y="183568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1" name="Oval 37">
              <a:extLst>
                <a:ext uri="{FF2B5EF4-FFF2-40B4-BE49-F238E27FC236}">
                  <a16:creationId xmlns:a16="http://schemas.microsoft.com/office/drawing/2014/main" id="{D198E36F-5B77-4FBA-BE84-31BD0E0C1D1F}"/>
                </a:ext>
              </a:extLst>
            </p:cNvPr>
            <p:cNvSpPr/>
            <p:nvPr/>
          </p:nvSpPr>
          <p:spPr>
            <a:xfrm>
              <a:off x="9649159" y="183568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2" name="Oval 38">
              <a:extLst>
                <a:ext uri="{FF2B5EF4-FFF2-40B4-BE49-F238E27FC236}">
                  <a16:creationId xmlns:a16="http://schemas.microsoft.com/office/drawing/2014/main" id="{BF30E5BA-CAB1-438D-B392-5AB81602A089}"/>
                </a:ext>
              </a:extLst>
            </p:cNvPr>
            <p:cNvSpPr/>
            <p:nvPr/>
          </p:nvSpPr>
          <p:spPr>
            <a:xfrm>
              <a:off x="8055888" y="2637994"/>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3" name="Oval 39">
              <a:extLst>
                <a:ext uri="{FF2B5EF4-FFF2-40B4-BE49-F238E27FC236}">
                  <a16:creationId xmlns:a16="http://schemas.microsoft.com/office/drawing/2014/main" id="{04928F5C-C26D-436B-B922-BE5922A21E7C}"/>
                </a:ext>
              </a:extLst>
            </p:cNvPr>
            <p:cNvSpPr/>
            <p:nvPr/>
          </p:nvSpPr>
          <p:spPr>
            <a:xfrm>
              <a:off x="8258274" y="272763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4" name="Oval 40">
              <a:extLst>
                <a:ext uri="{FF2B5EF4-FFF2-40B4-BE49-F238E27FC236}">
                  <a16:creationId xmlns:a16="http://schemas.microsoft.com/office/drawing/2014/main" id="{8F8C23A0-BE73-4C11-95FF-7C46DE2202E2}"/>
                </a:ext>
              </a:extLst>
            </p:cNvPr>
            <p:cNvSpPr/>
            <p:nvPr/>
          </p:nvSpPr>
          <p:spPr>
            <a:xfrm>
              <a:off x="8258274" y="3027174"/>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5" name="Oval 41">
              <a:extLst>
                <a:ext uri="{FF2B5EF4-FFF2-40B4-BE49-F238E27FC236}">
                  <a16:creationId xmlns:a16="http://schemas.microsoft.com/office/drawing/2014/main" id="{4C219A85-8BB2-4CE7-A5C3-1195DE3B5294}"/>
                </a:ext>
              </a:extLst>
            </p:cNvPr>
            <p:cNvSpPr/>
            <p:nvPr/>
          </p:nvSpPr>
          <p:spPr>
            <a:xfrm>
              <a:off x="8661242" y="288193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6" name="Oval 44">
              <a:extLst>
                <a:ext uri="{FF2B5EF4-FFF2-40B4-BE49-F238E27FC236}">
                  <a16:creationId xmlns:a16="http://schemas.microsoft.com/office/drawing/2014/main" id="{FD9890D6-CBA6-495A-8F80-3405FC5CF095}"/>
                </a:ext>
              </a:extLst>
            </p:cNvPr>
            <p:cNvSpPr/>
            <p:nvPr/>
          </p:nvSpPr>
          <p:spPr>
            <a:xfrm>
              <a:off x="9791792" y="2895926"/>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7" name="Oval 45">
              <a:extLst>
                <a:ext uri="{FF2B5EF4-FFF2-40B4-BE49-F238E27FC236}">
                  <a16:creationId xmlns:a16="http://schemas.microsoft.com/office/drawing/2014/main" id="{CCB3D72D-E8EE-490B-BD5F-54459E86FFC2}"/>
                </a:ext>
              </a:extLst>
            </p:cNvPr>
            <p:cNvSpPr/>
            <p:nvPr/>
          </p:nvSpPr>
          <p:spPr>
            <a:xfrm>
              <a:off x="7261893" y="2615133"/>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8" name="Oval 46">
              <a:extLst>
                <a:ext uri="{FF2B5EF4-FFF2-40B4-BE49-F238E27FC236}">
                  <a16:creationId xmlns:a16="http://schemas.microsoft.com/office/drawing/2014/main" id="{45376A4A-A736-473D-87EB-EFD301CE2044}"/>
                </a:ext>
              </a:extLst>
            </p:cNvPr>
            <p:cNvSpPr/>
            <p:nvPr/>
          </p:nvSpPr>
          <p:spPr>
            <a:xfrm>
              <a:off x="7255458" y="3131527"/>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39" name="Oval 47">
              <a:extLst>
                <a:ext uri="{FF2B5EF4-FFF2-40B4-BE49-F238E27FC236}">
                  <a16:creationId xmlns:a16="http://schemas.microsoft.com/office/drawing/2014/main" id="{57DAAFC8-4B6E-46AC-A23A-743C1E066625}"/>
                </a:ext>
              </a:extLst>
            </p:cNvPr>
            <p:cNvSpPr/>
            <p:nvPr/>
          </p:nvSpPr>
          <p:spPr>
            <a:xfrm>
              <a:off x="7685946" y="3563850"/>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40" name="Oval 48">
              <a:extLst>
                <a:ext uri="{FF2B5EF4-FFF2-40B4-BE49-F238E27FC236}">
                  <a16:creationId xmlns:a16="http://schemas.microsoft.com/office/drawing/2014/main" id="{14874902-63F1-4F1E-A045-6F2086CE5605}"/>
                </a:ext>
              </a:extLst>
            </p:cNvPr>
            <p:cNvSpPr/>
            <p:nvPr/>
          </p:nvSpPr>
          <p:spPr>
            <a:xfrm>
              <a:off x="7685946" y="2169288"/>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p:sp>
          <p:nvSpPr>
            <p:cNvPr id="41" name="Oval 92">
              <a:extLst>
                <a:ext uri="{FF2B5EF4-FFF2-40B4-BE49-F238E27FC236}">
                  <a16:creationId xmlns:a16="http://schemas.microsoft.com/office/drawing/2014/main" id="{297BC08D-FAC8-4BCD-A37D-FA477EA5E86E}"/>
                </a:ext>
              </a:extLst>
            </p:cNvPr>
            <p:cNvSpPr/>
            <p:nvPr/>
          </p:nvSpPr>
          <p:spPr>
            <a:xfrm>
              <a:off x="8894249" y="2216605"/>
              <a:ext cx="106625" cy="112496"/>
            </a:xfrm>
            <a:prstGeom prst="ellipse">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5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8713917" y="2256641"/>
                  <a:ext cx="1862305" cy="759760"/>
                </a:xfrm>
                <a:prstGeom prst="rect">
                  <a:avLst/>
                </a:prstGeom>
              </p:spPr>
              <p:txBody>
                <a:bodyPr wrap="none">
                  <a:spAutoFit/>
                </a:bodyPr>
                <a:lstStyle/>
                <a:p>
                  <a14:m>
                    <m:oMath xmlns:m="http://schemas.openxmlformats.org/officeDocument/2006/math">
                      <m:sSub>
                        <m:sSubPr>
                          <m:ctrlPr>
                            <a:rPr lang="en-GB" sz="4000" i="1" kern="0" smtClean="0">
                              <a:solidFill>
                                <a:schemeClr val="accent4">
                                  <a:lumMod val="50000"/>
                                </a:schemeClr>
                              </a:solidFill>
                              <a:latin typeface="Cambria Math" panose="02040503050406030204" pitchFamily="18" charset="0"/>
                            </a:rPr>
                          </m:ctrlPr>
                        </m:sSubPr>
                        <m:e>
                          <m:r>
                            <m:rPr>
                              <m:nor/>
                            </m:rPr>
                            <a:rPr lang="en-GB" sz="4000" kern="0">
                              <a:solidFill>
                                <a:schemeClr val="accent4">
                                  <a:lumMod val="50000"/>
                                </a:schemeClr>
                              </a:solidFill>
                            </a:rPr>
                            <m:t>V</m:t>
                          </m:r>
                        </m:e>
                        <m:sub>
                          <m:r>
                            <m:rPr>
                              <m:nor/>
                            </m:rPr>
                            <a:rPr lang="de-DE" sz="4000" b="0" i="0" kern="0" smtClean="0">
                              <a:solidFill>
                                <a:schemeClr val="accent4">
                                  <a:lumMod val="50000"/>
                                </a:schemeClr>
                              </a:solidFill>
                              <a:latin typeface="Frutiger LT Com 55 Roman" panose="020B0503030504020204" pitchFamily="34" charset="0"/>
                            </a:rPr>
                            <m:t>3</m:t>
                          </m:r>
                        </m:sub>
                      </m:sSub>
                    </m:oMath>
                  </a14:m>
                  <a:r>
                    <a:rPr lang="de-DE" sz="4000" dirty="0">
                      <a:solidFill>
                        <a:schemeClr val="accent4">
                          <a:lumMod val="50000"/>
                        </a:schemeClr>
                      </a:solidFill>
                    </a:rPr>
                    <a:t>,</a:t>
                  </a:r>
                  <a14:m>
                    <m:oMath xmlns:m="http://schemas.openxmlformats.org/officeDocument/2006/math">
                      <m:sSub>
                        <m:sSubPr>
                          <m:ctrlPr>
                            <a:rPr lang="en-GB" sz="4000" i="1" kern="0">
                              <a:solidFill>
                                <a:schemeClr val="accent4">
                                  <a:lumMod val="50000"/>
                                </a:schemeClr>
                              </a:solidFill>
                              <a:latin typeface="Cambria Math" panose="02040503050406030204" pitchFamily="18" charset="0"/>
                            </a:rPr>
                          </m:ctrlPr>
                        </m:sSubPr>
                        <m:e>
                          <m:r>
                            <m:rPr>
                              <m:nor/>
                            </m:rPr>
                            <a:rPr lang="de-DE" sz="4000" dirty="0">
                              <a:solidFill>
                                <a:schemeClr val="accent4">
                                  <a:lumMod val="50000"/>
                                </a:schemeClr>
                              </a:solidFill>
                            </a:rPr>
                            <m:t>‹</m:t>
                          </m:r>
                          <m:acc>
                            <m:accPr>
                              <m:chr m:val="̅"/>
                              <m:ctrlPr>
                                <a:rPr lang="en-GB" sz="4000" i="1" kern="0">
                                  <a:solidFill>
                                    <a:schemeClr val="accent4">
                                      <a:lumMod val="50000"/>
                                    </a:schemeClr>
                                  </a:solidFill>
                                  <a:latin typeface="Cambria Math" panose="02040503050406030204" pitchFamily="18" charset="0"/>
                                </a:rPr>
                              </m:ctrlPr>
                            </m:accPr>
                            <m:e>
                              <m:r>
                                <m:rPr>
                                  <m:sty m:val="p"/>
                                </m:rPr>
                                <a:rPr lang="el-GR" sz="4000" i="1" kern="0" smtClea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accent4">
                                  <a:lumMod val="50000"/>
                                </a:schemeClr>
                              </a:solidFill>
                            </a:rPr>
                            <m:t>›</m:t>
                          </m:r>
                        </m:e>
                        <m:sub>
                          <m:r>
                            <m:rPr>
                              <m:nor/>
                            </m:rPr>
                            <a:rPr lang="de-DE" sz="4000" kern="0">
                              <a:solidFill>
                                <a:schemeClr val="accent4">
                                  <a:lumMod val="50000"/>
                                </a:schemeClr>
                              </a:solidFill>
                              <a:latin typeface="Frutiger LT Com 55 Roman" panose="020B0503030504020204" pitchFamily="34" charset="0"/>
                            </a:rPr>
                            <m:t>3</m:t>
                          </m:r>
                        </m:sub>
                      </m:sSub>
                    </m:oMath>
                  </a14:m>
                  <a:endParaRPr lang="de-DE" sz="4000"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8713917" y="2256641"/>
                  <a:ext cx="1862305" cy="759760"/>
                </a:xfrm>
                <a:prstGeom prst="rect">
                  <a:avLst/>
                </a:prstGeom>
                <a:blipFill>
                  <a:blip r:embed="rId4"/>
                  <a:stretch>
                    <a:fillRect t="-14400" b="-26400"/>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6927681" y="1608553"/>
              <a:ext cx="288032" cy="164685"/>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p:sp>
          <p:nvSpPr>
            <p:cNvPr id="58" name="Rechteck 57">
              <a:extLst>
                <a:ext uri="{FF2B5EF4-FFF2-40B4-BE49-F238E27FC236}">
                  <a16:creationId xmlns:a16="http://schemas.microsoft.com/office/drawing/2014/main" id="{D18EB86B-03D4-489E-BB4D-C490E09762F7}"/>
                </a:ext>
              </a:extLst>
            </p:cNvPr>
            <p:cNvSpPr/>
            <p:nvPr/>
          </p:nvSpPr>
          <p:spPr bwMode="auto">
            <a:xfrm>
              <a:off x="9442617" y="1608553"/>
              <a:ext cx="288032" cy="164685"/>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p:sp>
          <p:nvSpPr>
            <p:cNvPr id="59" name="Rechteck 58">
              <a:extLst>
                <a:ext uri="{FF2B5EF4-FFF2-40B4-BE49-F238E27FC236}">
                  <a16:creationId xmlns:a16="http://schemas.microsoft.com/office/drawing/2014/main" id="{F9F63E5F-7910-4B05-9FA4-0816F32383FA}"/>
                </a:ext>
              </a:extLst>
            </p:cNvPr>
            <p:cNvSpPr/>
            <p:nvPr/>
          </p:nvSpPr>
          <p:spPr bwMode="auto">
            <a:xfrm>
              <a:off x="6927681" y="4106329"/>
              <a:ext cx="288032" cy="164685"/>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p:sp>
          <p:nvSpPr>
            <p:cNvPr id="60" name="Rechteck 59">
              <a:extLst>
                <a:ext uri="{FF2B5EF4-FFF2-40B4-BE49-F238E27FC236}">
                  <a16:creationId xmlns:a16="http://schemas.microsoft.com/office/drawing/2014/main" id="{B124B51E-4B66-4571-9B68-F11C184B4464}"/>
                </a:ext>
              </a:extLst>
            </p:cNvPr>
            <p:cNvSpPr/>
            <p:nvPr/>
          </p:nvSpPr>
          <p:spPr bwMode="auto">
            <a:xfrm>
              <a:off x="9493714" y="4099668"/>
              <a:ext cx="288032" cy="164685"/>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p:sp>
          <p:nvSpPr>
            <p:cNvPr id="61" name="Rechteck 60">
              <a:extLst>
                <a:ext uri="{FF2B5EF4-FFF2-40B4-BE49-F238E27FC236}">
                  <a16:creationId xmlns:a16="http://schemas.microsoft.com/office/drawing/2014/main" id="{A7295A2E-33DB-46DB-A509-4C1924CFD06D}"/>
                </a:ext>
              </a:extLst>
            </p:cNvPr>
            <p:cNvSpPr/>
            <p:nvPr/>
          </p:nvSpPr>
          <p:spPr bwMode="auto">
            <a:xfrm>
              <a:off x="9493714" y="4355586"/>
              <a:ext cx="288032" cy="164685"/>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p:sp>
          <p:nvSpPr>
            <p:cNvPr id="62" name="Rechteck 61">
              <a:extLst>
                <a:ext uri="{FF2B5EF4-FFF2-40B4-BE49-F238E27FC236}">
                  <a16:creationId xmlns:a16="http://schemas.microsoft.com/office/drawing/2014/main" id="{4836CF44-8402-4F7B-A742-FFB3E3AF5CD2}"/>
                </a:ext>
              </a:extLst>
            </p:cNvPr>
            <p:cNvSpPr/>
            <p:nvPr/>
          </p:nvSpPr>
          <p:spPr bwMode="auto">
            <a:xfrm>
              <a:off x="6927681" y="4351908"/>
              <a:ext cx="288032" cy="164685"/>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p:sp>
          <p:nvSpPr>
            <p:cNvPr id="63" name="Rechteck 62">
              <a:extLst>
                <a:ext uri="{FF2B5EF4-FFF2-40B4-BE49-F238E27FC236}">
                  <a16:creationId xmlns:a16="http://schemas.microsoft.com/office/drawing/2014/main" id="{9DE8822A-645E-4A71-B54D-663B4E462657}"/>
                </a:ext>
              </a:extLst>
            </p:cNvPr>
            <p:cNvSpPr/>
            <p:nvPr/>
          </p:nvSpPr>
          <p:spPr bwMode="auto">
            <a:xfrm>
              <a:off x="6937060" y="1360354"/>
              <a:ext cx="288032" cy="164685"/>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p:sp>
          <p:nvSpPr>
            <p:cNvPr id="64" name="Rechteck 63">
              <a:extLst>
                <a:ext uri="{FF2B5EF4-FFF2-40B4-BE49-F238E27FC236}">
                  <a16:creationId xmlns:a16="http://schemas.microsoft.com/office/drawing/2014/main" id="{EF7C1BEA-F1A3-44C4-9CC9-0E3AF20DFD2F}"/>
                </a:ext>
              </a:extLst>
            </p:cNvPr>
            <p:cNvSpPr/>
            <p:nvPr/>
          </p:nvSpPr>
          <p:spPr bwMode="auto">
            <a:xfrm>
              <a:off x="9452903" y="1359401"/>
              <a:ext cx="288032" cy="164685"/>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p:gr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2682187372"/>
              </p:ext>
            </p:extLst>
          </p:nvPr>
        </p:nvGraphicFramePr>
        <p:xfrm>
          <a:off x="3635590" y="6190059"/>
          <a:ext cx="5042928" cy="29337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Sandberg, Mats Prof. </a:t>
                      </a:r>
                      <a:r>
                        <a:rPr kumimoji="0" lang="en-US" sz="600" b="0" i="0" u="none" strike="noStrike" kern="1200" cap="none" spc="0" normalizeH="0" baseline="0" noProof="0" dirty="0" err="1">
                          <a:ln>
                            <a:noFill/>
                          </a:ln>
                          <a:solidFill>
                            <a:srgbClr val="000000"/>
                          </a:solidFill>
                          <a:effectLst/>
                          <a:uLnTx/>
                          <a:uFillTx/>
                          <a:latin typeface="+mn-lt"/>
                          <a:ea typeface="+mn-ea"/>
                          <a:cs typeface="+mn-cs"/>
                        </a:rPr>
                        <a:t>Ph.D</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Eng</a:t>
                      </a:r>
                      <a:r>
                        <a:rPr kumimoji="0" lang="en-US" sz="600" b="0" i="0" u="none" strike="noStrike" kern="1200" cap="none" spc="0" normalizeH="0" baseline="0" noProof="0" dirty="0">
                          <a:ln>
                            <a:noFill/>
                          </a:ln>
                          <a:solidFill>
                            <a:srgbClr val="000000"/>
                          </a:solidFill>
                          <a:effectLst/>
                          <a:uLnTx/>
                          <a:uFillTx/>
                          <a:latin typeface="+mn-lt"/>
                          <a:ea typeface="+mn-ea"/>
                          <a:cs typeface="+mn-cs"/>
                        </a:rPr>
                        <a:t>) (1984): The multi-chamber theory reconsidered from the viewpoint of air quality studies. In: Building and Environment 19 (4), S. 221–233. DOI: 10.1016/0360-1323(84)90003-9.</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51" name="Rechteck 50">
                <a:extLst>
                  <a:ext uri="{FF2B5EF4-FFF2-40B4-BE49-F238E27FC236}">
                    <a16:creationId xmlns:a16="http://schemas.microsoft.com/office/drawing/2014/main" id="{DA1C9FE4-981F-49ED-9E1A-9986B4A5DBE8}"/>
                  </a:ext>
                </a:extLst>
              </p:cNvPr>
              <p:cNvSpPr/>
              <p:nvPr/>
            </p:nvSpPr>
            <p:spPr>
              <a:xfrm>
                <a:off x="6646816" y="1222377"/>
                <a:ext cx="1862305" cy="747449"/>
              </a:xfrm>
              <a:prstGeom prst="rect">
                <a:avLst/>
              </a:prstGeom>
            </p:spPr>
            <p:txBody>
              <a:bodyPr wrap="none">
                <a:spAutoFit/>
              </a:bodyPr>
              <a:lstStyle/>
              <a:p>
                <a14:m>
                  <m:oMath xmlns:m="http://schemas.openxmlformats.org/officeDocument/2006/math">
                    <m:sSub>
                      <m:sSubPr>
                        <m:ctrlPr>
                          <a:rPr lang="en-GB" sz="4000" i="1" kern="0" smtClean="0">
                            <a:solidFill>
                              <a:schemeClr val="accent1">
                                <a:lumMod val="75000"/>
                              </a:schemeClr>
                            </a:solidFill>
                            <a:latin typeface="Cambria Math" panose="02040503050406030204" pitchFamily="18" charset="0"/>
                          </a:rPr>
                        </m:ctrlPr>
                      </m:sSubPr>
                      <m:e>
                        <m:r>
                          <m:rPr>
                            <m:nor/>
                          </m:rPr>
                          <a:rPr lang="en-GB" sz="4000" kern="0">
                            <a:solidFill>
                              <a:schemeClr val="accent1">
                                <a:lumMod val="75000"/>
                              </a:schemeClr>
                            </a:solidFill>
                          </a:rPr>
                          <m:t>V</m:t>
                        </m:r>
                      </m:e>
                      <m:sub>
                        <m:r>
                          <m:rPr>
                            <m:nor/>
                          </m:rPr>
                          <a:rPr lang="de-DE" sz="4000" b="0" i="0" kern="0" smtClean="0">
                            <a:solidFill>
                              <a:schemeClr val="accent1">
                                <a:lumMod val="75000"/>
                              </a:schemeClr>
                            </a:solidFill>
                            <a:latin typeface="Frutiger LT Com 55 Roman" panose="020B0503030504020204" pitchFamily="34" charset="0"/>
                          </a:rPr>
                          <m:t>1</m:t>
                        </m:r>
                      </m:sub>
                    </m:sSub>
                  </m:oMath>
                </a14:m>
                <a:r>
                  <a:rPr lang="de-DE" sz="4000" dirty="0">
                    <a:solidFill>
                      <a:schemeClr val="accent1">
                        <a:lumMod val="75000"/>
                      </a:schemeClr>
                    </a:solidFill>
                  </a:rPr>
                  <a:t>,</a:t>
                </a:r>
                <a14:m>
                  <m:oMath xmlns:m="http://schemas.openxmlformats.org/officeDocument/2006/math">
                    <m:sSub>
                      <m:sSubPr>
                        <m:ctrlPr>
                          <a:rPr lang="en-GB" sz="4000" i="1" kern="0">
                            <a:solidFill>
                              <a:schemeClr val="accent1">
                                <a:lumMod val="75000"/>
                              </a:schemeClr>
                            </a:solidFill>
                            <a:latin typeface="Cambria Math" panose="02040503050406030204" pitchFamily="18" charset="0"/>
                          </a:rPr>
                        </m:ctrlPr>
                      </m:sSubPr>
                      <m:e>
                        <m:r>
                          <m:rPr>
                            <m:nor/>
                          </m:rPr>
                          <a:rPr lang="de-DE" sz="4000" dirty="0">
                            <a:solidFill>
                              <a:schemeClr val="accent1">
                                <a:lumMod val="75000"/>
                              </a:schemeClr>
                            </a:solidFill>
                          </a:rPr>
                          <m:t>‹</m:t>
                        </m:r>
                        <m:acc>
                          <m:accPr>
                            <m:chr m:val="̅"/>
                            <m:ctrlPr>
                              <a:rPr lang="en-GB" sz="4000" i="1" kern="0">
                                <a:solidFill>
                                  <a:schemeClr val="accent1">
                                    <a:lumMod val="75000"/>
                                  </a:schemeClr>
                                </a:solidFill>
                                <a:latin typeface="Cambria Math" panose="02040503050406030204" pitchFamily="18" charset="0"/>
                              </a:rPr>
                            </m:ctrlPr>
                          </m:accPr>
                          <m:e>
                            <m:r>
                              <m:rPr>
                                <m:sty m:val="p"/>
                              </m:rPr>
                              <a:rPr lang="el-GR" sz="4000" i="1" kern="0" smtClean="0">
                                <a:solidFill>
                                  <a:schemeClr val="accent1">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1">
                                <a:lumMod val="75000"/>
                              </a:schemeClr>
                            </a:solidFill>
                          </a:rPr>
                          <m:t>›</m:t>
                        </m:r>
                      </m:e>
                      <m:sub>
                        <m:r>
                          <m:rPr>
                            <m:nor/>
                          </m:rPr>
                          <a:rPr lang="de-DE" sz="4000" b="0" i="0" kern="0" smtClean="0">
                            <a:solidFill>
                              <a:schemeClr val="accent1">
                                <a:lumMod val="75000"/>
                              </a:schemeClr>
                            </a:solidFill>
                            <a:latin typeface="Frutiger LT Com 55 Roman" panose="020B0503030504020204" pitchFamily="34" charset="0"/>
                          </a:rPr>
                          <m:t>1</m:t>
                        </m:r>
                      </m:sub>
                    </m:sSub>
                  </m:oMath>
                </a14:m>
                <a:endParaRPr lang="de-DE" sz="4000" dirty="0">
                  <a:solidFill>
                    <a:schemeClr val="tx2">
                      <a:lumMod val="50000"/>
                    </a:schemeClr>
                  </a:solidFill>
                </a:endParaRPr>
              </a:p>
            </p:txBody>
          </p:sp>
        </mc:Choice>
        <mc:Fallback xmlns="">
          <p:sp>
            <p:nvSpPr>
              <p:cNvPr id="51" name="Rechteck 50">
                <a:extLst>
                  <a:ext uri="{FF2B5EF4-FFF2-40B4-BE49-F238E27FC236}">
                    <a16:creationId xmlns:a16="http://schemas.microsoft.com/office/drawing/2014/main" id="{DA1C9FE4-981F-49ED-9E1A-9986B4A5DBE8}"/>
                  </a:ext>
                </a:extLst>
              </p:cNvPr>
              <p:cNvSpPr>
                <a:spLocks noRot="1" noChangeAspect="1" noMove="1" noResize="1" noEditPoints="1" noAdjustHandles="1" noChangeArrowheads="1" noChangeShapeType="1" noTextEdit="1"/>
              </p:cNvSpPr>
              <p:nvPr/>
            </p:nvSpPr>
            <p:spPr>
              <a:xfrm>
                <a:off x="6646816" y="1222377"/>
                <a:ext cx="1862305" cy="747449"/>
              </a:xfrm>
              <a:prstGeom prst="rect">
                <a:avLst/>
              </a:prstGeom>
              <a:blipFill>
                <a:blip r:embed="rId5"/>
                <a:stretch>
                  <a:fillRect t="-14754" b="-2950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9321911" y="1221151"/>
                <a:ext cx="1862305" cy="753604"/>
              </a:xfrm>
              <a:prstGeom prst="rect">
                <a:avLst/>
              </a:prstGeom>
            </p:spPr>
            <p:txBody>
              <a:bodyPr wrap="none">
                <a:spAutoFit/>
              </a:bodyPr>
              <a:lstStyle/>
              <a:p>
                <a14:m>
                  <m:oMath xmlns:m="http://schemas.openxmlformats.org/officeDocument/2006/math">
                    <m:sSub>
                      <m:sSubPr>
                        <m:ctrlPr>
                          <a:rPr lang="en-GB" sz="4000" i="1" kern="0" smtClean="0">
                            <a:solidFill>
                              <a:schemeClr val="accent3">
                                <a:lumMod val="75000"/>
                              </a:schemeClr>
                            </a:solidFill>
                            <a:latin typeface="Cambria Math" panose="02040503050406030204" pitchFamily="18" charset="0"/>
                          </a:rPr>
                        </m:ctrlPr>
                      </m:sSubPr>
                      <m:e>
                        <m:r>
                          <m:rPr>
                            <m:nor/>
                          </m:rPr>
                          <a:rPr lang="en-GB" sz="4000" kern="0">
                            <a:solidFill>
                              <a:schemeClr val="accent3">
                                <a:lumMod val="75000"/>
                              </a:schemeClr>
                            </a:solidFill>
                          </a:rPr>
                          <m:t>V</m:t>
                        </m:r>
                      </m:e>
                      <m:sub>
                        <m:r>
                          <m:rPr>
                            <m:nor/>
                          </m:rPr>
                          <a:rPr lang="de-DE" sz="4000" b="0" i="0" kern="0" smtClean="0">
                            <a:solidFill>
                              <a:schemeClr val="accent3">
                                <a:lumMod val="75000"/>
                              </a:schemeClr>
                            </a:solidFill>
                            <a:latin typeface="Frutiger LT Com 55 Roman" panose="020B0503030504020204" pitchFamily="34" charset="0"/>
                          </a:rPr>
                          <m:t>2</m:t>
                        </m:r>
                      </m:sub>
                    </m:sSub>
                  </m:oMath>
                </a14:m>
                <a:r>
                  <a:rPr lang="de-DE" sz="4000" dirty="0">
                    <a:solidFill>
                      <a:schemeClr val="accent3">
                        <a:lumMod val="75000"/>
                      </a:schemeClr>
                    </a:solidFill>
                  </a:rPr>
                  <a:t>,</a:t>
                </a:r>
                <a14:m>
                  <m:oMath xmlns:m="http://schemas.openxmlformats.org/officeDocument/2006/math">
                    <m:sSub>
                      <m:sSubPr>
                        <m:ctrlPr>
                          <a:rPr lang="en-GB" sz="4000" i="1" kern="0">
                            <a:solidFill>
                              <a:schemeClr val="accent3">
                                <a:lumMod val="75000"/>
                              </a:schemeClr>
                            </a:solidFill>
                            <a:latin typeface="Cambria Math" panose="02040503050406030204" pitchFamily="18" charset="0"/>
                          </a:rPr>
                        </m:ctrlPr>
                      </m:sSubPr>
                      <m:e>
                        <m:r>
                          <m:rPr>
                            <m:nor/>
                          </m:rPr>
                          <a:rPr lang="de-DE" sz="4000" dirty="0">
                            <a:solidFill>
                              <a:schemeClr val="accent3">
                                <a:lumMod val="75000"/>
                              </a:schemeClr>
                            </a:solidFill>
                          </a:rPr>
                          <m:t>‹</m:t>
                        </m:r>
                        <m:acc>
                          <m:accPr>
                            <m:chr m:val="̅"/>
                            <m:ctrlPr>
                              <a:rPr lang="en-GB" sz="4000" i="1" kern="0">
                                <a:solidFill>
                                  <a:schemeClr val="accent3">
                                    <a:lumMod val="75000"/>
                                  </a:schemeClr>
                                </a:solidFill>
                                <a:latin typeface="Cambria Math" panose="02040503050406030204" pitchFamily="18" charset="0"/>
                              </a:rPr>
                            </m:ctrlPr>
                          </m:accPr>
                          <m:e>
                            <m:r>
                              <m:rPr>
                                <m:sty m:val="p"/>
                              </m:rPr>
                              <a:rPr lang="el-GR" sz="4000" i="1" kern="0" smtClean="0">
                                <a:solidFill>
                                  <a:schemeClr val="accent3">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3">
                                <a:lumMod val="75000"/>
                              </a:schemeClr>
                            </a:solidFill>
                          </a:rPr>
                          <m:t>›</m:t>
                        </m:r>
                      </m:e>
                      <m:sub>
                        <m:r>
                          <m:rPr>
                            <m:nor/>
                          </m:rPr>
                          <a:rPr lang="de-DE" sz="4000" b="0" i="0" kern="0" smtClean="0">
                            <a:solidFill>
                              <a:schemeClr val="accent3">
                                <a:lumMod val="75000"/>
                              </a:schemeClr>
                            </a:solidFill>
                            <a:latin typeface="Frutiger LT Com 55 Roman" panose="020B0503030504020204" pitchFamily="34" charset="0"/>
                          </a:rPr>
                          <m:t>2</m:t>
                        </m:r>
                      </m:sub>
                    </m:sSub>
                  </m:oMath>
                </a14:m>
                <a:endParaRPr lang="de-DE" sz="4000"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9321911" y="1221151"/>
                <a:ext cx="1862305" cy="753604"/>
              </a:xfrm>
              <a:prstGeom prst="rect">
                <a:avLst/>
              </a:prstGeom>
              <a:blipFill>
                <a:blip r:embed="rId6"/>
                <a:stretch>
                  <a:fillRect t="-14516" b="-27419"/>
                </a:stretch>
              </a:blipFill>
            </p:spPr>
            <p:txBody>
              <a:bodyPr/>
              <a:lstStyle/>
              <a:p>
                <a:r>
                  <a:rPr lang="de-DE">
                    <a:noFill/>
                  </a:rPr>
                  <a:t> </a:t>
                </a:r>
              </a:p>
            </p:txBody>
          </p:sp>
        </mc:Fallback>
      </mc:AlternateContent>
    </p:spTree>
    <p:extLst>
      <p:ext uri="{BB962C8B-B14F-4D97-AF65-F5344CB8AC3E}">
        <p14:creationId xmlns:p14="http://schemas.microsoft.com/office/powerpoint/2010/main" val="415053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CC0C16F8-F6CB-43FF-8D01-3C3DC5B2C92B}"/>
              </a:ext>
            </a:extLst>
          </p:cNvPr>
          <p:cNvSpPr/>
          <p:nvPr/>
        </p:nvSpPr>
        <p:spPr bwMode="auto">
          <a:xfrm>
            <a:off x="406574" y="4293096"/>
            <a:ext cx="11377264" cy="1728192"/>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p:sp>
        <p:nvSpPr>
          <p:cNvPr id="2" name="Titel 1"/>
          <p:cNvSpPr>
            <a:spLocks noGrp="1"/>
          </p:cNvSpPr>
          <p:nvPr>
            <p:ph type="title"/>
          </p:nvPr>
        </p:nvSpPr>
        <p:spPr>
          <a:xfrm>
            <a:off x="477839" y="334800"/>
            <a:ext cx="11233150" cy="738664"/>
          </a:xfrm>
        </p:spPr>
        <p:txBody>
          <a:bodyPr/>
          <a:lstStyle/>
          <a:p>
            <a:r>
              <a:rPr lang="en-US" dirty="0" err="1"/>
              <a:t>Theorie</a:t>
            </a:r>
            <a:br>
              <a:rPr lang="en-US" dirty="0"/>
            </a:br>
            <a:r>
              <a:rPr lang="en-US" dirty="0" err="1">
                <a:solidFill>
                  <a:schemeClr val="tx2"/>
                </a:solidFill>
              </a:rPr>
              <a:t>Verweilzeitverteilung</a:t>
            </a:r>
            <a:r>
              <a:rPr lang="en-US" dirty="0">
                <a:solidFill>
                  <a:schemeClr val="tx2"/>
                </a:solidFill>
              </a:rPr>
              <a:t> – Die 4 </a:t>
            </a:r>
            <a:r>
              <a:rPr lang="en-US" dirty="0" err="1">
                <a:solidFill>
                  <a:schemeClr val="tx2"/>
                </a:solidFill>
              </a:rPr>
              <a:t>Eigenschaften</a:t>
            </a:r>
            <a:r>
              <a:rPr lang="en-US" dirty="0">
                <a:solidFill>
                  <a:schemeClr val="tx2"/>
                </a:solidFill>
              </a:rPr>
              <a:t> des </a:t>
            </a:r>
            <a:r>
              <a:rPr lang="en-US" dirty="0" err="1">
                <a:solidFill>
                  <a:schemeClr val="tx2"/>
                </a:solidFill>
              </a:rPr>
              <a:t>mathematischen</a:t>
            </a:r>
            <a:r>
              <a:rPr lang="en-US" dirty="0">
                <a:solidFill>
                  <a:schemeClr val="tx2"/>
                </a:solidFill>
              </a:rPr>
              <a:t> </a:t>
            </a:r>
            <a:r>
              <a:rPr lang="en-US" dirty="0" err="1">
                <a:solidFill>
                  <a:schemeClr val="tx2"/>
                </a:solidFill>
              </a:rPr>
              <a:t>Modells</a:t>
            </a:r>
            <a:endParaRPr lang="en-US" dirty="0">
              <a:solidFill>
                <a:schemeClr val="tx2"/>
              </a:solidFill>
            </a:endParaRP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2884483912"/>
              </p:ext>
            </p:extLst>
          </p:nvPr>
        </p:nvGraphicFramePr>
        <p:xfrm>
          <a:off x="3635590" y="6190059"/>
          <a:ext cx="5042928" cy="20193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90296">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Nauman, E. B.; </a:t>
                      </a:r>
                      <a:r>
                        <a:rPr kumimoji="0" lang="en-US" sz="600" b="0" i="0" u="none" strike="noStrike" kern="1200" cap="none" spc="0" normalizeH="0" baseline="0" noProof="0" dirty="0" err="1">
                          <a:ln>
                            <a:noFill/>
                          </a:ln>
                          <a:solidFill>
                            <a:srgbClr val="000000"/>
                          </a:solidFill>
                          <a:effectLst/>
                          <a:uLnTx/>
                          <a:uFillTx/>
                          <a:latin typeface="+mn-lt"/>
                          <a:ea typeface="+mn-ea"/>
                          <a:cs typeface="+mn-cs"/>
                        </a:rPr>
                        <a:t>Buffham</a:t>
                      </a:r>
                      <a:r>
                        <a:rPr kumimoji="0" lang="en-US" sz="600" b="0" i="0" u="none" strike="noStrike" kern="1200" cap="none" spc="0" normalizeH="0" baseline="0" noProof="0" dirty="0">
                          <a:ln>
                            <a:noFill/>
                          </a:ln>
                          <a:solidFill>
                            <a:srgbClr val="000000"/>
                          </a:solidFill>
                          <a:effectLst/>
                          <a:uLnTx/>
                          <a:uFillTx/>
                          <a:latin typeface="+mn-lt"/>
                          <a:ea typeface="+mn-ea"/>
                          <a:cs typeface="+mn-cs"/>
                        </a:rPr>
                        <a:t>, B. A. (1983): Mixing in continuous flow systems. New York: Wiley. ISBN: 978-0471861911.</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sp>
        <p:nvSpPr>
          <p:cNvPr id="5" name="Inhaltsplatzhalter 4">
            <a:extLst>
              <a:ext uri="{FF2B5EF4-FFF2-40B4-BE49-F238E27FC236}">
                <a16:creationId xmlns:a16="http://schemas.microsoft.com/office/drawing/2014/main" id="{CD68A346-2F93-40B7-9F37-F0FD1B1C4A3B}"/>
              </a:ext>
            </a:extLst>
          </p:cNvPr>
          <p:cNvSpPr>
            <a:spLocks noGrp="1"/>
          </p:cNvSpPr>
          <p:nvPr>
            <p:ph idx="1"/>
          </p:nvPr>
        </p:nvSpPr>
        <p:spPr>
          <a:xfrm>
            <a:off x="477839" y="1773238"/>
            <a:ext cx="11233150" cy="2735882"/>
          </a:xfrm>
        </p:spPr>
        <p:txBody>
          <a:bodyPr/>
          <a:lstStyle/>
          <a:p>
            <a:r>
              <a:rPr lang="en-US" dirty="0" err="1"/>
              <a:t>Jedes</a:t>
            </a:r>
            <a:r>
              <a:rPr lang="en-US" dirty="0"/>
              <a:t> </a:t>
            </a:r>
            <a:r>
              <a:rPr lang="en-US" dirty="0" err="1"/>
              <a:t>Fluidelement</a:t>
            </a:r>
            <a:r>
              <a:rPr lang="en-US" dirty="0"/>
              <a:t> </a:t>
            </a:r>
            <a:r>
              <a:rPr lang="en-US" dirty="0" err="1"/>
              <a:t>oder</a:t>
            </a:r>
            <a:r>
              <a:rPr lang="en-US" dirty="0"/>
              <a:t> </a:t>
            </a:r>
            <a:r>
              <a:rPr lang="en-US" dirty="0" err="1"/>
              <a:t>Partikel</a:t>
            </a:r>
            <a:r>
              <a:rPr lang="en-US" dirty="0"/>
              <a:t> </a:t>
            </a:r>
            <a:r>
              <a:rPr lang="en-US" dirty="0" err="1"/>
              <a:t>bleibt</a:t>
            </a:r>
            <a:r>
              <a:rPr lang="en-US" dirty="0"/>
              <a:t> </a:t>
            </a:r>
            <a:r>
              <a:rPr lang="en-US" dirty="0" err="1"/>
              <a:t>beim</a:t>
            </a:r>
            <a:r>
              <a:rPr lang="en-US" dirty="0"/>
              <a:t> </a:t>
            </a:r>
            <a:r>
              <a:rPr lang="en-US" dirty="0" err="1"/>
              <a:t>Passieren</a:t>
            </a:r>
            <a:r>
              <a:rPr lang="en-US" dirty="0"/>
              <a:t> des Systems </a:t>
            </a:r>
            <a:r>
              <a:rPr lang="en-US" dirty="0" err="1"/>
              <a:t>erhalten</a:t>
            </a:r>
            <a:r>
              <a:rPr lang="en-US" dirty="0"/>
              <a:t>. </a:t>
            </a:r>
          </a:p>
          <a:p>
            <a:pPr lvl="1"/>
            <a:r>
              <a:rPr lang="en-US" dirty="0" err="1"/>
              <a:t>Massenerhaltung</a:t>
            </a:r>
            <a:endParaRPr lang="en-US" dirty="0"/>
          </a:p>
          <a:p>
            <a:r>
              <a:rPr lang="en-US" dirty="0" err="1"/>
              <a:t>Jedes</a:t>
            </a:r>
            <a:r>
              <a:rPr lang="en-US" dirty="0"/>
              <a:t> </a:t>
            </a:r>
            <a:r>
              <a:rPr lang="en-US" dirty="0" err="1"/>
              <a:t>Fluidelement</a:t>
            </a:r>
            <a:r>
              <a:rPr lang="en-US" dirty="0"/>
              <a:t> </a:t>
            </a:r>
            <a:r>
              <a:rPr lang="en-US" dirty="0" err="1"/>
              <a:t>oder</a:t>
            </a:r>
            <a:r>
              <a:rPr lang="en-US" dirty="0"/>
              <a:t> </a:t>
            </a:r>
            <a:r>
              <a:rPr lang="en-US" dirty="0" err="1"/>
              <a:t>Partikel</a:t>
            </a:r>
            <a:r>
              <a:rPr lang="en-US" dirty="0"/>
              <a:t>, welches das System </a:t>
            </a:r>
            <a:r>
              <a:rPr lang="en-US" dirty="0" err="1"/>
              <a:t>betritt</a:t>
            </a:r>
            <a:r>
              <a:rPr lang="en-US" dirty="0"/>
              <a:t> </a:t>
            </a:r>
            <a:r>
              <a:rPr lang="en-US" dirty="0" err="1"/>
              <a:t>verlässt</a:t>
            </a:r>
            <a:r>
              <a:rPr lang="en-US" dirty="0"/>
              <a:t> dieses </a:t>
            </a:r>
            <a:r>
              <a:rPr lang="en-US" dirty="0" err="1"/>
              <a:t>auch</a:t>
            </a:r>
            <a:r>
              <a:rPr lang="en-US" dirty="0"/>
              <a:t> </a:t>
            </a:r>
            <a:r>
              <a:rPr lang="en-US" dirty="0" err="1"/>
              <a:t>wieder</a:t>
            </a:r>
            <a:r>
              <a:rPr lang="en-US" dirty="0"/>
              <a:t>. </a:t>
            </a:r>
            <a:r>
              <a:rPr lang="en-US" dirty="0" err="1"/>
              <a:t>Keines</a:t>
            </a:r>
            <a:r>
              <a:rPr lang="en-US" dirty="0"/>
              <a:t> </a:t>
            </a:r>
            <a:r>
              <a:rPr lang="en-US" dirty="0" err="1"/>
              <a:t>bleibt</a:t>
            </a:r>
            <a:r>
              <a:rPr lang="en-US" dirty="0"/>
              <a:t> </a:t>
            </a:r>
            <a:r>
              <a:rPr lang="en-US" dirty="0" err="1"/>
              <a:t>für</a:t>
            </a:r>
            <a:r>
              <a:rPr lang="en-US" dirty="0"/>
              <a:t> </a:t>
            </a:r>
            <a:r>
              <a:rPr lang="en-US" dirty="0" err="1"/>
              <a:t>immer</a:t>
            </a:r>
            <a:r>
              <a:rPr lang="en-US" dirty="0"/>
              <a:t> </a:t>
            </a:r>
            <a:r>
              <a:rPr lang="en-US" dirty="0" err="1"/>
              <a:t>im</a:t>
            </a:r>
            <a:r>
              <a:rPr lang="en-US" dirty="0"/>
              <a:t> System.</a:t>
            </a:r>
          </a:p>
          <a:p>
            <a:r>
              <a:rPr lang="en-US" dirty="0"/>
              <a:t>Das System </a:t>
            </a:r>
            <a:r>
              <a:rPr lang="en-US" dirty="0" err="1"/>
              <a:t>besteht</a:t>
            </a:r>
            <a:r>
              <a:rPr lang="en-US" dirty="0"/>
              <a:t> </a:t>
            </a:r>
            <a:r>
              <a:rPr lang="en-US" dirty="0" err="1"/>
              <a:t>aus</a:t>
            </a:r>
            <a:r>
              <a:rPr lang="en-US" dirty="0"/>
              <a:t> </a:t>
            </a:r>
            <a:r>
              <a:rPr lang="en-US" dirty="0" err="1"/>
              <a:t>einem</a:t>
            </a:r>
            <a:r>
              <a:rPr lang="en-US" dirty="0"/>
              <a:t> </a:t>
            </a:r>
            <a:r>
              <a:rPr lang="en-US" dirty="0" err="1"/>
              <a:t>endlichen</a:t>
            </a:r>
            <a:r>
              <a:rPr lang="en-US" dirty="0"/>
              <a:t> </a:t>
            </a:r>
            <a:r>
              <a:rPr lang="en-US" dirty="0" err="1"/>
              <a:t>Volumen</a:t>
            </a:r>
            <a:r>
              <a:rPr lang="en-US" dirty="0"/>
              <a:t> </a:t>
            </a:r>
            <a:r>
              <a:rPr lang="en-US" dirty="0" err="1"/>
              <a:t>im</a:t>
            </a:r>
            <a:r>
              <a:rPr lang="en-US" dirty="0"/>
              <a:t> </a:t>
            </a:r>
            <a:r>
              <a:rPr lang="en-US" dirty="0" err="1"/>
              <a:t>dreidimensionalen</a:t>
            </a:r>
            <a:r>
              <a:rPr lang="en-US" dirty="0"/>
              <a:t> </a:t>
            </a:r>
            <a:r>
              <a:rPr lang="en-US" dirty="0" err="1"/>
              <a:t>Raum</a:t>
            </a:r>
            <a:r>
              <a:rPr lang="en-US" dirty="0"/>
              <a:t>. Es </a:t>
            </a:r>
            <a:r>
              <a:rPr lang="en-US" dirty="0" err="1"/>
              <a:t>gibt</a:t>
            </a:r>
            <a:r>
              <a:rPr lang="en-US" dirty="0"/>
              <a:t> </a:t>
            </a:r>
            <a:r>
              <a:rPr lang="en-US" dirty="0" err="1"/>
              <a:t>keinen</a:t>
            </a:r>
            <a:r>
              <a:rPr lang="en-US" dirty="0"/>
              <a:t> </a:t>
            </a:r>
            <a:r>
              <a:rPr lang="en-US" dirty="0" err="1"/>
              <a:t>Zweifel</a:t>
            </a:r>
            <a:r>
              <a:rPr lang="en-US" dirty="0"/>
              <a:t> </a:t>
            </a:r>
            <a:r>
              <a:rPr lang="en-US" dirty="0" err="1"/>
              <a:t>darüber</a:t>
            </a:r>
            <a:r>
              <a:rPr lang="en-US" dirty="0"/>
              <a:t> </a:t>
            </a:r>
            <a:r>
              <a:rPr lang="en-US" dirty="0" err="1"/>
              <a:t>ob</a:t>
            </a:r>
            <a:r>
              <a:rPr lang="en-US" dirty="0"/>
              <a:t> </a:t>
            </a:r>
            <a:r>
              <a:rPr lang="en-US" dirty="0" err="1"/>
              <a:t>sich</a:t>
            </a:r>
            <a:r>
              <a:rPr lang="en-US" dirty="0"/>
              <a:t> </a:t>
            </a:r>
            <a:r>
              <a:rPr lang="en-US" dirty="0" err="1"/>
              <a:t>ein</a:t>
            </a:r>
            <a:r>
              <a:rPr lang="en-US" dirty="0"/>
              <a:t> </a:t>
            </a:r>
            <a:r>
              <a:rPr lang="en-US" dirty="0" err="1"/>
              <a:t>Fluidelement</a:t>
            </a:r>
            <a:r>
              <a:rPr lang="en-US" dirty="0"/>
              <a:t> </a:t>
            </a:r>
            <a:r>
              <a:rPr lang="en-US" dirty="0" err="1"/>
              <a:t>oder</a:t>
            </a:r>
            <a:r>
              <a:rPr lang="en-US" dirty="0"/>
              <a:t> </a:t>
            </a:r>
            <a:r>
              <a:rPr lang="en-US" dirty="0" err="1"/>
              <a:t>Partikel</a:t>
            </a:r>
            <a:r>
              <a:rPr lang="en-US" dirty="0"/>
              <a:t> </a:t>
            </a:r>
            <a:r>
              <a:rPr lang="en-US" dirty="0" err="1"/>
              <a:t>innerhalb</a:t>
            </a:r>
            <a:r>
              <a:rPr lang="en-US" dirty="0"/>
              <a:t> </a:t>
            </a:r>
            <a:r>
              <a:rPr lang="en-US" dirty="0" err="1"/>
              <a:t>oder</a:t>
            </a:r>
            <a:r>
              <a:rPr lang="en-US" dirty="0"/>
              <a:t> </a:t>
            </a:r>
            <a:r>
              <a:rPr lang="en-US" dirty="0" err="1"/>
              <a:t>außerhalb</a:t>
            </a:r>
            <a:r>
              <a:rPr lang="en-US" dirty="0"/>
              <a:t> dieses </a:t>
            </a:r>
            <a:r>
              <a:rPr lang="en-US" dirty="0" err="1"/>
              <a:t>Raumes</a:t>
            </a:r>
            <a:r>
              <a:rPr lang="en-US" dirty="0"/>
              <a:t> </a:t>
            </a:r>
            <a:r>
              <a:rPr lang="en-US" dirty="0" err="1"/>
              <a:t>befindet</a:t>
            </a:r>
            <a:r>
              <a:rPr lang="en-US" dirty="0"/>
              <a:t>. Nur </a:t>
            </a:r>
            <a:r>
              <a:rPr lang="en-US" dirty="0" err="1"/>
              <a:t>eines</a:t>
            </a:r>
            <a:r>
              <a:rPr lang="en-US" dirty="0"/>
              <a:t> von </a:t>
            </a:r>
            <a:r>
              <a:rPr lang="en-US" dirty="0" err="1"/>
              <a:t>beidem</a:t>
            </a:r>
            <a:r>
              <a:rPr lang="en-US" dirty="0"/>
              <a:t> </a:t>
            </a:r>
            <a:r>
              <a:rPr lang="en-US" dirty="0" err="1"/>
              <a:t>ist</a:t>
            </a:r>
            <a:r>
              <a:rPr lang="en-US" dirty="0"/>
              <a:t> </a:t>
            </a:r>
            <a:r>
              <a:rPr lang="en-US" dirty="0" err="1"/>
              <a:t>möglich</a:t>
            </a:r>
            <a:r>
              <a:rPr lang="en-US" dirty="0"/>
              <a:t>.</a:t>
            </a:r>
          </a:p>
          <a:p>
            <a:endParaRPr lang="en-US" dirty="0"/>
          </a:p>
          <a:p>
            <a:r>
              <a:rPr lang="en-US" dirty="0" err="1"/>
              <a:t>Jedes</a:t>
            </a:r>
            <a:r>
              <a:rPr lang="en-US" dirty="0"/>
              <a:t> </a:t>
            </a:r>
            <a:r>
              <a:rPr lang="en-US" dirty="0" err="1"/>
              <a:t>Fluidelement</a:t>
            </a:r>
            <a:r>
              <a:rPr lang="en-US" dirty="0"/>
              <a:t> </a:t>
            </a:r>
            <a:r>
              <a:rPr lang="en-US" dirty="0" err="1"/>
              <a:t>oder</a:t>
            </a:r>
            <a:r>
              <a:rPr lang="en-US" dirty="0"/>
              <a:t> </a:t>
            </a:r>
            <a:r>
              <a:rPr lang="en-US" dirty="0" err="1"/>
              <a:t>Partikel</a:t>
            </a:r>
            <a:r>
              <a:rPr lang="en-US" dirty="0"/>
              <a:t> </a:t>
            </a:r>
            <a:r>
              <a:rPr lang="en-US" dirty="0" err="1"/>
              <a:t>besitzt</a:t>
            </a:r>
            <a:r>
              <a:rPr lang="en-US" dirty="0"/>
              <a:t> </a:t>
            </a:r>
            <a:r>
              <a:rPr lang="en-US" dirty="0" err="1"/>
              <a:t>ein</a:t>
            </a:r>
            <a:r>
              <a:rPr lang="en-US" dirty="0"/>
              <a:t> Alter </a:t>
            </a:r>
            <a:r>
              <a:rPr lang="el-GR" dirty="0">
                <a:cs typeface="Calibri" panose="020F0502020204030204" pitchFamily="34" charset="0"/>
              </a:rPr>
              <a:t>α</a:t>
            </a:r>
            <a:r>
              <a:rPr lang="de-DE" dirty="0">
                <a:cs typeface="Calibri" panose="020F0502020204030204" pitchFamily="34" charset="0"/>
              </a:rPr>
              <a:t> = 0, wenn es das System zum ersten Mal betritt. Es altert in dem System </a:t>
            </a:r>
            <a:r>
              <a:rPr lang="de-DE" dirty="0" err="1">
                <a:cs typeface="Calibri" panose="020F0502020204030204" pitchFamily="34" charset="0"/>
              </a:rPr>
              <a:t>genausolange</a:t>
            </a:r>
            <a:r>
              <a:rPr lang="de-DE" dirty="0">
                <a:cs typeface="Calibri" panose="020F0502020204030204" pitchFamily="34" charset="0"/>
              </a:rPr>
              <a:t> wie es sich in </a:t>
            </a:r>
            <a:r>
              <a:rPr lang="de-DE" u="sng" dirty="0">
                <a:cs typeface="Calibri" panose="020F0502020204030204" pitchFamily="34" charset="0"/>
              </a:rPr>
              <a:t>diesem</a:t>
            </a:r>
            <a:r>
              <a:rPr lang="de-DE" dirty="0">
                <a:cs typeface="Calibri" panose="020F0502020204030204" pitchFamily="34" charset="0"/>
              </a:rPr>
              <a:t> System befindet. Die Alterung in </a:t>
            </a:r>
            <a:r>
              <a:rPr lang="de-DE" u="sng" dirty="0">
                <a:cs typeface="Calibri" panose="020F0502020204030204" pitchFamily="34" charset="0"/>
              </a:rPr>
              <a:t>diesem</a:t>
            </a:r>
            <a:r>
              <a:rPr lang="de-DE" dirty="0">
                <a:cs typeface="Calibri" panose="020F0502020204030204" pitchFamily="34" charset="0"/>
              </a:rPr>
              <a:t> System stoppt sobald es </a:t>
            </a:r>
            <a:r>
              <a:rPr lang="de-DE" u="sng" dirty="0">
                <a:cs typeface="Calibri" panose="020F0502020204030204" pitchFamily="34" charset="0"/>
              </a:rPr>
              <a:t>dieses</a:t>
            </a:r>
            <a:r>
              <a:rPr lang="de-DE" dirty="0">
                <a:cs typeface="Calibri" panose="020F0502020204030204" pitchFamily="34" charset="0"/>
              </a:rPr>
              <a:t> verlässt und wird von da an weitergezählt, wenn es dieses System wieder betritt. </a:t>
            </a:r>
            <a:r>
              <a:rPr lang="en-US" dirty="0" err="1"/>
              <a:t>Fluidelemente</a:t>
            </a:r>
            <a:r>
              <a:rPr lang="en-US" dirty="0"/>
              <a:t> </a:t>
            </a:r>
            <a:r>
              <a:rPr lang="en-US" dirty="0" err="1"/>
              <a:t>oder</a:t>
            </a:r>
            <a:r>
              <a:rPr lang="en-US" dirty="0"/>
              <a:t> </a:t>
            </a:r>
            <a:r>
              <a:rPr lang="en-US" dirty="0" err="1"/>
              <a:t>Partikel</a:t>
            </a:r>
            <a:r>
              <a:rPr lang="en-US" dirty="0"/>
              <a:t> </a:t>
            </a:r>
            <a:r>
              <a:rPr lang="en-US" dirty="0" err="1"/>
              <a:t>haben</a:t>
            </a:r>
            <a:r>
              <a:rPr lang="en-US" dirty="0"/>
              <a:t> in der Regel in </a:t>
            </a:r>
            <a:r>
              <a:rPr lang="en-US" dirty="0" err="1"/>
              <a:t>unterschiedlichen</a:t>
            </a:r>
            <a:r>
              <a:rPr lang="en-US" dirty="0"/>
              <a:t> </a:t>
            </a:r>
            <a:r>
              <a:rPr lang="en-US" dirty="0" err="1"/>
              <a:t>Systemen</a:t>
            </a:r>
            <a:r>
              <a:rPr lang="en-US" dirty="0"/>
              <a:t> </a:t>
            </a:r>
            <a:r>
              <a:rPr lang="en-US" dirty="0" err="1"/>
              <a:t>auch</a:t>
            </a:r>
            <a:r>
              <a:rPr lang="en-US" dirty="0"/>
              <a:t> </a:t>
            </a:r>
            <a:r>
              <a:rPr lang="en-US" dirty="0" err="1"/>
              <a:t>unterschiedliche</a:t>
            </a:r>
            <a:r>
              <a:rPr lang="en-US" dirty="0"/>
              <a:t> Alter!</a:t>
            </a:r>
            <a:endParaRPr lang="de-DE" dirty="0">
              <a:solidFill>
                <a:schemeClr val="tx1"/>
              </a:solidFill>
            </a:endParaRPr>
          </a:p>
        </p:txBody>
      </p:sp>
    </p:spTree>
    <p:extLst>
      <p:ext uri="{BB962C8B-B14F-4D97-AF65-F5344CB8AC3E}">
        <p14:creationId xmlns:p14="http://schemas.microsoft.com/office/powerpoint/2010/main" val="310341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hteck 53">
            <a:extLst>
              <a:ext uri="{FF2B5EF4-FFF2-40B4-BE49-F238E27FC236}">
                <a16:creationId xmlns:a16="http://schemas.microsoft.com/office/drawing/2014/main" id="{32B05B2D-FAA4-4884-8041-924C4E97D1E9}"/>
              </a:ext>
            </a:extLst>
          </p:cNvPr>
          <p:cNvSpPr/>
          <p:nvPr/>
        </p:nvSpPr>
        <p:spPr bwMode="auto">
          <a:xfrm>
            <a:off x="4078983" y="2832208"/>
            <a:ext cx="7632006" cy="254100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4E11EF98-1E71-4A37-9FF4-7F463DC510E1}"/>
                  </a:ext>
                </a:extLst>
              </p:cNvPr>
              <p:cNvSpPr/>
              <p:nvPr/>
            </p:nvSpPr>
            <p:spPr>
              <a:xfrm>
                <a:off x="6865709" y="3755380"/>
                <a:ext cx="1384559" cy="707886"/>
              </a:xfrm>
              <a:prstGeom prst="rect">
                <a:avLst/>
              </a:prstGeom>
            </p:spPr>
            <p:txBody>
              <a:bodyPr wrap="square">
                <a:spAutoFit/>
              </a:bodyPr>
              <a:lstStyle/>
              <a:p>
                <a14:m>
                  <m:oMath xmlns:m="http://schemas.openxmlformats.org/officeDocument/2006/math">
                    <m:r>
                      <m:rPr>
                        <m:nor/>
                      </m:rPr>
                      <a:rPr lang="en-GB" sz="4000" kern="0" smtClean="0">
                        <a:solidFill>
                          <a:schemeClr val="tx2">
                            <a:lumMod val="50000"/>
                          </a:schemeClr>
                        </a:solidFill>
                      </a:rPr>
                      <m:t>V</m:t>
                    </m:r>
                  </m:oMath>
                </a14:m>
                <a:r>
                  <a:rPr lang="de-DE" sz="4000" dirty="0">
                    <a:solidFill>
                      <a:schemeClr val="tx2">
                        <a:lumMod val="50000"/>
                      </a:schemeClr>
                    </a:solidFill>
                  </a:rPr>
                  <a:t>,</a:t>
                </a:r>
                <a14:m>
                  <m:oMath xmlns:m="http://schemas.openxmlformats.org/officeDocument/2006/math">
                    <m:r>
                      <a:rPr lang="de-DE" sz="4000" b="0" i="0" dirty="0" smtClean="0">
                        <a:latin typeface="Cambria Math" panose="02040503050406030204" pitchFamily="18" charset="0"/>
                      </a:rPr>
                      <m:t>   </m:t>
                    </m:r>
                    <m:r>
                      <m:rPr>
                        <m:nor/>
                      </m:rPr>
                      <a:rPr lang="de-DE" sz="4000" dirty="0" smtClean="0">
                        <a:solidFill>
                          <a:schemeClr val="tx2">
                            <a:lumMod val="50000"/>
                          </a:schemeClr>
                        </a:solidFill>
                      </a:rPr>
                      <m:t>‹</m:t>
                    </m:r>
                    <m:acc>
                      <m:accPr>
                        <m:chr m:val="̅"/>
                        <m:ctrlPr>
                          <a:rPr lang="en-GB" sz="4000" i="1" kern="0">
                            <a:solidFill>
                              <a:schemeClr val="tx2">
                                <a:lumMod val="50000"/>
                              </a:schemeClr>
                            </a:solidFill>
                            <a:latin typeface="Cambria Math" panose="02040503050406030204" pitchFamily="18" charset="0"/>
                          </a:rPr>
                        </m:ctrlPr>
                      </m:accPr>
                      <m:e>
                        <m:r>
                          <m:rPr>
                            <m:sty m:val="p"/>
                          </m:rPr>
                          <a:rPr lang="el-GR" sz="4000" i="1" kern="0" smtClean="0">
                            <a:solidFill>
                              <a:schemeClr val="tx2">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tx2">
                            <a:lumMod val="50000"/>
                          </a:schemeClr>
                        </a:solidFill>
                      </a:rPr>
                      <m:t>›</m:t>
                    </m:r>
                  </m:oMath>
                </a14:m>
                <a:endParaRPr lang="de-DE" sz="4000" dirty="0">
                  <a:solidFill>
                    <a:schemeClr val="tx2">
                      <a:lumMod val="50000"/>
                    </a:schemeClr>
                  </a:solidFill>
                </a:endParaRPr>
              </a:p>
            </p:txBody>
          </p:sp>
        </mc:Choice>
        <mc:Fallback xmlns="">
          <p:sp>
            <p:nvSpPr>
              <p:cNvPr id="55" name="Rechteck 54">
                <a:extLst>
                  <a:ext uri="{FF2B5EF4-FFF2-40B4-BE49-F238E27FC236}">
                    <a16:creationId xmlns:a16="http://schemas.microsoft.com/office/drawing/2014/main" id="{4E11EF98-1E71-4A37-9FF4-7F463DC510E1}"/>
                  </a:ext>
                </a:extLst>
              </p:cNvPr>
              <p:cNvSpPr>
                <a:spLocks noRot="1" noChangeAspect="1" noMove="1" noResize="1" noEditPoints="1" noAdjustHandles="1" noChangeArrowheads="1" noChangeShapeType="1" noTextEdit="1"/>
              </p:cNvSpPr>
              <p:nvPr/>
            </p:nvSpPr>
            <p:spPr>
              <a:xfrm>
                <a:off x="6865709" y="3755380"/>
                <a:ext cx="1384559" cy="707886"/>
              </a:xfrm>
              <a:prstGeom prst="rect">
                <a:avLst/>
              </a:prstGeom>
              <a:blipFill>
                <a:blip r:embed="rId2"/>
                <a:stretch>
                  <a:fillRect t="-15517" b="-36207"/>
                </a:stretch>
              </a:blipFill>
            </p:spPr>
            <p:txBody>
              <a:bodyPr/>
              <a:lstStyle/>
              <a:p>
                <a:r>
                  <a:rPr lang="de-DE">
                    <a:noFill/>
                  </a:rPr>
                  <a:t> </a:t>
                </a:r>
              </a:p>
            </p:txBody>
          </p:sp>
        </mc:Fallback>
      </mc:AlternateContent>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2. </a:t>
            </a:r>
            <a:r>
              <a:rPr lang="en-US" dirty="0" err="1">
                <a:solidFill>
                  <a:schemeClr val="tx2"/>
                </a:solidFill>
              </a:rPr>
              <a:t>Streich</a:t>
            </a:r>
            <a:endParaRPr lang="en-US" dirty="0">
              <a:solidFill>
                <a:schemeClr val="tx2"/>
              </a:solidFill>
            </a:endParaRPr>
          </a:p>
        </p:txBody>
      </p:sp>
      <mc:AlternateContent xmlns:mc="http://schemas.openxmlformats.org/markup-compatibility/2006" xmlns:a14="http://schemas.microsoft.com/office/drawing/2010/main">
        <mc:Choice Requires="a14">
          <p:sp>
            <p:nvSpPr>
              <p:cNvPr id="3" name="Inhaltsplatzhalter 2"/>
              <p:cNvSpPr>
                <a:spLocks noGrp="1"/>
              </p:cNvSpPr>
              <p:nvPr>
                <p:ph idx="1"/>
              </p:nvPr>
            </p:nvSpPr>
            <p:spPr>
              <a:xfrm>
                <a:off x="477838" y="1340768"/>
                <a:ext cx="11233151" cy="1224136"/>
              </a:xfrm>
            </p:spPr>
            <p:txBody>
              <a:bodyPr/>
              <a:lstStyle/>
              <a:p>
                <a:r>
                  <a:rPr lang="en-US" dirty="0"/>
                  <a:t>Annahme:</a:t>
                </a:r>
              </a:p>
              <a:p>
                <a:pPr lvl="1"/>
                <a:r>
                  <a:rPr lang="en-US" dirty="0"/>
                  <a:t>Der </a:t>
                </a:r>
                <a:r>
                  <a:rPr lang="en-US" dirty="0" err="1"/>
                  <a:t>Luftaustausch</a:t>
                </a:r>
                <a:r>
                  <a:rPr lang="en-US" dirty="0"/>
                  <a:t> </a:t>
                </a:r>
                <a:r>
                  <a:rPr lang="en-US" dirty="0" err="1"/>
                  <a:t>zwischen</a:t>
                </a:r>
                <a:r>
                  <a:rPr lang="en-US" dirty="0"/>
                  <a:t> der </a:t>
                </a:r>
                <a:r>
                  <a:rPr lang="en-US" dirty="0" err="1"/>
                  <a:t>Umgebung</a:t>
                </a:r>
                <a:r>
                  <a:rPr lang="en-US" dirty="0"/>
                  <a:t> und dem </a:t>
                </a:r>
                <a:r>
                  <a:rPr lang="en-US" dirty="0" err="1"/>
                  <a:t>Teilsystem</a:t>
                </a:r>
                <a:r>
                  <a:rPr lang="en-US" dirty="0"/>
                  <a:t> </a:t>
                </a:r>
                <a14:m>
                  <m:oMath xmlns:m="http://schemas.openxmlformats.org/officeDocument/2006/math">
                    <m:sSub>
                      <m:sSubPr>
                        <m:ctrlPr>
                          <a:rPr lang="en-GB" i="1">
                            <a:solidFill>
                              <a:schemeClr val="accent4">
                                <a:lumMod val="50000"/>
                              </a:schemeClr>
                            </a:solidFill>
                            <a:latin typeface="Cambria Math" panose="02040503050406030204" pitchFamily="18" charset="0"/>
                          </a:rPr>
                        </m:ctrlPr>
                      </m:sSubPr>
                      <m:e>
                        <m:r>
                          <m:rPr>
                            <m:nor/>
                          </m:rPr>
                          <a:rPr lang="en-GB">
                            <a:solidFill>
                              <a:schemeClr val="accent4">
                                <a:lumMod val="50000"/>
                              </a:schemeClr>
                            </a:solidFill>
                          </a:rPr>
                          <m:t>V</m:t>
                        </m:r>
                      </m:e>
                      <m:sub>
                        <m:r>
                          <m:rPr>
                            <m:nor/>
                          </m:rPr>
                          <a:rPr lang="de-DE">
                            <a:solidFill>
                              <a:schemeClr val="accent4">
                                <a:lumMod val="50000"/>
                              </a:schemeClr>
                            </a:solidFill>
                            <a:latin typeface="Frutiger LT Com 55 Roman" panose="020B0503030504020204" pitchFamily="34" charset="0"/>
                          </a:rPr>
                          <m:t>3</m:t>
                        </m:r>
                      </m:sub>
                    </m:sSub>
                  </m:oMath>
                </a14:m>
                <a:r>
                  <a:rPr lang="en-US" dirty="0"/>
                  <a:t> </a:t>
                </a:r>
                <a:r>
                  <a:rPr lang="en-US" dirty="0" err="1"/>
                  <a:t>erfolgt</a:t>
                </a:r>
                <a:r>
                  <a:rPr lang="en-US" dirty="0"/>
                  <a:t> </a:t>
                </a:r>
                <a:r>
                  <a:rPr lang="en-US" dirty="0" err="1"/>
                  <a:t>als</a:t>
                </a:r>
                <a:r>
                  <a:rPr lang="en-US" dirty="0"/>
                  <a:t> </a:t>
                </a:r>
                <a:r>
                  <a:rPr lang="en-US" dirty="0" err="1"/>
                  <a:t>Rezirkulation</a:t>
                </a:r>
                <a:r>
                  <a:rPr lang="en-US" dirty="0"/>
                  <a:t> </a:t>
                </a:r>
                <a:r>
                  <a:rPr lang="en-US" dirty="0" err="1"/>
                  <a:t>über</a:t>
                </a:r>
                <a:r>
                  <a:rPr lang="en-US" dirty="0"/>
                  <a:t> die </a:t>
                </a:r>
                <a:r>
                  <a:rPr lang="en-US" dirty="0" err="1"/>
                  <a:t>Teilsysteme</a:t>
                </a:r>
                <a:r>
                  <a:rPr lang="en-US" dirty="0"/>
                  <a:t> </a:t>
                </a:r>
                <a14:m>
                  <m:oMath xmlns:m="http://schemas.openxmlformats.org/officeDocument/2006/math">
                    <m:sSub>
                      <m:sSubPr>
                        <m:ctrlPr>
                          <a:rPr lang="en-GB" i="1">
                            <a:solidFill>
                              <a:schemeClr val="accent1">
                                <a:lumMod val="75000"/>
                              </a:schemeClr>
                            </a:solidFill>
                            <a:latin typeface="Cambria Math" panose="02040503050406030204" pitchFamily="18" charset="0"/>
                          </a:rPr>
                        </m:ctrlPr>
                      </m:sSubPr>
                      <m:e>
                        <m:r>
                          <m:rPr>
                            <m:nor/>
                          </m:rPr>
                          <a:rPr lang="en-GB">
                            <a:solidFill>
                              <a:schemeClr val="accent1">
                                <a:lumMod val="75000"/>
                              </a:schemeClr>
                            </a:solidFill>
                          </a:rPr>
                          <m:t>V</m:t>
                        </m:r>
                      </m:e>
                      <m:sub>
                        <m:r>
                          <m:rPr>
                            <m:nor/>
                          </m:rPr>
                          <a:rPr lang="de-DE">
                            <a:solidFill>
                              <a:schemeClr val="accent1">
                                <a:lumMod val="75000"/>
                              </a:schemeClr>
                            </a:solidFill>
                            <a:latin typeface="Frutiger LT Com 55 Roman" panose="020B0503030504020204" pitchFamily="34" charset="0"/>
                          </a:rPr>
                          <m:t>1</m:t>
                        </m:r>
                      </m:sub>
                    </m:sSub>
                  </m:oMath>
                </a14:m>
                <a:r>
                  <a:rPr lang="en-US" dirty="0"/>
                  <a:t>, und </a:t>
                </a:r>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r>
                          <m:rPr>
                            <m:nor/>
                          </m:rPr>
                          <a:rPr lang="en-GB">
                            <a:solidFill>
                              <a:schemeClr val="accent3">
                                <a:lumMod val="75000"/>
                              </a:schemeClr>
                            </a:solidFill>
                          </a:rPr>
                          <m:t>V</m:t>
                        </m:r>
                      </m:e>
                      <m:sub>
                        <m:r>
                          <m:rPr>
                            <m:nor/>
                          </m:rPr>
                          <a:rPr lang="de-DE">
                            <a:solidFill>
                              <a:schemeClr val="accent3">
                                <a:lumMod val="75000"/>
                              </a:schemeClr>
                            </a:solidFill>
                            <a:latin typeface="Frutiger LT Com 55 Roman" panose="020B0503030504020204" pitchFamily="34" charset="0"/>
                          </a:rPr>
                          <m:t>2</m:t>
                        </m:r>
                      </m:sub>
                    </m:sSub>
                  </m:oMath>
                </a14:m>
                <a:r>
                  <a:rPr lang="en-US" dirty="0"/>
                  <a:t>.</a:t>
                </a:r>
              </a:p>
              <a:p>
                <a:pPr marL="360000" lvl="1" indent="0">
                  <a:buNone/>
                </a:pPr>
                <a:endParaRPr lang="de-DE" dirty="0"/>
              </a:p>
              <a:p>
                <a:pPr marL="360000" lvl="1" indent="0">
                  <a:buNone/>
                </a:pPr>
                <a:endParaRPr lang="en-US" dirty="0"/>
              </a:p>
              <a:p>
                <a:pPr marL="0" indent="0">
                  <a:buNone/>
                </a:pPr>
                <a:endParaRPr lang="en-US" dirty="0"/>
              </a:p>
            </p:txBody>
          </p:sp>
        </mc:Choice>
        <mc:Fallback xmlns="">
          <p:sp>
            <p:nvSpPr>
              <p:cNvPr id="3" name="Inhaltsplatzhalter 2"/>
              <p:cNvSpPr>
                <a:spLocks noGrp="1" noRot="1" noChangeAspect="1" noMove="1" noResize="1" noEditPoints="1" noAdjustHandles="1" noChangeArrowheads="1" noChangeShapeType="1" noTextEdit="1"/>
              </p:cNvSpPr>
              <p:nvPr>
                <p:ph idx="1"/>
              </p:nvPr>
            </p:nvSpPr>
            <p:spPr>
              <a:xfrm>
                <a:off x="477838" y="1340768"/>
                <a:ext cx="11233151" cy="1224136"/>
              </a:xfrm>
              <a:blipFill>
                <a:blip r:embed="rId3"/>
                <a:stretch>
                  <a:fillRect l="-1139" t="-5970"/>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0C475201-03B5-405A-8E70-517E4D606E74}"/>
              </a:ext>
            </a:extLst>
          </p:cNvPr>
          <p:cNvSpPr/>
          <p:nvPr/>
        </p:nvSpPr>
        <p:spPr bwMode="auto">
          <a:xfrm>
            <a:off x="8416105" y="3501008"/>
            <a:ext cx="2894422" cy="1152128"/>
          </a:xfrm>
          <a:prstGeom prst="rect">
            <a:avLst/>
          </a:prstGeom>
          <a:solidFill>
            <a:schemeClr val="accent4">
              <a:lumMod val="40000"/>
              <a:lumOff val="60000"/>
              <a:alpha val="67000"/>
            </a:schemeClr>
          </a:solidFill>
          <a:ln w="9525">
            <a:solidFill>
              <a:schemeClr val="accent4">
                <a:lumMod val="75000"/>
              </a:schemeClr>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8980253" y="3717032"/>
                <a:ext cx="1862305" cy="759760"/>
              </a:xfrm>
              <a:prstGeom prst="rect">
                <a:avLst/>
              </a:prstGeom>
            </p:spPr>
            <p:txBody>
              <a:bodyPr wrap="none">
                <a:spAutoFit/>
              </a:bodyPr>
              <a:lstStyle/>
              <a:p>
                <a14:m>
                  <m:oMath xmlns:m="http://schemas.openxmlformats.org/officeDocument/2006/math">
                    <m:sSub>
                      <m:sSubPr>
                        <m:ctrlPr>
                          <a:rPr lang="en-GB" sz="4000" i="1" kern="0" smtClean="0">
                            <a:solidFill>
                              <a:schemeClr val="accent4">
                                <a:lumMod val="50000"/>
                              </a:schemeClr>
                            </a:solidFill>
                            <a:latin typeface="Cambria Math" panose="02040503050406030204" pitchFamily="18" charset="0"/>
                          </a:rPr>
                        </m:ctrlPr>
                      </m:sSubPr>
                      <m:e>
                        <m:r>
                          <m:rPr>
                            <m:nor/>
                          </m:rPr>
                          <a:rPr lang="en-GB" sz="4000" kern="0">
                            <a:solidFill>
                              <a:schemeClr val="accent4">
                                <a:lumMod val="50000"/>
                              </a:schemeClr>
                            </a:solidFill>
                          </a:rPr>
                          <m:t>V</m:t>
                        </m:r>
                      </m:e>
                      <m:sub>
                        <m:r>
                          <m:rPr>
                            <m:nor/>
                          </m:rPr>
                          <a:rPr lang="de-DE" sz="4000" b="0" i="0" kern="0" smtClean="0">
                            <a:solidFill>
                              <a:schemeClr val="accent4">
                                <a:lumMod val="50000"/>
                              </a:schemeClr>
                            </a:solidFill>
                            <a:latin typeface="Frutiger LT Com 55 Roman" panose="020B0503030504020204" pitchFamily="34" charset="0"/>
                          </a:rPr>
                          <m:t>3</m:t>
                        </m:r>
                      </m:sub>
                    </m:sSub>
                  </m:oMath>
                </a14:m>
                <a:r>
                  <a:rPr lang="de-DE" sz="4000" dirty="0">
                    <a:solidFill>
                      <a:schemeClr val="accent4">
                        <a:lumMod val="50000"/>
                      </a:schemeClr>
                    </a:solidFill>
                  </a:rPr>
                  <a:t>,</a:t>
                </a:r>
                <a14:m>
                  <m:oMath xmlns:m="http://schemas.openxmlformats.org/officeDocument/2006/math">
                    <m:sSub>
                      <m:sSubPr>
                        <m:ctrlPr>
                          <a:rPr lang="en-GB" sz="4000" i="1" kern="0">
                            <a:solidFill>
                              <a:schemeClr val="accent4">
                                <a:lumMod val="50000"/>
                              </a:schemeClr>
                            </a:solidFill>
                            <a:latin typeface="Cambria Math" panose="02040503050406030204" pitchFamily="18" charset="0"/>
                          </a:rPr>
                        </m:ctrlPr>
                      </m:sSubPr>
                      <m:e>
                        <m:r>
                          <m:rPr>
                            <m:nor/>
                          </m:rPr>
                          <a:rPr lang="de-DE" sz="4000" dirty="0">
                            <a:solidFill>
                              <a:schemeClr val="accent4">
                                <a:lumMod val="50000"/>
                              </a:schemeClr>
                            </a:solidFill>
                          </a:rPr>
                          <m:t>‹</m:t>
                        </m:r>
                        <m:acc>
                          <m:accPr>
                            <m:chr m:val="̅"/>
                            <m:ctrlPr>
                              <a:rPr lang="en-GB" sz="4000" i="1" kern="0">
                                <a:solidFill>
                                  <a:schemeClr val="accent4">
                                    <a:lumMod val="50000"/>
                                  </a:schemeClr>
                                </a:solidFill>
                                <a:latin typeface="Cambria Math" panose="02040503050406030204" pitchFamily="18" charset="0"/>
                              </a:rPr>
                            </m:ctrlPr>
                          </m:accPr>
                          <m:e>
                            <m:r>
                              <m:rPr>
                                <m:sty m:val="p"/>
                              </m:rPr>
                              <a:rPr lang="el-GR" sz="4000" i="1" kern="0" smtClea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accent4">
                                <a:lumMod val="50000"/>
                              </a:schemeClr>
                            </a:solidFill>
                          </a:rPr>
                          <m:t>›</m:t>
                        </m:r>
                      </m:e>
                      <m:sub>
                        <m:r>
                          <m:rPr>
                            <m:nor/>
                          </m:rPr>
                          <a:rPr lang="de-DE" sz="4000" kern="0">
                            <a:solidFill>
                              <a:schemeClr val="accent4">
                                <a:lumMod val="50000"/>
                              </a:schemeClr>
                            </a:solidFill>
                            <a:latin typeface="Frutiger LT Com 55 Roman" panose="020B0503030504020204" pitchFamily="34" charset="0"/>
                          </a:rPr>
                          <m:t>3</m:t>
                        </m:r>
                      </m:sub>
                    </m:sSub>
                  </m:oMath>
                </a14:m>
                <a:endParaRPr lang="de-DE" sz="4000"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8980253" y="3717032"/>
                <a:ext cx="1862305" cy="759760"/>
              </a:xfrm>
              <a:prstGeom prst="rect">
                <a:avLst/>
              </a:prstGeom>
              <a:blipFill>
                <a:blip r:embed="rId4"/>
                <a:stretch>
                  <a:fillRect t="-14516" b="-27419"/>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3546491"/>
            <a:ext cx="2016224" cy="1152128"/>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extLst>
              <p:ext uri="{D42A27DB-BD31-4B8C-83A1-F6EECF244321}">
                <p14:modId xmlns:p14="http://schemas.microsoft.com/office/powerpoint/2010/main" val="1028479976"/>
              </p:ext>
            </p:extLst>
          </p:nvPr>
        </p:nvGraphicFramePr>
        <p:xfrm>
          <a:off x="3635590" y="6190059"/>
          <a:ext cx="5042928" cy="29337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Sandberg, Mats Prof. </a:t>
                      </a:r>
                      <a:r>
                        <a:rPr kumimoji="0" lang="en-US" sz="600" b="0" i="0" u="none" strike="noStrike" kern="1200" cap="none" spc="0" normalizeH="0" baseline="0" noProof="0" dirty="0" err="1">
                          <a:ln>
                            <a:noFill/>
                          </a:ln>
                          <a:solidFill>
                            <a:srgbClr val="000000"/>
                          </a:solidFill>
                          <a:effectLst/>
                          <a:uLnTx/>
                          <a:uFillTx/>
                          <a:latin typeface="+mn-lt"/>
                          <a:ea typeface="+mn-ea"/>
                          <a:cs typeface="+mn-cs"/>
                        </a:rPr>
                        <a:t>Ph.D</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Eng</a:t>
                      </a:r>
                      <a:r>
                        <a:rPr kumimoji="0" lang="en-US" sz="600" b="0" i="0" u="none" strike="noStrike" kern="1200" cap="none" spc="0" normalizeH="0" baseline="0" noProof="0" dirty="0">
                          <a:ln>
                            <a:noFill/>
                          </a:ln>
                          <a:solidFill>
                            <a:srgbClr val="000000"/>
                          </a:solidFill>
                          <a:effectLst/>
                          <a:uLnTx/>
                          <a:uFillTx/>
                          <a:latin typeface="+mn-lt"/>
                          <a:ea typeface="+mn-ea"/>
                          <a:cs typeface="+mn-cs"/>
                        </a:rPr>
                        <a:t>) (1984): The multi-chamber theory reconsidered from the viewpoint of air quality studies. In: Building and Environment 19 (4), S. 221–233. DOI: 10.1016/0360-1323(84)90003-9.</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sp>
        <p:nvSpPr>
          <p:cNvPr id="63" name="Rechteck 62">
            <a:extLst>
              <a:ext uri="{FF2B5EF4-FFF2-40B4-BE49-F238E27FC236}">
                <a16:creationId xmlns:a16="http://schemas.microsoft.com/office/drawing/2014/main" id="{9DE8822A-645E-4A71-B54D-663B4E462657}"/>
              </a:ext>
            </a:extLst>
          </p:cNvPr>
          <p:cNvSpPr/>
          <p:nvPr/>
        </p:nvSpPr>
        <p:spPr bwMode="auto">
          <a:xfrm>
            <a:off x="1444036" y="3545459"/>
            <a:ext cx="1766125" cy="1153161"/>
          </a:xfrm>
          <a:prstGeom prst="rect">
            <a:avLst/>
          </a:prstGeom>
          <a:solidFill>
            <a:schemeClr val="accent1">
              <a:lumMod val="40000"/>
              <a:lumOff val="60000"/>
              <a:alpha val="20000"/>
            </a:schemeClr>
          </a:solidFill>
          <a:ln w="9525">
            <a:solidFill>
              <a:schemeClr val="accent1"/>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1" name="Rechteck 50">
                <a:extLst>
                  <a:ext uri="{FF2B5EF4-FFF2-40B4-BE49-F238E27FC236}">
                    <a16:creationId xmlns:a16="http://schemas.microsoft.com/office/drawing/2014/main" id="{DA1C9FE4-981F-49ED-9E1A-9986B4A5DBE8}"/>
                  </a:ext>
                </a:extLst>
              </p:cNvPr>
              <p:cNvSpPr/>
              <p:nvPr/>
            </p:nvSpPr>
            <p:spPr>
              <a:xfrm>
                <a:off x="1444035" y="3783568"/>
                <a:ext cx="1862305" cy="747449"/>
              </a:xfrm>
              <a:prstGeom prst="rect">
                <a:avLst/>
              </a:prstGeom>
            </p:spPr>
            <p:txBody>
              <a:bodyPr wrap="none">
                <a:spAutoFit/>
              </a:bodyPr>
              <a:lstStyle/>
              <a:p>
                <a14:m>
                  <m:oMath xmlns:m="http://schemas.openxmlformats.org/officeDocument/2006/math">
                    <m:sSub>
                      <m:sSubPr>
                        <m:ctrlPr>
                          <a:rPr lang="en-GB" sz="4000" i="1" kern="0" smtClean="0">
                            <a:solidFill>
                              <a:schemeClr val="accent1">
                                <a:lumMod val="75000"/>
                              </a:schemeClr>
                            </a:solidFill>
                            <a:latin typeface="Cambria Math" panose="02040503050406030204" pitchFamily="18" charset="0"/>
                          </a:rPr>
                        </m:ctrlPr>
                      </m:sSubPr>
                      <m:e>
                        <m:r>
                          <m:rPr>
                            <m:nor/>
                          </m:rPr>
                          <a:rPr lang="en-GB" sz="4000" kern="0">
                            <a:solidFill>
                              <a:schemeClr val="accent1">
                                <a:lumMod val="75000"/>
                              </a:schemeClr>
                            </a:solidFill>
                          </a:rPr>
                          <m:t>V</m:t>
                        </m:r>
                      </m:e>
                      <m:sub>
                        <m:r>
                          <m:rPr>
                            <m:nor/>
                          </m:rPr>
                          <a:rPr lang="de-DE" sz="4000" b="0" i="0" kern="0" smtClean="0">
                            <a:solidFill>
                              <a:schemeClr val="accent1">
                                <a:lumMod val="75000"/>
                              </a:schemeClr>
                            </a:solidFill>
                            <a:latin typeface="Frutiger LT Com 55 Roman" panose="020B0503030504020204" pitchFamily="34" charset="0"/>
                          </a:rPr>
                          <m:t>1</m:t>
                        </m:r>
                      </m:sub>
                    </m:sSub>
                  </m:oMath>
                </a14:m>
                <a:r>
                  <a:rPr lang="de-DE" sz="4000" dirty="0">
                    <a:solidFill>
                      <a:schemeClr val="accent1">
                        <a:lumMod val="75000"/>
                      </a:schemeClr>
                    </a:solidFill>
                  </a:rPr>
                  <a:t>,</a:t>
                </a:r>
                <a14:m>
                  <m:oMath xmlns:m="http://schemas.openxmlformats.org/officeDocument/2006/math">
                    <m:sSub>
                      <m:sSubPr>
                        <m:ctrlPr>
                          <a:rPr lang="en-GB" sz="4000" i="1" kern="0">
                            <a:solidFill>
                              <a:schemeClr val="accent1">
                                <a:lumMod val="75000"/>
                              </a:schemeClr>
                            </a:solidFill>
                            <a:latin typeface="Cambria Math" panose="02040503050406030204" pitchFamily="18" charset="0"/>
                          </a:rPr>
                        </m:ctrlPr>
                      </m:sSubPr>
                      <m:e>
                        <m:r>
                          <m:rPr>
                            <m:nor/>
                          </m:rPr>
                          <a:rPr lang="de-DE" sz="4000" dirty="0">
                            <a:solidFill>
                              <a:schemeClr val="accent1">
                                <a:lumMod val="75000"/>
                              </a:schemeClr>
                            </a:solidFill>
                          </a:rPr>
                          <m:t>‹</m:t>
                        </m:r>
                        <m:acc>
                          <m:accPr>
                            <m:chr m:val="̅"/>
                            <m:ctrlPr>
                              <a:rPr lang="en-GB" sz="4000" i="1" kern="0" smtClean="0">
                                <a:solidFill>
                                  <a:schemeClr val="accent1">
                                    <a:lumMod val="75000"/>
                                  </a:schemeClr>
                                </a:solidFill>
                                <a:latin typeface="Cambria Math" panose="02040503050406030204" pitchFamily="18" charset="0"/>
                              </a:rPr>
                            </m:ctrlPr>
                          </m:accPr>
                          <m:e>
                            <m:r>
                              <m:rPr>
                                <m:sty m:val="p"/>
                              </m:rPr>
                              <a:rPr lang="el-GR" sz="4000" i="1" kern="0" smtClean="0">
                                <a:solidFill>
                                  <a:schemeClr val="accent1">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1">
                                <a:lumMod val="75000"/>
                              </a:schemeClr>
                            </a:solidFill>
                          </a:rPr>
                          <m:t>›</m:t>
                        </m:r>
                      </m:e>
                      <m:sub>
                        <m:r>
                          <m:rPr>
                            <m:nor/>
                          </m:rPr>
                          <a:rPr lang="de-DE" sz="4000" b="0" i="0" kern="0" smtClean="0">
                            <a:solidFill>
                              <a:schemeClr val="accent1">
                                <a:lumMod val="75000"/>
                              </a:schemeClr>
                            </a:solidFill>
                            <a:latin typeface="Frutiger LT Com 55 Roman" panose="020B0503030504020204" pitchFamily="34" charset="0"/>
                          </a:rPr>
                          <m:t>1</m:t>
                        </m:r>
                      </m:sub>
                    </m:sSub>
                  </m:oMath>
                </a14:m>
                <a:endParaRPr lang="de-DE" sz="4000" dirty="0">
                  <a:solidFill>
                    <a:schemeClr val="tx2">
                      <a:lumMod val="50000"/>
                    </a:schemeClr>
                  </a:solidFill>
                </a:endParaRPr>
              </a:p>
            </p:txBody>
          </p:sp>
        </mc:Choice>
        <mc:Fallback xmlns="">
          <p:sp>
            <p:nvSpPr>
              <p:cNvPr id="51" name="Rechteck 50">
                <a:extLst>
                  <a:ext uri="{FF2B5EF4-FFF2-40B4-BE49-F238E27FC236}">
                    <a16:creationId xmlns:a16="http://schemas.microsoft.com/office/drawing/2014/main" id="{DA1C9FE4-981F-49ED-9E1A-9986B4A5DBE8}"/>
                  </a:ext>
                </a:extLst>
              </p:cNvPr>
              <p:cNvSpPr>
                <a:spLocks noRot="1" noChangeAspect="1" noMove="1" noResize="1" noEditPoints="1" noAdjustHandles="1" noChangeArrowheads="1" noChangeShapeType="1" noTextEdit="1"/>
              </p:cNvSpPr>
              <p:nvPr/>
            </p:nvSpPr>
            <p:spPr>
              <a:xfrm>
                <a:off x="1444035" y="3783568"/>
                <a:ext cx="1862305" cy="747449"/>
              </a:xfrm>
              <a:prstGeom prst="rect">
                <a:avLst/>
              </a:prstGeom>
              <a:blipFill>
                <a:blip r:embed="rId5"/>
                <a:stretch>
                  <a:fillRect t="-14754" b="-29508"/>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636079" y="3735576"/>
                <a:ext cx="1862305" cy="753604"/>
              </a:xfrm>
              <a:prstGeom prst="rect">
                <a:avLst/>
              </a:prstGeom>
            </p:spPr>
            <p:txBody>
              <a:bodyPr wrap="none">
                <a:spAutoFit/>
              </a:bodyPr>
              <a:lstStyle/>
              <a:p>
                <a14:m>
                  <m:oMath xmlns:m="http://schemas.openxmlformats.org/officeDocument/2006/math">
                    <m:sSub>
                      <m:sSubPr>
                        <m:ctrlPr>
                          <a:rPr lang="en-GB" sz="4000" i="1" kern="0" smtClean="0">
                            <a:solidFill>
                              <a:schemeClr val="accent3">
                                <a:lumMod val="75000"/>
                              </a:schemeClr>
                            </a:solidFill>
                            <a:latin typeface="Cambria Math" panose="02040503050406030204" pitchFamily="18" charset="0"/>
                          </a:rPr>
                        </m:ctrlPr>
                      </m:sSubPr>
                      <m:e>
                        <m:r>
                          <m:rPr>
                            <m:nor/>
                          </m:rPr>
                          <a:rPr lang="en-GB" sz="4000" kern="0">
                            <a:solidFill>
                              <a:schemeClr val="accent3">
                                <a:lumMod val="75000"/>
                              </a:schemeClr>
                            </a:solidFill>
                          </a:rPr>
                          <m:t>V</m:t>
                        </m:r>
                      </m:e>
                      <m:sub>
                        <m:r>
                          <m:rPr>
                            <m:nor/>
                          </m:rPr>
                          <a:rPr lang="de-DE" sz="4000" b="0" i="0" kern="0" smtClean="0">
                            <a:solidFill>
                              <a:schemeClr val="accent3">
                                <a:lumMod val="75000"/>
                              </a:schemeClr>
                            </a:solidFill>
                            <a:latin typeface="Frutiger LT Com 55 Roman" panose="020B0503030504020204" pitchFamily="34" charset="0"/>
                          </a:rPr>
                          <m:t>2</m:t>
                        </m:r>
                      </m:sub>
                    </m:sSub>
                  </m:oMath>
                </a14:m>
                <a:r>
                  <a:rPr lang="de-DE" sz="4000" dirty="0">
                    <a:solidFill>
                      <a:schemeClr val="accent3">
                        <a:lumMod val="75000"/>
                      </a:schemeClr>
                    </a:solidFill>
                  </a:rPr>
                  <a:t>,</a:t>
                </a:r>
                <a14:m>
                  <m:oMath xmlns:m="http://schemas.openxmlformats.org/officeDocument/2006/math">
                    <m:sSub>
                      <m:sSubPr>
                        <m:ctrlPr>
                          <a:rPr lang="en-GB" sz="4000" i="1" kern="0">
                            <a:solidFill>
                              <a:schemeClr val="accent3">
                                <a:lumMod val="75000"/>
                              </a:schemeClr>
                            </a:solidFill>
                            <a:latin typeface="Cambria Math" panose="02040503050406030204" pitchFamily="18" charset="0"/>
                          </a:rPr>
                        </m:ctrlPr>
                      </m:sSubPr>
                      <m:e>
                        <m:r>
                          <m:rPr>
                            <m:nor/>
                          </m:rPr>
                          <a:rPr lang="de-DE" sz="4000" dirty="0">
                            <a:solidFill>
                              <a:schemeClr val="accent3">
                                <a:lumMod val="75000"/>
                              </a:schemeClr>
                            </a:solidFill>
                          </a:rPr>
                          <m:t>‹</m:t>
                        </m:r>
                        <m:acc>
                          <m:accPr>
                            <m:chr m:val="̅"/>
                            <m:ctrlPr>
                              <a:rPr lang="en-GB" sz="4000" i="1" kern="0" smtClean="0">
                                <a:solidFill>
                                  <a:schemeClr val="accent3">
                                    <a:lumMod val="75000"/>
                                  </a:schemeClr>
                                </a:solidFill>
                                <a:latin typeface="Cambria Math" panose="02040503050406030204" pitchFamily="18" charset="0"/>
                              </a:rPr>
                            </m:ctrlPr>
                          </m:accPr>
                          <m:e>
                            <m:r>
                              <m:rPr>
                                <m:sty m:val="p"/>
                              </m:rPr>
                              <a:rPr lang="el-GR" sz="4000" i="1" kern="0" smtClean="0">
                                <a:solidFill>
                                  <a:schemeClr val="accent3">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3">
                                <a:lumMod val="75000"/>
                              </a:schemeClr>
                            </a:solidFill>
                          </a:rPr>
                          <m:t>›</m:t>
                        </m:r>
                      </m:e>
                      <m:sub>
                        <m:r>
                          <m:rPr>
                            <m:nor/>
                          </m:rPr>
                          <a:rPr lang="de-DE" sz="4000" b="0" i="0" kern="0" smtClean="0">
                            <a:solidFill>
                              <a:schemeClr val="accent3">
                                <a:lumMod val="75000"/>
                              </a:schemeClr>
                            </a:solidFill>
                            <a:latin typeface="Frutiger LT Com 55 Roman" panose="020B0503030504020204" pitchFamily="34" charset="0"/>
                          </a:rPr>
                          <m:t>2</m:t>
                        </m:r>
                      </m:sub>
                    </m:sSub>
                  </m:oMath>
                </a14:m>
                <a:endParaRPr lang="de-DE" sz="4000"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636079" y="3735576"/>
                <a:ext cx="1862305" cy="753604"/>
              </a:xfrm>
              <a:prstGeom prst="rect">
                <a:avLst/>
              </a:prstGeom>
              <a:blipFill>
                <a:blip r:embed="rId6"/>
                <a:stretch>
                  <a:fillRect t="-14634" b="-28455"/>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a:stCxn id="63" idx="2"/>
          </p:cNvCxnSpPr>
          <p:nvPr/>
        </p:nvCxnSpPr>
        <p:spPr bwMode="auto">
          <a:xfrm flipH="1">
            <a:off x="2327097" y="4698620"/>
            <a:ext cx="2" cy="3145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6" name="Gerade Verbindung mit Pfeil 65">
            <a:extLst>
              <a:ext uri="{FF2B5EF4-FFF2-40B4-BE49-F238E27FC236}">
                <a16:creationId xmlns:a16="http://schemas.microsoft.com/office/drawing/2014/main" id="{84D36951-AC13-4EBC-B127-C51216A7ECF7}"/>
              </a:ext>
            </a:extLst>
          </p:cNvPr>
          <p:cNvCxnSpPr/>
          <p:nvPr/>
        </p:nvCxnSpPr>
        <p:spPr bwMode="auto">
          <a:xfrm flipH="1">
            <a:off x="2327095" y="3229643"/>
            <a:ext cx="2" cy="3145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7" name="Gerade Verbindung mit Pfeil 66">
            <a:extLst>
              <a:ext uri="{FF2B5EF4-FFF2-40B4-BE49-F238E27FC236}">
                <a16:creationId xmlns:a16="http://schemas.microsoft.com/office/drawing/2014/main" id="{1D305927-0C0B-40D2-A286-0E916151B2F9}"/>
              </a:ext>
            </a:extLst>
          </p:cNvPr>
          <p:cNvCxnSpPr/>
          <p:nvPr/>
        </p:nvCxnSpPr>
        <p:spPr bwMode="auto">
          <a:xfrm flipH="1">
            <a:off x="2327095" y="2924944"/>
            <a:ext cx="2" cy="3145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8" name="Gerade Verbindung mit Pfeil 67">
            <a:extLst>
              <a:ext uri="{FF2B5EF4-FFF2-40B4-BE49-F238E27FC236}">
                <a16:creationId xmlns:a16="http://schemas.microsoft.com/office/drawing/2014/main" id="{0D057412-E4E0-4156-8B18-214F4F82E31F}"/>
              </a:ext>
            </a:extLst>
          </p:cNvPr>
          <p:cNvCxnSpPr/>
          <p:nvPr/>
        </p:nvCxnSpPr>
        <p:spPr bwMode="auto">
          <a:xfrm flipH="1">
            <a:off x="2327095" y="5013176"/>
            <a:ext cx="2" cy="3145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endCxn id="56" idx="2"/>
          </p:cNvCxnSpPr>
          <p:nvPr/>
        </p:nvCxnSpPr>
        <p:spPr bwMode="auto">
          <a:xfrm flipV="1">
            <a:off x="2327095" y="4698619"/>
            <a:ext cx="3192047" cy="314558"/>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endCxn id="13" idx="0"/>
          </p:cNvCxnSpPr>
          <p:nvPr/>
        </p:nvCxnSpPr>
        <p:spPr bwMode="auto">
          <a:xfrm>
            <a:off x="5519141" y="3234737"/>
            <a:ext cx="4344175" cy="266271"/>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 name="Gerade Verbindung mit Pfeil 71">
            <a:extLst>
              <a:ext uri="{FF2B5EF4-FFF2-40B4-BE49-F238E27FC236}">
                <a16:creationId xmlns:a16="http://schemas.microsoft.com/office/drawing/2014/main" id="{52D57F3B-6FB1-4C72-9C8E-1E530C7BDCA3}"/>
              </a:ext>
            </a:extLst>
          </p:cNvPr>
          <p:cNvCxnSpPr/>
          <p:nvPr/>
        </p:nvCxnSpPr>
        <p:spPr bwMode="auto">
          <a:xfrm flipH="1">
            <a:off x="2327095" y="3235201"/>
            <a:ext cx="3192046" cy="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p:nvPr/>
        </p:nvCxnSpPr>
        <p:spPr bwMode="auto">
          <a:xfrm flipH="1">
            <a:off x="5519141" y="3238892"/>
            <a:ext cx="2" cy="314556"/>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stCxn id="13" idx="2"/>
          </p:cNvCxnSpPr>
          <p:nvPr/>
        </p:nvCxnSpPr>
        <p:spPr bwMode="auto">
          <a:xfrm rot="5400000">
            <a:off x="7511210" y="2661070"/>
            <a:ext cx="360041" cy="4344173"/>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86" name="Inhaltsplatzhalter 3">
            <a:extLst>
              <a:ext uri="{FF2B5EF4-FFF2-40B4-BE49-F238E27FC236}">
                <a16:creationId xmlns:a16="http://schemas.microsoft.com/office/drawing/2014/main" id="{0FB23ECF-7302-407C-9B87-7A61F4C494D6}"/>
              </a:ext>
            </a:extLst>
          </p:cNvPr>
          <p:cNvPicPr>
            <a:picLocks noGrp="1" noChangeAspect="1"/>
          </p:cNvPicPr>
          <p:nvPr/>
        </p:nvPicPr>
        <p:blipFill>
          <a:blip r:embed="rId7"/>
          <a:stretch>
            <a:fillRect/>
          </a:stretch>
        </p:blipFill>
        <p:spPr>
          <a:xfrm rot="10800000" flipV="1">
            <a:off x="3251408" y="2966725"/>
            <a:ext cx="1247775" cy="563768"/>
          </a:xfrm>
          <a:prstGeom prst="rect">
            <a:avLst/>
          </a:prstGeom>
        </p:spPr>
      </p:pic>
      <p:pic>
        <p:nvPicPr>
          <p:cNvPr id="87" name="Inhaltsplatzhalter 3">
            <a:extLst>
              <a:ext uri="{FF2B5EF4-FFF2-40B4-BE49-F238E27FC236}">
                <a16:creationId xmlns:a16="http://schemas.microsoft.com/office/drawing/2014/main" id="{9555B013-9F9F-4D20-B6B8-B2439FD77827}"/>
              </a:ext>
            </a:extLst>
          </p:cNvPr>
          <p:cNvPicPr>
            <a:picLocks noGrp="1" noChangeAspect="1"/>
          </p:cNvPicPr>
          <p:nvPr/>
        </p:nvPicPr>
        <p:blipFill>
          <a:blip r:embed="rId7"/>
          <a:stretch>
            <a:fillRect/>
          </a:stretch>
        </p:blipFill>
        <p:spPr>
          <a:xfrm rot="10800000" flipV="1">
            <a:off x="3251407" y="4737439"/>
            <a:ext cx="1247775" cy="563768"/>
          </a:xfrm>
          <a:prstGeom prst="rect">
            <a:avLst/>
          </a:prstGeom>
        </p:spPr>
      </p:pic>
      <mc:AlternateContent xmlns:mc="http://schemas.openxmlformats.org/markup-compatibility/2006" xmlns:a14="http://schemas.microsoft.com/office/drawing/2010/main">
        <mc:Choice Requires="a14">
          <p:sp>
            <p:nvSpPr>
              <p:cNvPr id="88" name="Textfeld 87">
                <a:extLst>
                  <a:ext uri="{FF2B5EF4-FFF2-40B4-BE49-F238E27FC236}">
                    <a16:creationId xmlns:a16="http://schemas.microsoft.com/office/drawing/2014/main" id="{59054792-D1C3-46E5-A2A8-1608BD0E3FF8}"/>
                  </a:ext>
                </a:extLst>
              </p:cNvPr>
              <p:cNvSpPr txBox="1"/>
              <p:nvPr/>
            </p:nvSpPr>
            <p:spPr>
              <a:xfrm>
                <a:off x="2485963" y="4962962"/>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88" name="Textfeld 87">
                <a:extLst>
                  <a:ext uri="{FF2B5EF4-FFF2-40B4-BE49-F238E27FC236}">
                    <a16:creationId xmlns:a16="http://schemas.microsoft.com/office/drawing/2014/main" id="{59054792-D1C3-46E5-A2A8-1608BD0E3FF8}"/>
                  </a:ext>
                </a:extLst>
              </p:cNvPr>
              <p:cNvSpPr txBox="1">
                <a:spLocks noRot="1" noChangeAspect="1" noMove="1" noResize="1" noEditPoints="1" noAdjustHandles="1" noChangeArrowheads="1" noChangeShapeType="1" noTextEdit="1"/>
              </p:cNvSpPr>
              <p:nvPr/>
            </p:nvSpPr>
            <p:spPr>
              <a:xfrm>
                <a:off x="2485963" y="4962962"/>
                <a:ext cx="668709" cy="414985"/>
              </a:xfrm>
              <a:prstGeom prst="rect">
                <a:avLst/>
              </a:prstGeom>
              <a:blipFill>
                <a:blip r:embed="rId8"/>
                <a:stretch>
                  <a:fillRect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89" name="Textfeld 88">
                <a:extLst>
                  <a:ext uri="{FF2B5EF4-FFF2-40B4-BE49-F238E27FC236}">
                    <a16:creationId xmlns:a16="http://schemas.microsoft.com/office/drawing/2014/main" id="{702B417D-C44B-435C-B3A3-CC785AEF10F3}"/>
                  </a:ext>
                </a:extLst>
              </p:cNvPr>
              <p:cNvSpPr txBox="1"/>
              <p:nvPr/>
            </p:nvSpPr>
            <p:spPr>
              <a:xfrm>
                <a:off x="2582697" y="2807885"/>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89" name="Textfeld 88">
                <a:extLst>
                  <a:ext uri="{FF2B5EF4-FFF2-40B4-BE49-F238E27FC236}">
                    <a16:creationId xmlns:a16="http://schemas.microsoft.com/office/drawing/2014/main" id="{702B417D-C44B-435C-B3A3-CC785AEF10F3}"/>
                  </a:ext>
                </a:extLst>
              </p:cNvPr>
              <p:cNvSpPr txBox="1">
                <a:spLocks noRot="1" noChangeAspect="1" noMove="1" noResize="1" noEditPoints="1" noAdjustHandles="1" noChangeArrowheads="1" noChangeShapeType="1" noTextEdit="1"/>
              </p:cNvSpPr>
              <p:nvPr/>
            </p:nvSpPr>
            <p:spPr>
              <a:xfrm>
                <a:off x="2582697" y="2807885"/>
                <a:ext cx="668709" cy="414985"/>
              </a:xfrm>
              <a:prstGeom prst="rect">
                <a:avLst/>
              </a:prstGeom>
              <a:blipFill>
                <a:blip r:embed="rId9"/>
                <a:stretch>
                  <a:fillRect b="-7353"/>
                </a:stretch>
              </a:blipFill>
            </p:spPr>
            <p:txBody>
              <a:bodyPr/>
              <a:lstStyle/>
              <a:p>
                <a:r>
                  <a:rPr lang="de-DE">
                    <a:noFill/>
                  </a:rPr>
                  <a:t> </a:t>
                </a:r>
              </a:p>
            </p:txBody>
          </p:sp>
        </mc:Fallback>
      </mc:AlternateContent>
    </p:spTree>
    <p:extLst>
      <p:ext uri="{BB962C8B-B14F-4D97-AF65-F5344CB8AC3E}">
        <p14:creationId xmlns:p14="http://schemas.microsoft.com/office/powerpoint/2010/main" val="265384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3. </a:t>
            </a:r>
            <a:r>
              <a:rPr lang="en-US" dirty="0" err="1">
                <a:solidFill>
                  <a:schemeClr val="tx2"/>
                </a:solidFill>
              </a:rPr>
              <a:t>Streich</a:t>
            </a:r>
            <a:endParaRPr lang="en-US" dirty="0">
              <a:solidFill>
                <a:schemeClr val="tx2"/>
              </a:solidFill>
            </a:endParaRPr>
          </a:p>
        </p:txBody>
      </p:sp>
      <p:pic>
        <p:nvPicPr>
          <p:cNvPr id="10" name="Grafik 9">
            <a:extLst>
              <a:ext uri="{FF2B5EF4-FFF2-40B4-BE49-F238E27FC236}">
                <a16:creationId xmlns:a16="http://schemas.microsoft.com/office/drawing/2014/main" id="{D9EF1D2B-0585-408B-97A1-C57D58509A13}"/>
              </a:ext>
            </a:extLst>
          </p:cNvPr>
          <p:cNvPicPr>
            <a:picLocks noChangeAspect="1"/>
          </p:cNvPicPr>
          <p:nvPr/>
        </p:nvPicPr>
        <p:blipFill>
          <a:blip r:embed="rId2"/>
          <a:stretch>
            <a:fillRect/>
          </a:stretch>
        </p:blipFill>
        <p:spPr>
          <a:xfrm>
            <a:off x="334566" y="2771210"/>
            <a:ext cx="2273635" cy="1584176"/>
          </a:xfrm>
          <a:prstGeom prst="rect">
            <a:avLst/>
          </a:prstGeom>
        </p:spPr>
      </p:pic>
      <p:pic>
        <p:nvPicPr>
          <p:cNvPr id="12" name="Grafik 11">
            <a:extLst>
              <a:ext uri="{FF2B5EF4-FFF2-40B4-BE49-F238E27FC236}">
                <a16:creationId xmlns:a16="http://schemas.microsoft.com/office/drawing/2014/main" id="{2D719172-0E0E-4869-BA8B-919EC822903B}"/>
              </a:ext>
            </a:extLst>
          </p:cNvPr>
          <p:cNvPicPr>
            <a:picLocks noChangeAspect="1"/>
          </p:cNvPicPr>
          <p:nvPr/>
        </p:nvPicPr>
        <p:blipFill>
          <a:blip r:embed="rId3"/>
          <a:stretch>
            <a:fillRect/>
          </a:stretch>
        </p:blipFill>
        <p:spPr>
          <a:xfrm>
            <a:off x="3418197" y="1622215"/>
            <a:ext cx="4477209" cy="4114618"/>
          </a:xfrm>
          <a:prstGeom prst="rect">
            <a:avLst/>
          </a:prstGeom>
        </p:spPr>
      </p:pic>
      <p:sp>
        <p:nvSpPr>
          <p:cNvPr id="14" name="Pfeil: nach rechts 13">
            <a:extLst>
              <a:ext uri="{FF2B5EF4-FFF2-40B4-BE49-F238E27FC236}">
                <a16:creationId xmlns:a16="http://schemas.microsoft.com/office/drawing/2014/main" id="{4A46FE5F-1670-4D1D-BD48-E1E46C370EAD}"/>
              </a:ext>
            </a:extLst>
          </p:cNvPr>
          <p:cNvSpPr/>
          <p:nvPr/>
        </p:nvSpPr>
        <p:spPr bwMode="auto">
          <a:xfrm>
            <a:off x="2783581" y="3429000"/>
            <a:ext cx="576064" cy="504056"/>
          </a:xfrm>
          <a:prstGeom prst="rightArrow">
            <a:avLst/>
          </a:prstGeom>
          <a:solidFill>
            <a:schemeClr val="tx2">
              <a:lumMod val="40000"/>
              <a:lumOff val="60000"/>
            </a:schemeClr>
          </a:solidFill>
          <a:ln w="9525">
            <a:solidFill>
              <a:schemeClr val="tx2"/>
            </a:solidFill>
            <a:round/>
            <a:headEnd type="arrow" w="med" len="med"/>
            <a:tailEnd type="none" w="med" len="med"/>
          </a:ln>
          <a:effectLst/>
        </p:spPr>
        <p:txBody>
          <a:bodyPr rtlCol="0" anchor="ctr"/>
          <a:lstStyle/>
          <a:p>
            <a:pPr algn="ctr"/>
            <a:endParaRPr lang="de-DE"/>
          </a:p>
        </p:txBody>
      </p:sp>
      <p:sp>
        <p:nvSpPr>
          <p:cNvPr id="33" name="Pfeil: nach rechts 32">
            <a:extLst>
              <a:ext uri="{FF2B5EF4-FFF2-40B4-BE49-F238E27FC236}">
                <a16:creationId xmlns:a16="http://schemas.microsoft.com/office/drawing/2014/main" id="{230F9EC3-702A-49CB-BC99-E7E60339F937}"/>
              </a:ext>
            </a:extLst>
          </p:cNvPr>
          <p:cNvSpPr/>
          <p:nvPr/>
        </p:nvSpPr>
        <p:spPr bwMode="auto">
          <a:xfrm>
            <a:off x="7607374" y="3427496"/>
            <a:ext cx="576064" cy="504056"/>
          </a:xfrm>
          <a:prstGeom prst="rightArrow">
            <a:avLst/>
          </a:prstGeom>
          <a:solidFill>
            <a:schemeClr val="tx2">
              <a:lumMod val="40000"/>
              <a:lumOff val="60000"/>
            </a:schemeClr>
          </a:solidFill>
          <a:ln w="9525">
            <a:solidFill>
              <a:schemeClr val="tx2"/>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34" name="Inhaltsplatzhalter 3">
                <a:extLst>
                  <a:ext uri="{FF2B5EF4-FFF2-40B4-BE49-F238E27FC236}">
                    <a16:creationId xmlns:a16="http://schemas.microsoft.com/office/drawing/2014/main" id="{E29E1E1F-B629-45C6-A196-B34CA44A5604}"/>
                  </a:ext>
                </a:extLst>
              </p:cNvPr>
              <p:cNvSpPr txBox="1">
                <a:spLocks/>
              </p:cNvSpPr>
              <p:nvPr/>
            </p:nvSpPr>
            <p:spPr bwMode="auto">
              <a:xfrm>
                <a:off x="8255446" y="2204864"/>
                <a:ext cx="3455543" cy="2663974"/>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pPr marL="0" indent="0">
                  <a:buNone/>
                </a:pPr>
                <a:r>
                  <a:rPr lang="de-DE" kern="0" dirty="0"/>
                  <a:t>Zu- &amp; Abluftkurven der </a:t>
                </a:r>
                <a:r>
                  <a:rPr lang="de-DE" kern="0" dirty="0" err="1"/>
                  <a:t>Konzen-trationen</a:t>
                </a:r>
                <a:r>
                  <a:rPr lang="de-DE" kern="0" dirty="0"/>
                  <a:t> gemessen in den Blenden sind nichts anderes als:</a:t>
                </a:r>
              </a:p>
              <a:p>
                <a:r>
                  <a:rPr lang="de-DE" kern="0" dirty="0"/>
                  <a:t>Zu: Abklingkurven</a:t>
                </a:r>
              </a:p>
              <a:p>
                <a:pPr marL="360000" lvl="1" indent="0">
                  <a:buNone/>
                </a:pPr>
                <a14:m>
                  <m:oMathPara xmlns:m="http://schemas.openxmlformats.org/officeDocument/2006/math">
                    <m:oMathParaPr>
                      <m:jc m:val="centerGroup"/>
                    </m:oMathParaPr>
                    <m:oMath xmlns:m="http://schemas.openxmlformats.org/officeDocument/2006/math">
                      <m:sSub>
                        <m:sSubPr>
                          <m:ctrlPr>
                            <a:rPr lang="en-GB" i="1" smtClean="0">
                              <a:solidFill>
                                <a:schemeClr val="accent1">
                                  <a:lumMod val="75000"/>
                                </a:schemeClr>
                              </a:solidFill>
                              <a:latin typeface="Cambria Math" panose="02040503050406030204" pitchFamily="18" charset="0"/>
                            </a:rPr>
                          </m:ctrlPr>
                        </m:sSubPr>
                        <m:e>
                          <m:acc>
                            <m:accPr>
                              <m:chr m:val="̅"/>
                              <m:ctrlPr>
                                <a:rPr lang="en-GB" i="1">
                                  <a:solidFill>
                                    <a:schemeClr val="accent1">
                                      <a:lumMod val="75000"/>
                                    </a:schemeClr>
                                  </a:solidFill>
                                  <a:latin typeface="Cambria Math" panose="02040503050406030204" pitchFamily="18" charset="0"/>
                                </a:rPr>
                              </m:ctrlPr>
                            </m:accPr>
                            <m:e>
                              <m:r>
                                <m:rPr>
                                  <m:nor/>
                                </m:rPr>
                                <a:rPr lang="en-GB">
                                  <a:solidFill>
                                    <a:schemeClr val="accent1">
                                      <a:lumMod val="75000"/>
                                    </a:schemeClr>
                                  </a:solidFill>
                                </a:rPr>
                                <m:t>τ</m:t>
                              </m:r>
                            </m:e>
                          </m:acc>
                        </m:e>
                        <m:sub>
                          <m:r>
                            <m:rPr>
                              <m:nor/>
                            </m:rPr>
                            <a:rPr lang="de-DE">
                              <a:solidFill>
                                <a:schemeClr val="accent1">
                                  <a:lumMod val="75000"/>
                                </a:schemeClr>
                              </a:solidFill>
                            </a:rPr>
                            <m:t>e</m:t>
                          </m:r>
                          <m:r>
                            <m:rPr>
                              <m:nor/>
                            </m:rPr>
                            <a:rPr lang="de-DE">
                              <a:solidFill>
                                <a:schemeClr val="accent1">
                                  <a:lumMod val="75000"/>
                                </a:schemeClr>
                              </a:solidFill>
                              <a:latin typeface="Frutiger LT Com 55 Roman" panose="020B0503030504020204" pitchFamily="34" charset="0"/>
                            </a:rPr>
                            <m:t>x</m:t>
                          </m:r>
                          <m:r>
                            <m:rPr>
                              <m:nor/>
                            </m:rPr>
                            <a:rPr lang="de-DE">
                              <a:solidFill>
                                <a:schemeClr val="accent1">
                                  <a:lumMod val="75000"/>
                                </a:schemeClr>
                              </a:solidFill>
                              <a:ea typeface="Cambria Math" panose="02040503050406030204" pitchFamily="18" charset="0"/>
                            </a:rPr>
                            <m:t>,1</m:t>
                          </m:r>
                        </m:sub>
                      </m:sSub>
                    </m:oMath>
                  </m:oMathPara>
                </a14:m>
                <a:endParaRPr lang="de-DE" kern="0" dirty="0"/>
              </a:p>
              <a:p>
                <a:r>
                  <a:rPr lang="de-DE" kern="0" dirty="0"/>
                  <a:t>Ab: Anreicherungskurven</a:t>
                </a:r>
              </a:p>
              <a:p>
                <a:pPr marL="360000" lvl="1" indent="0">
                  <a:buNone/>
                </a:pPr>
                <a14:m>
                  <m:oMathPara xmlns:m="http://schemas.openxmlformats.org/officeDocument/2006/math">
                    <m:oMathParaPr>
                      <m:jc m:val="centerGroup"/>
                    </m:oMathParaPr>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τ</m:t>
                              </m:r>
                            </m:e>
                          </m:acc>
                        </m:e>
                        <m:sub>
                          <m:r>
                            <m:rPr>
                              <m:nor/>
                            </m:rPr>
                            <a:rPr lang="de-DE">
                              <a:solidFill>
                                <a:schemeClr val="accent3">
                                  <a:lumMod val="75000"/>
                                </a:schemeClr>
                              </a:solidFill>
                            </a:rPr>
                            <m:t>e</m:t>
                          </m:r>
                          <m:r>
                            <m:rPr>
                              <m:nor/>
                            </m:rPr>
                            <a:rPr lang="de-DE">
                              <a:solidFill>
                                <a:schemeClr val="accent3">
                                  <a:lumMod val="75000"/>
                                </a:schemeClr>
                              </a:solidFill>
                              <a:latin typeface="Frutiger LT Com 55 Roman" panose="020B0503030504020204" pitchFamily="34" charset="0"/>
                            </a:rPr>
                            <m:t>x</m:t>
                          </m:r>
                          <m:r>
                            <m:rPr>
                              <m:nor/>
                            </m:rPr>
                            <a:rPr lang="de-DE">
                              <a:solidFill>
                                <a:schemeClr val="accent3">
                                  <a:lumMod val="75000"/>
                                </a:schemeClr>
                              </a:solidFill>
                              <a:ea typeface="Cambria Math" panose="02040503050406030204" pitchFamily="18" charset="0"/>
                            </a:rPr>
                            <m:t>,</m:t>
                          </m:r>
                          <m:r>
                            <m:rPr>
                              <m:nor/>
                            </m:rPr>
                            <a:rPr lang="de-DE" b="0" i="0" smtClean="0">
                              <a:solidFill>
                                <a:schemeClr val="accent3">
                                  <a:lumMod val="75000"/>
                                </a:schemeClr>
                              </a:solidFill>
                              <a:ea typeface="Cambria Math" panose="02040503050406030204" pitchFamily="18" charset="0"/>
                            </a:rPr>
                            <m:t>2</m:t>
                          </m:r>
                        </m:sub>
                      </m:sSub>
                    </m:oMath>
                  </m:oMathPara>
                </a14:m>
                <a:endParaRPr lang="de-DE" kern="0" dirty="0"/>
              </a:p>
            </p:txBody>
          </p:sp>
        </mc:Choice>
        <mc:Fallback xmlns="">
          <p:sp>
            <p:nvSpPr>
              <p:cNvPr id="34" name="Inhaltsplatzhalter 3">
                <a:extLst>
                  <a:ext uri="{FF2B5EF4-FFF2-40B4-BE49-F238E27FC236}">
                    <a16:creationId xmlns:a16="http://schemas.microsoft.com/office/drawing/2014/main" id="{E29E1E1F-B629-45C6-A196-B34CA44A5604}"/>
                  </a:ext>
                </a:extLst>
              </p:cNvPr>
              <p:cNvSpPr txBox="1">
                <a:spLocks noRot="1" noChangeAspect="1" noMove="1" noResize="1" noEditPoints="1" noAdjustHandles="1" noChangeArrowheads="1" noChangeShapeType="1" noTextEdit="1"/>
              </p:cNvSpPr>
              <p:nvPr/>
            </p:nvSpPr>
            <p:spPr bwMode="auto">
              <a:xfrm>
                <a:off x="8255446" y="2204864"/>
                <a:ext cx="3455543" cy="2663974"/>
              </a:xfrm>
              <a:prstGeom prst="rect">
                <a:avLst/>
              </a:prstGeom>
              <a:blipFill>
                <a:blip r:embed="rId4"/>
                <a:stretch>
                  <a:fillRect l="-4056" t="-2746" r="-3704"/>
                </a:stretch>
              </a:blipFill>
              <a:ln>
                <a:noFill/>
              </a:ln>
              <a:effectLst/>
            </p:spPr>
            <p:txBody>
              <a:bodyPr/>
              <a:lstStyle/>
              <a:p>
                <a:r>
                  <a:rPr lang="de-DE">
                    <a:noFill/>
                  </a:rPr>
                  <a:t> </a:t>
                </a:r>
              </a:p>
            </p:txBody>
          </p:sp>
        </mc:Fallback>
      </mc:AlternateContent>
      <p:cxnSp>
        <p:nvCxnSpPr>
          <p:cNvPr id="16" name="Gerade Verbindung mit Pfeil 15">
            <a:extLst>
              <a:ext uri="{FF2B5EF4-FFF2-40B4-BE49-F238E27FC236}">
                <a16:creationId xmlns:a16="http://schemas.microsoft.com/office/drawing/2014/main" id="{E15ED1FD-D9A9-4E15-927D-EFAB173EE2C3}"/>
              </a:ext>
            </a:extLst>
          </p:cNvPr>
          <p:cNvCxnSpPr/>
          <p:nvPr/>
        </p:nvCxnSpPr>
        <p:spPr bwMode="auto">
          <a:xfrm flipV="1">
            <a:off x="5375126" y="1124744"/>
            <a:ext cx="1296144" cy="792088"/>
          </a:xfrm>
          <a:prstGeom prst="straightConnector1">
            <a:avLst/>
          </a:prstGeom>
          <a:noFill/>
          <a:ln w="9525" cap="flat" cmpd="sng" algn="ctr">
            <a:solidFill>
              <a:schemeClr val="tx2"/>
            </a:solidFill>
            <a:prstDash val="solid"/>
            <a:round/>
            <a:headEnd type="triangle" w="med" len="med"/>
            <a:tailEnd type="non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a:extLst>
              <a:ext uri="{FF2B5EF4-FFF2-40B4-BE49-F238E27FC236}">
                <a16:creationId xmlns:a16="http://schemas.microsoft.com/office/drawing/2014/main" id="{FF450D4A-CC97-41A2-B1D5-BF075E1E70A4}"/>
              </a:ext>
            </a:extLst>
          </p:cNvPr>
          <p:cNvSpPr txBox="1"/>
          <p:nvPr/>
        </p:nvSpPr>
        <p:spPr>
          <a:xfrm>
            <a:off x="6743278" y="620688"/>
            <a:ext cx="4967711" cy="923330"/>
          </a:xfrm>
          <a:prstGeom prst="rect">
            <a:avLst/>
          </a:prstGeom>
          <a:solidFill>
            <a:schemeClr val="tx2">
              <a:lumMod val="20000"/>
              <a:lumOff val="80000"/>
            </a:schemeClr>
          </a:solidFill>
        </p:spPr>
        <p:txBody>
          <a:bodyPr wrap="square" rtlCol="0">
            <a:spAutoFit/>
          </a:bodyPr>
          <a:lstStyle/>
          <a:p>
            <a:r>
              <a:rPr lang="de-DE" dirty="0"/>
              <a:t>Dieses Verhalten tritt bei allen Messungen ausnahmslos nur bei den Sensoren in den Blenden auf! … Dazu später mehr</a:t>
            </a:r>
          </a:p>
        </p:txBody>
      </p:sp>
    </p:spTree>
    <p:extLst>
      <p:ext uri="{BB962C8B-B14F-4D97-AF65-F5344CB8AC3E}">
        <p14:creationId xmlns:p14="http://schemas.microsoft.com/office/powerpoint/2010/main" val="293637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3. </a:t>
            </a:r>
            <a:r>
              <a:rPr lang="en-US" dirty="0" err="1">
                <a:solidFill>
                  <a:schemeClr val="tx2"/>
                </a:solidFill>
              </a:rPr>
              <a:t>Streich</a:t>
            </a:r>
            <a:r>
              <a:rPr lang="en-US" dirty="0">
                <a:solidFill>
                  <a:schemeClr val="tx2"/>
                </a:solidFill>
              </a:rPr>
              <a:t> – </a:t>
            </a:r>
            <a:r>
              <a:rPr lang="en-US" dirty="0" err="1">
                <a:solidFill>
                  <a:schemeClr val="tx2"/>
                </a:solidFill>
              </a:rPr>
              <a:t>inneres</a:t>
            </a:r>
            <a:r>
              <a:rPr lang="en-US" dirty="0">
                <a:solidFill>
                  <a:schemeClr val="tx2"/>
                </a:solidFill>
              </a:rPr>
              <a:t> System </a:t>
            </a:r>
            <a:r>
              <a:rPr lang="en-US" dirty="0" err="1">
                <a:solidFill>
                  <a:schemeClr val="tx2"/>
                </a:solidFill>
              </a:rPr>
              <a:t>zuerst</a:t>
            </a:r>
            <a:endParaRPr lang="en-US" dirty="0">
              <a:solidFill>
                <a:schemeClr val="tx2"/>
              </a:solidFill>
            </a:endParaRP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nvGraphicFramePr>
        <p:xfrm>
          <a:off x="3635590" y="6190059"/>
          <a:ext cx="5042928" cy="29337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Sandberg, Mats Prof. </a:t>
                      </a:r>
                      <a:r>
                        <a:rPr kumimoji="0" lang="en-US" sz="600" b="0" i="0" u="none" strike="noStrike" kern="1200" cap="none" spc="0" normalizeH="0" baseline="0" noProof="0" dirty="0" err="1">
                          <a:ln>
                            <a:noFill/>
                          </a:ln>
                          <a:solidFill>
                            <a:srgbClr val="000000"/>
                          </a:solidFill>
                          <a:effectLst/>
                          <a:uLnTx/>
                          <a:uFillTx/>
                          <a:latin typeface="+mn-lt"/>
                          <a:ea typeface="+mn-ea"/>
                          <a:cs typeface="+mn-cs"/>
                        </a:rPr>
                        <a:t>Ph.D</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Eng</a:t>
                      </a:r>
                      <a:r>
                        <a:rPr kumimoji="0" lang="en-US" sz="600" b="0" i="0" u="none" strike="noStrike" kern="1200" cap="none" spc="0" normalizeH="0" baseline="0" noProof="0" dirty="0">
                          <a:ln>
                            <a:noFill/>
                          </a:ln>
                          <a:solidFill>
                            <a:srgbClr val="000000"/>
                          </a:solidFill>
                          <a:effectLst/>
                          <a:uLnTx/>
                          <a:uFillTx/>
                          <a:latin typeface="+mn-lt"/>
                          <a:ea typeface="+mn-ea"/>
                          <a:cs typeface="+mn-cs"/>
                        </a:rPr>
                        <a:t>) (1984): The multi-chamber theory reconsidered from the viewpoint of air quality studies. In: Building and Environment 19 (4), S. 221–233. DOI: 10.1016/0360-1323(84)90003-9.</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grpSp>
        <p:nvGrpSpPr>
          <p:cNvPr id="12" name="Gruppieren 11">
            <a:extLst>
              <a:ext uri="{FF2B5EF4-FFF2-40B4-BE49-F238E27FC236}">
                <a16:creationId xmlns:a16="http://schemas.microsoft.com/office/drawing/2014/main" id="{0F9812D2-7C69-4341-BD3D-2689FC5E47C1}"/>
              </a:ext>
            </a:extLst>
          </p:cNvPr>
          <p:cNvGrpSpPr/>
          <p:nvPr/>
        </p:nvGrpSpPr>
        <p:grpSpPr>
          <a:xfrm>
            <a:off x="4006974" y="1916832"/>
            <a:ext cx="7704014" cy="3456384"/>
            <a:chOff x="4006974" y="1772816"/>
            <a:chExt cx="7704014" cy="3456384"/>
          </a:xfrm>
        </p:grpSpPr>
        <p:grpSp>
          <p:nvGrpSpPr>
            <p:cNvPr id="4" name="Gruppieren 3">
              <a:extLst>
                <a:ext uri="{FF2B5EF4-FFF2-40B4-BE49-F238E27FC236}">
                  <a16:creationId xmlns:a16="http://schemas.microsoft.com/office/drawing/2014/main" id="{8739CD91-D8FD-4205-9899-B06896544765}"/>
                </a:ext>
              </a:extLst>
            </p:cNvPr>
            <p:cNvGrpSpPr/>
            <p:nvPr/>
          </p:nvGrpSpPr>
          <p:grpSpPr>
            <a:xfrm>
              <a:off x="4006974" y="1772816"/>
              <a:ext cx="7704014" cy="3456384"/>
              <a:chOff x="3805011" y="2204864"/>
              <a:chExt cx="7905978" cy="3456384"/>
            </a:xfrm>
          </p:grpSpPr>
          <p:grpSp>
            <p:nvGrpSpPr>
              <p:cNvPr id="9" name="Gruppieren 8">
                <a:extLst>
                  <a:ext uri="{FF2B5EF4-FFF2-40B4-BE49-F238E27FC236}">
                    <a16:creationId xmlns:a16="http://schemas.microsoft.com/office/drawing/2014/main" id="{BF8469A1-420D-4868-BE34-CABE7669784D}"/>
                  </a:ext>
                </a:extLst>
              </p:cNvPr>
              <p:cNvGrpSpPr/>
              <p:nvPr/>
            </p:nvGrpSpPr>
            <p:grpSpPr>
              <a:xfrm>
                <a:off x="3805011" y="2204864"/>
                <a:ext cx="7905978" cy="3456384"/>
                <a:chOff x="3805011" y="2204864"/>
                <a:chExt cx="7905978" cy="2541008"/>
              </a:xfrm>
            </p:grpSpPr>
            <p:sp>
              <p:nvSpPr>
                <p:cNvPr id="54" name="Rechteck 53">
                  <a:extLst>
                    <a:ext uri="{FF2B5EF4-FFF2-40B4-BE49-F238E27FC236}">
                      <a16:creationId xmlns:a16="http://schemas.microsoft.com/office/drawing/2014/main" id="{32B05B2D-FAA4-4884-8041-924C4E97D1E9}"/>
                    </a:ext>
                  </a:extLst>
                </p:cNvPr>
                <p:cNvSpPr/>
                <p:nvPr/>
              </p:nvSpPr>
              <p:spPr bwMode="auto">
                <a:xfrm>
                  <a:off x="4078983" y="2204864"/>
                  <a:ext cx="7632006" cy="254100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4E11EF98-1E71-4A37-9FF4-7F463DC510E1}"/>
                        </a:ext>
                      </a:extLst>
                    </p:cNvPr>
                    <p:cNvSpPr/>
                    <p:nvPr/>
                  </p:nvSpPr>
                  <p:spPr>
                    <a:xfrm>
                      <a:off x="6865709" y="3128036"/>
                      <a:ext cx="1384559" cy="707886"/>
                    </a:xfrm>
                    <a:prstGeom prst="rect">
                      <a:avLst/>
                    </a:prstGeom>
                  </p:spPr>
                  <p:txBody>
                    <a:bodyPr wrap="square">
                      <a:spAutoFit/>
                    </a:bodyPr>
                    <a:lstStyle/>
                    <a:p>
                      <a14:m>
                        <m:oMath xmlns:m="http://schemas.openxmlformats.org/officeDocument/2006/math">
                          <m:r>
                            <m:rPr>
                              <m:nor/>
                            </m:rPr>
                            <a:rPr lang="en-GB" sz="4000" kern="0" smtClean="0">
                              <a:solidFill>
                                <a:schemeClr val="tx2">
                                  <a:lumMod val="50000"/>
                                </a:schemeClr>
                              </a:solidFill>
                            </a:rPr>
                            <m:t>V</m:t>
                          </m:r>
                        </m:oMath>
                      </a14:m>
                      <a:r>
                        <a:rPr lang="de-DE" sz="4000" dirty="0">
                          <a:solidFill>
                            <a:schemeClr val="tx2">
                              <a:lumMod val="50000"/>
                            </a:schemeClr>
                          </a:solidFill>
                        </a:rPr>
                        <a:t>,</a:t>
                      </a:r>
                      <a14:m>
                        <m:oMath xmlns:m="http://schemas.openxmlformats.org/officeDocument/2006/math">
                          <m:r>
                            <a:rPr lang="de-DE" sz="4000" b="0" i="0" dirty="0" smtClean="0">
                              <a:latin typeface="Cambria Math" panose="02040503050406030204" pitchFamily="18" charset="0"/>
                            </a:rPr>
                            <m:t>   </m:t>
                          </m:r>
                          <m:r>
                            <m:rPr>
                              <m:nor/>
                            </m:rPr>
                            <a:rPr lang="de-DE" sz="4000" dirty="0" smtClean="0">
                              <a:solidFill>
                                <a:schemeClr val="tx2">
                                  <a:lumMod val="50000"/>
                                </a:schemeClr>
                              </a:solidFill>
                            </a:rPr>
                            <m:t>‹</m:t>
                          </m:r>
                          <m:acc>
                            <m:accPr>
                              <m:chr m:val="̅"/>
                              <m:ctrlPr>
                                <a:rPr lang="en-GB" sz="4000" i="1" kern="0">
                                  <a:solidFill>
                                    <a:schemeClr val="tx2">
                                      <a:lumMod val="50000"/>
                                    </a:schemeClr>
                                  </a:solidFill>
                                  <a:latin typeface="Cambria Math" panose="02040503050406030204" pitchFamily="18" charset="0"/>
                                </a:rPr>
                              </m:ctrlPr>
                            </m:accPr>
                            <m:e>
                              <m:r>
                                <m:rPr>
                                  <m:sty m:val="p"/>
                                </m:rPr>
                                <a:rPr lang="el-GR" sz="4000" i="1" kern="0" smtClean="0">
                                  <a:solidFill>
                                    <a:schemeClr val="tx2">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tx2">
                                  <a:lumMod val="50000"/>
                                </a:schemeClr>
                              </a:solidFill>
                            </a:rPr>
                            <m:t>›</m:t>
                          </m:r>
                        </m:oMath>
                      </a14:m>
                      <a:endParaRPr lang="de-DE" sz="4000" dirty="0">
                        <a:solidFill>
                          <a:schemeClr val="tx2">
                            <a:lumMod val="50000"/>
                          </a:schemeClr>
                        </a:solidFill>
                      </a:endParaRPr>
                    </a:p>
                  </p:txBody>
                </p:sp>
              </mc:Choice>
              <mc:Fallback xmlns="">
                <p:sp>
                  <p:nvSpPr>
                    <p:cNvPr id="55" name="Rechteck 54">
                      <a:extLst>
                        <a:ext uri="{FF2B5EF4-FFF2-40B4-BE49-F238E27FC236}">
                          <a16:creationId xmlns:a16="http://schemas.microsoft.com/office/drawing/2014/main" id="{4E11EF98-1E71-4A37-9FF4-7F463DC510E1}"/>
                        </a:ext>
                      </a:extLst>
                    </p:cNvPr>
                    <p:cNvSpPr>
                      <a:spLocks noRot="1" noChangeAspect="1" noMove="1" noResize="1" noEditPoints="1" noAdjustHandles="1" noChangeArrowheads="1" noChangeShapeType="1" noTextEdit="1"/>
                    </p:cNvSpPr>
                    <p:nvPr/>
                  </p:nvSpPr>
                  <p:spPr>
                    <a:xfrm>
                      <a:off x="6865709" y="3128036"/>
                      <a:ext cx="1384559" cy="707886"/>
                    </a:xfrm>
                    <a:prstGeom prst="rect">
                      <a:avLst/>
                    </a:prstGeom>
                    <a:blipFill>
                      <a:blip r:embed="rId2"/>
                      <a:stretch>
                        <a:fillRect t="-11392"/>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0C475201-03B5-405A-8E70-517E4D606E74}"/>
                    </a:ext>
                  </a:extLst>
                </p:cNvPr>
                <p:cNvSpPr/>
                <p:nvPr/>
              </p:nvSpPr>
              <p:spPr bwMode="auto">
                <a:xfrm>
                  <a:off x="8416105" y="2873664"/>
                  <a:ext cx="2894422" cy="1152128"/>
                </a:xfrm>
                <a:prstGeom prst="rect">
                  <a:avLst/>
                </a:prstGeom>
                <a:solidFill>
                  <a:schemeClr val="accent4">
                    <a:lumMod val="40000"/>
                    <a:lumOff val="60000"/>
                    <a:alpha val="67000"/>
                  </a:schemeClr>
                </a:solidFill>
                <a:ln w="9525">
                  <a:solidFill>
                    <a:schemeClr val="accent4">
                      <a:lumMod val="75000"/>
                    </a:schemeClr>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8980253" y="3089688"/>
                      <a:ext cx="1862305" cy="759760"/>
                    </a:xfrm>
                    <a:prstGeom prst="rect">
                      <a:avLst/>
                    </a:prstGeom>
                  </p:spPr>
                  <p:txBody>
                    <a:bodyPr wrap="none">
                      <a:spAutoFit/>
                    </a:bodyPr>
                    <a:lstStyle/>
                    <a:p>
                      <a14:m>
                        <m:oMath xmlns:m="http://schemas.openxmlformats.org/officeDocument/2006/math">
                          <m:sSub>
                            <m:sSubPr>
                              <m:ctrlPr>
                                <a:rPr lang="en-GB" sz="4000" i="1" kern="0" smtClean="0">
                                  <a:solidFill>
                                    <a:schemeClr val="accent4">
                                      <a:lumMod val="50000"/>
                                    </a:schemeClr>
                                  </a:solidFill>
                                  <a:latin typeface="Cambria Math" panose="02040503050406030204" pitchFamily="18" charset="0"/>
                                </a:rPr>
                              </m:ctrlPr>
                            </m:sSubPr>
                            <m:e>
                              <m:r>
                                <m:rPr>
                                  <m:nor/>
                                </m:rPr>
                                <a:rPr lang="en-GB" sz="4000" kern="0">
                                  <a:solidFill>
                                    <a:schemeClr val="accent4">
                                      <a:lumMod val="50000"/>
                                    </a:schemeClr>
                                  </a:solidFill>
                                </a:rPr>
                                <m:t>V</m:t>
                              </m:r>
                            </m:e>
                            <m:sub>
                              <m:r>
                                <m:rPr>
                                  <m:nor/>
                                </m:rPr>
                                <a:rPr lang="de-DE" sz="4000" b="0" i="0" kern="0" smtClean="0">
                                  <a:solidFill>
                                    <a:schemeClr val="accent4">
                                      <a:lumMod val="50000"/>
                                    </a:schemeClr>
                                  </a:solidFill>
                                  <a:latin typeface="Frutiger LT Com 55 Roman" panose="020B0503030504020204" pitchFamily="34" charset="0"/>
                                </a:rPr>
                                <m:t>3</m:t>
                              </m:r>
                            </m:sub>
                          </m:sSub>
                        </m:oMath>
                      </a14:m>
                      <a:r>
                        <a:rPr lang="de-DE" sz="4000" dirty="0">
                          <a:solidFill>
                            <a:schemeClr val="accent4">
                              <a:lumMod val="50000"/>
                            </a:schemeClr>
                          </a:solidFill>
                        </a:rPr>
                        <a:t>,</a:t>
                      </a:r>
                      <a14:m>
                        <m:oMath xmlns:m="http://schemas.openxmlformats.org/officeDocument/2006/math">
                          <m:sSub>
                            <m:sSubPr>
                              <m:ctrlPr>
                                <a:rPr lang="en-GB" sz="4000" i="1" kern="0">
                                  <a:solidFill>
                                    <a:schemeClr val="accent4">
                                      <a:lumMod val="50000"/>
                                    </a:schemeClr>
                                  </a:solidFill>
                                  <a:latin typeface="Cambria Math" panose="02040503050406030204" pitchFamily="18" charset="0"/>
                                </a:rPr>
                              </m:ctrlPr>
                            </m:sSubPr>
                            <m:e>
                              <m:r>
                                <m:rPr>
                                  <m:nor/>
                                </m:rPr>
                                <a:rPr lang="de-DE" sz="4000" dirty="0">
                                  <a:solidFill>
                                    <a:schemeClr val="accent4">
                                      <a:lumMod val="50000"/>
                                    </a:schemeClr>
                                  </a:solidFill>
                                </a:rPr>
                                <m:t>‹</m:t>
                              </m:r>
                              <m:acc>
                                <m:accPr>
                                  <m:chr m:val="̅"/>
                                  <m:ctrlPr>
                                    <a:rPr lang="en-GB" sz="4000" i="1" kern="0">
                                      <a:solidFill>
                                        <a:schemeClr val="accent4">
                                          <a:lumMod val="50000"/>
                                        </a:schemeClr>
                                      </a:solidFill>
                                      <a:latin typeface="Cambria Math" panose="02040503050406030204" pitchFamily="18" charset="0"/>
                                    </a:rPr>
                                  </m:ctrlPr>
                                </m:accPr>
                                <m:e>
                                  <m:r>
                                    <m:rPr>
                                      <m:sty m:val="p"/>
                                    </m:rPr>
                                    <a:rPr lang="el-GR" sz="4000" i="1" kern="0" smtClea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accent4">
                                      <a:lumMod val="50000"/>
                                    </a:schemeClr>
                                  </a:solidFill>
                                </a:rPr>
                                <m:t>›</m:t>
                              </m:r>
                            </m:e>
                            <m:sub>
                              <m:r>
                                <m:rPr>
                                  <m:nor/>
                                </m:rPr>
                                <a:rPr lang="de-DE" sz="4000" kern="0">
                                  <a:solidFill>
                                    <a:schemeClr val="accent4">
                                      <a:lumMod val="50000"/>
                                    </a:schemeClr>
                                  </a:solidFill>
                                  <a:latin typeface="Frutiger LT Com 55 Roman" panose="020B0503030504020204" pitchFamily="34" charset="0"/>
                                </a:rPr>
                                <m:t>3</m:t>
                              </m:r>
                            </m:sub>
                          </m:sSub>
                        </m:oMath>
                      </a14:m>
                      <a:endParaRPr lang="de-DE" sz="4000"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8980253" y="3089688"/>
                      <a:ext cx="1862305" cy="759760"/>
                    </a:xfrm>
                    <a:prstGeom prst="rect">
                      <a:avLst/>
                    </a:prstGeom>
                    <a:blipFill>
                      <a:blip r:embed="rId3"/>
                      <a:stretch>
                        <a:fillRect t="-10651"/>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2919147"/>
                  <a:ext cx="2016224" cy="1152128"/>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636079" y="3108232"/>
                      <a:ext cx="1862305" cy="753604"/>
                    </a:xfrm>
                    <a:prstGeom prst="rect">
                      <a:avLst/>
                    </a:prstGeom>
                  </p:spPr>
                  <p:txBody>
                    <a:bodyPr wrap="none">
                      <a:spAutoFit/>
                    </a:bodyPr>
                    <a:lstStyle/>
                    <a:p>
                      <a14:m>
                        <m:oMath xmlns:m="http://schemas.openxmlformats.org/officeDocument/2006/math">
                          <m:sSub>
                            <m:sSubPr>
                              <m:ctrlPr>
                                <a:rPr lang="en-GB" sz="4000" i="1" kern="0" smtClean="0">
                                  <a:solidFill>
                                    <a:schemeClr val="accent3">
                                      <a:lumMod val="75000"/>
                                    </a:schemeClr>
                                  </a:solidFill>
                                  <a:latin typeface="Cambria Math" panose="02040503050406030204" pitchFamily="18" charset="0"/>
                                </a:rPr>
                              </m:ctrlPr>
                            </m:sSubPr>
                            <m:e>
                              <m:r>
                                <m:rPr>
                                  <m:nor/>
                                </m:rPr>
                                <a:rPr lang="en-GB" sz="4000" kern="0">
                                  <a:solidFill>
                                    <a:schemeClr val="accent3">
                                      <a:lumMod val="75000"/>
                                    </a:schemeClr>
                                  </a:solidFill>
                                </a:rPr>
                                <m:t>V</m:t>
                              </m:r>
                            </m:e>
                            <m:sub>
                              <m:r>
                                <m:rPr>
                                  <m:nor/>
                                </m:rPr>
                                <a:rPr lang="de-DE" sz="4000" b="0" i="0" kern="0" smtClean="0">
                                  <a:solidFill>
                                    <a:schemeClr val="accent3">
                                      <a:lumMod val="75000"/>
                                    </a:schemeClr>
                                  </a:solidFill>
                                  <a:latin typeface="Frutiger LT Com 55 Roman" panose="020B0503030504020204" pitchFamily="34" charset="0"/>
                                </a:rPr>
                                <m:t>2</m:t>
                              </m:r>
                            </m:sub>
                          </m:sSub>
                        </m:oMath>
                      </a14:m>
                      <a:r>
                        <a:rPr lang="de-DE" sz="4000" dirty="0">
                          <a:solidFill>
                            <a:schemeClr val="accent3">
                              <a:lumMod val="75000"/>
                            </a:schemeClr>
                          </a:solidFill>
                        </a:rPr>
                        <a:t>,</a:t>
                      </a:r>
                      <a14:m>
                        <m:oMath xmlns:m="http://schemas.openxmlformats.org/officeDocument/2006/math">
                          <m:sSub>
                            <m:sSubPr>
                              <m:ctrlPr>
                                <a:rPr lang="en-GB" sz="4000" i="1" kern="0">
                                  <a:solidFill>
                                    <a:schemeClr val="accent3">
                                      <a:lumMod val="75000"/>
                                    </a:schemeClr>
                                  </a:solidFill>
                                  <a:latin typeface="Cambria Math" panose="02040503050406030204" pitchFamily="18" charset="0"/>
                                </a:rPr>
                              </m:ctrlPr>
                            </m:sSubPr>
                            <m:e>
                              <m:r>
                                <m:rPr>
                                  <m:nor/>
                                </m:rPr>
                                <a:rPr lang="de-DE" sz="4000" dirty="0">
                                  <a:solidFill>
                                    <a:schemeClr val="accent3">
                                      <a:lumMod val="75000"/>
                                    </a:schemeClr>
                                  </a:solidFill>
                                </a:rPr>
                                <m:t>‹</m:t>
                              </m:r>
                              <m:acc>
                                <m:accPr>
                                  <m:chr m:val="̅"/>
                                  <m:ctrlPr>
                                    <a:rPr lang="en-GB" sz="4000" i="1" kern="0" smtClean="0">
                                      <a:solidFill>
                                        <a:schemeClr val="accent3">
                                          <a:lumMod val="75000"/>
                                        </a:schemeClr>
                                      </a:solidFill>
                                      <a:latin typeface="Cambria Math" panose="02040503050406030204" pitchFamily="18" charset="0"/>
                                    </a:rPr>
                                  </m:ctrlPr>
                                </m:accPr>
                                <m:e>
                                  <m:r>
                                    <m:rPr>
                                      <m:sty m:val="p"/>
                                    </m:rPr>
                                    <a:rPr lang="el-GR" sz="4000" i="1" kern="0" smtClean="0">
                                      <a:solidFill>
                                        <a:schemeClr val="accent3">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3">
                                      <a:lumMod val="75000"/>
                                    </a:schemeClr>
                                  </a:solidFill>
                                </a:rPr>
                                <m:t>›</m:t>
                              </m:r>
                            </m:e>
                            <m:sub>
                              <m:r>
                                <m:rPr>
                                  <m:nor/>
                                </m:rPr>
                                <a:rPr lang="de-DE" sz="4000" b="0" i="0" kern="0" smtClean="0">
                                  <a:solidFill>
                                    <a:schemeClr val="accent3">
                                      <a:lumMod val="75000"/>
                                    </a:schemeClr>
                                  </a:solidFill>
                                  <a:latin typeface="Frutiger LT Com 55 Roman" panose="020B0503030504020204" pitchFamily="34" charset="0"/>
                                </a:rPr>
                                <m:t>2</m:t>
                              </m:r>
                            </m:sub>
                          </m:sSub>
                        </m:oMath>
                      </a14:m>
                      <a:endParaRPr lang="de-DE" sz="4000"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636079" y="3108232"/>
                      <a:ext cx="1862305" cy="753604"/>
                    </a:xfrm>
                    <a:prstGeom prst="rect">
                      <a:avLst/>
                    </a:prstGeom>
                    <a:blipFill>
                      <a:blip r:embed="rId4"/>
                      <a:stretch>
                        <a:fillRect t="-10714"/>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flipV="1">
                  <a:off x="3805011" y="2606432"/>
                  <a:ext cx="1714129" cy="96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endCxn id="56" idx="2"/>
                </p:cNvCxnSpPr>
                <p:nvPr/>
              </p:nvCxnSpPr>
              <p:spPr bwMode="auto">
                <a:xfrm flipV="1">
                  <a:off x="3805011" y="4071275"/>
                  <a:ext cx="1714131" cy="314560"/>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endCxn id="13" idx="0"/>
                </p:cNvCxnSpPr>
                <p:nvPr/>
              </p:nvCxnSpPr>
              <p:spPr bwMode="auto">
                <a:xfrm>
                  <a:off x="5519141" y="2607393"/>
                  <a:ext cx="4344175" cy="266271"/>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p:nvPr/>
              </p:nvCxnSpPr>
              <p:spPr bwMode="auto">
                <a:xfrm flipH="1">
                  <a:off x="5519141" y="2611548"/>
                  <a:ext cx="2" cy="314556"/>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stCxn id="13" idx="2"/>
                </p:cNvCxnSpPr>
                <p:nvPr/>
              </p:nvCxnSpPr>
              <p:spPr bwMode="auto">
                <a:xfrm rot="5400000">
                  <a:off x="7511210" y="2033726"/>
                  <a:ext cx="360041" cy="4344173"/>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B62ED0D3-0D84-4264-8B72-3DF408E03E9C}"/>
                      </a:ext>
                    </a:extLst>
                  </p:cNvPr>
                  <p:cNvSpPr/>
                  <p:nvPr/>
                </p:nvSpPr>
                <p:spPr>
                  <a:xfrm>
                    <a:off x="5519139" y="2698234"/>
                    <a:ext cx="784125" cy="420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τ</m:t>
                                  </m:r>
                                </m:e>
                              </m:acc>
                            </m:e>
                            <m:sub>
                              <m:r>
                                <m:rPr>
                                  <m:nor/>
                                </m:rPr>
                                <a:rPr lang="de-DE">
                                  <a:solidFill>
                                    <a:schemeClr val="accent3">
                                      <a:lumMod val="75000"/>
                                    </a:schemeClr>
                                  </a:solidFill>
                                </a:rPr>
                                <m:t>e</m:t>
                              </m:r>
                              <m:r>
                                <m:rPr>
                                  <m:nor/>
                                </m:rPr>
                                <a:rPr lang="de-DE">
                                  <a:solidFill>
                                    <a:schemeClr val="accent3">
                                      <a:lumMod val="75000"/>
                                    </a:schemeClr>
                                  </a:solidFill>
                                  <a:latin typeface="Frutiger LT Com 55 Roman" panose="020B0503030504020204" pitchFamily="34" charset="0"/>
                                </a:rPr>
                                <m:t>x</m:t>
                              </m:r>
                              <m:r>
                                <m:rPr>
                                  <m:nor/>
                                </m:rPr>
                                <a:rPr lang="de-DE">
                                  <a:solidFill>
                                    <a:schemeClr val="accent3">
                                      <a:lumMod val="75000"/>
                                    </a:schemeClr>
                                  </a:solidFill>
                                  <a:ea typeface="Cambria Math" panose="02040503050406030204" pitchFamily="18" charset="0"/>
                                </a:rPr>
                                <m:t>,2</m:t>
                              </m:r>
                            </m:sub>
                          </m:sSub>
                        </m:oMath>
                      </m:oMathPara>
                    </a14:m>
                    <a:endParaRPr lang="de-DE" dirty="0"/>
                  </a:p>
                </p:txBody>
              </p:sp>
            </mc:Choice>
            <mc:Fallback xmlns="">
              <p:sp>
                <p:nvSpPr>
                  <p:cNvPr id="3" name="Rechteck 2">
                    <a:extLst>
                      <a:ext uri="{FF2B5EF4-FFF2-40B4-BE49-F238E27FC236}">
                        <a16:creationId xmlns:a16="http://schemas.microsoft.com/office/drawing/2014/main" id="{B62ED0D3-0D84-4264-8B72-3DF408E03E9C}"/>
                      </a:ext>
                    </a:extLst>
                  </p:cNvPr>
                  <p:cNvSpPr>
                    <a:spLocks noRot="1" noChangeAspect="1" noMove="1" noResize="1" noEditPoints="1" noAdjustHandles="1" noChangeArrowheads="1" noChangeShapeType="1" noTextEdit="1"/>
                  </p:cNvSpPr>
                  <p:nvPr/>
                </p:nvSpPr>
                <p:spPr>
                  <a:xfrm>
                    <a:off x="5519139" y="2698234"/>
                    <a:ext cx="784125" cy="420628"/>
                  </a:xfrm>
                  <a:prstGeom prst="rect">
                    <a:avLst/>
                  </a:prstGeom>
                  <a:blipFill>
                    <a:blip r:embed="rId5"/>
                    <a:stretch>
                      <a:fillRect b="-13043"/>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3FE98F80-0920-44C6-956E-D31F718419F9}"/>
                    </a:ext>
                  </a:extLst>
                </p:cNvPr>
                <p:cNvSpPr txBox="1"/>
                <p:nvPr/>
              </p:nvSpPr>
              <p:spPr>
                <a:xfrm>
                  <a:off x="4205133" y="4771370"/>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23" name="Textfeld 22">
                  <a:extLst>
                    <a:ext uri="{FF2B5EF4-FFF2-40B4-BE49-F238E27FC236}">
                      <a16:creationId xmlns:a16="http://schemas.microsoft.com/office/drawing/2014/main" id="{3FE98F80-0920-44C6-956E-D31F718419F9}"/>
                    </a:ext>
                  </a:extLst>
                </p:cNvPr>
                <p:cNvSpPr txBox="1">
                  <a:spLocks noRot="1" noChangeAspect="1" noMove="1" noResize="1" noEditPoints="1" noAdjustHandles="1" noChangeArrowheads="1" noChangeShapeType="1" noTextEdit="1"/>
                </p:cNvSpPr>
                <p:nvPr/>
              </p:nvSpPr>
              <p:spPr>
                <a:xfrm>
                  <a:off x="4205133" y="4771370"/>
                  <a:ext cx="668709" cy="414985"/>
                </a:xfrm>
                <a:prstGeom prst="rect">
                  <a:avLst/>
                </a:prstGeom>
                <a:blipFill>
                  <a:blip r:embed="rId6"/>
                  <a:stretch>
                    <a:fillRect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463CB79D-1D4E-4077-BB1B-201A58E7C0EE}"/>
                    </a:ext>
                  </a:extLst>
                </p:cNvPr>
                <p:cNvSpPr txBox="1"/>
                <p:nvPr/>
              </p:nvSpPr>
              <p:spPr>
                <a:xfrm>
                  <a:off x="4205133" y="1855904"/>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24" name="Textfeld 23">
                  <a:extLst>
                    <a:ext uri="{FF2B5EF4-FFF2-40B4-BE49-F238E27FC236}">
                      <a16:creationId xmlns:a16="http://schemas.microsoft.com/office/drawing/2014/main" id="{463CB79D-1D4E-4077-BB1B-201A58E7C0EE}"/>
                    </a:ext>
                  </a:extLst>
                </p:cNvPr>
                <p:cNvSpPr txBox="1">
                  <a:spLocks noRot="1" noChangeAspect="1" noMove="1" noResize="1" noEditPoints="1" noAdjustHandles="1" noChangeArrowheads="1" noChangeShapeType="1" noTextEdit="1"/>
                </p:cNvSpPr>
                <p:nvPr/>
              </p:nvSpPr>
              <p:spPr>
                <a:xfrm>
                  <a:off x="4205133" y="1855904"/>
                  <a:ext cx="668709" cy="414985"/>
                </a:xfrm>
                <a:prstGeom prst="rect">
                  <a:avLst/>
                </a:prstGeom>
                <a:blipFill>
                  <a:blip r:embed="rId7"/>
                  <a:stretch>
                    <a:fillRect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3EA8BAE-8C45-4D2F-88E0-7F40568ED974}"/>
                    </a:ext>
                  </a:extLst>
                </p:cNvPr>
                <p:cNvSpPr txBox="1"/>
                <p:nvPr/>
              </p:nvSpPr>
              <p:spPr>
                <a:xfrm>
                  <a:off x="7642961" y="1854592"/>
                  <a:ext cx="54046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b="0" i="0" smtClean="0">
                                <a:solidFill>
                                  <a:schemeClr val="accent4">
                                    <a:lumMod val="50000"/>
                                  </a:schemeClr>
                                </a:solidFill>
                                <a:latin typeface="Frutiger LT Com 55 Roman" panose="020B0503030504020204" pitchFamily="34" charset="0"/>
                              </a:rPr>
                              <m:t>3</m:t>
                            </m:r>
                          </m:sub>
                        </m:sSub>
                      </m:oMath>
                    </m:oMathPara>
                  </a14:m>
                  <a:endParaRPr lang="de-DE" dirty="0">
                    <a:solidFill>
                      <a:schemeClr val="accent4">
                        <a:lumMod val="50000"/>
                      </a:schemeClr>
                    </a:solidFill>
                  </a:endParaRPr>
                </a:p>
              </p:txBody>
            </p:sp>
          </mc:Choice>
          <mc:Fallback xmlns="">
            <p:sp>
              <p:nvSpPr>
                <p:cNvPr id="25" name="Textfeld 24">
                  <a:extLst>
                    <a:ext uri="{FF2B5EF4-FFF2-40B4-BE49-F238E27FC236}">
                      <a16:creationId xmlns:a16="http://schemas.microsoft.com/office/drawing/2014/main" id="{B3EA8BAE-8C45-4D2F-88E0-7F40568ED974}"/>
                    </a:ext>
                  </a:extLst>
                </p:cNvPr>
                <p:cNvSpPr txBox="1">
                  <a:spLocks noRot="1" noChangeAspect="1" noMove="1" noResize="1" noEditPoints="1" noAdjustHandles="1" noChangeArrowheads="1" noChangeShapeType="1" noTextEdit="1"/>
                </p:cNvSpPr>
                <p:nvPr/>
              </p:nvSpPr>
              <p:spPr>
                <a:xfrm>
                  <a:off x="7642961" y="1854592"/>
                  <a:ext cx="540469" cy="414985"/>
                </a:xfrm>
                <a:prstGeom prst="rect">
                  <a:avLst/>
                </a:prstGeom>
                <a:blipFill>
                  <a:blip r:embed="rId8"/>
                  <a:stretch>
                    <a:fillRect b="-735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37E41F0-52BB-41B2-8C1E-A89D3747D940}"/>
                    </a:ext>
                  </a:extLst>
                </p:cNvPr>
                <p:cNvSpPr txBox="1"/>
                <p:nvPr/>
              </p:nvSpPr>
              <p:spPr>
                <a:xfrm>
                  <a:off x="5724177" y="4300769"/>
                  <a:ext cx="54046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b="0" i="0" smtClean="0">
                                <a:solidFill>
                                  <a:schemeClr val="accent3">
                                    <a:lumMod val="75000"/>
                                  </a:schemeClr>
                                </a:solidFill>
                                <a:latin typeface="Frutiger LT Com 55 Roman" panose="020B0503030504020204" pitchFamily="34" charset="0"/>
                              </a:rPr>
                              <m:t>2</m:t>
                            </m:r>
                          </m:sub>
                        </m:sSub>
                      </m:oMath>
                    </m:oMathPara>
                  </a14:m>
                  <a:endParaRPr lang="de-DE" dirty="0">
                    <a:solidFill>
                      <a:schemeClr val="accent4">
                        <a:lumMod val="50000"/>
                      </a:schemeClr>
                    </a:solidFill>
                  </a:endParaRPr>
                </a:p>
              </p:txBody>
            </p:sp>
          </mc:Choice>
          <mc:Fallback xmlns="">
            <p:sp>
              <p:nvSpPr>
                <p:cNvPr id="26" name="Textfeld 25">
                  <a:extLst>
                    <a:ext uri="{FF2B5EF4-FFF2-40B4-BE49-F238E27FC236}">
                      <a16:creationId xmlns:a16="http://schemas.microsoft.com/office/drawing/2014/main" id="{437E41F0-52BB-41B2-8C1E-A89D3747D940}"/>
                    </a:ext>
                  </a:extLst>
                </p:cNvPr>
                <p:cNvSpPr txBox="1">
                  <a:spLocks noRot="1" noChangeAspect="1" noMove="1" noResize="1" noEditPoints="1" noAdjustHandles="1" noChangeArrowheads="1" noChangeShapeType="1" noTextEdit="1"/>
                </p:cNvSpPr>
                <p:nvPr/>
              </p:nvSpPr>
              <p:spPr>
                <a:xfrm>
                  <a:off x="5724177" y="4300769"/>
                  <a:ext cx="540469" cy="414985"/>
                </a:xfrm>
                <a:prstGeom prst="rect">
                  <a:avLst/>
                </a:prstGeom>
                <a:blipFill>
                  <a:blip r:embed="rId9"/>
                  <a:stretch>
                    <a:fillRect b="-8824"/>
                  </a:stretch>
                </a:blipFill>
              </p:spPr>
              <p:txBody>
                <a:bodyPr/>
                <a:lstStyle/>
                <a:p>
                  <a:r>
                    <a:rPr lang="de-DE">
                      <a:noFill/>
                    </a:rPr>
                    <a:t> </a:t>
                  </a:r>
                </a:p>
              </p:txBody>
            </p:sp>
          </mc:Fallback>
        </mc:AlternateContent>
      </p:grpSp>
      <p:grpSp>
        <p:nvGrpSpPr>
          <p:cNvPr id="14" name="Gruppieren 13">
            <a:extLst>
              <a:ext uri="{FF2B5EF4-FFF2-40B4-BE49-F238E27FC236}">
                <a16:creationId xmlns:a16="http://schemas.microsoft.com/office/drawing/2014/main" id="{74EC3E64-AB7B-431A-9348-A3253DFB8D27}"/>
              </a:ext>
            </a:extLst>
          </p:cNvPr>
          <p:cNvGrpSpPr/>
          <p:nvPr/>
        </p:nvGrpSpPr>
        <p:grpSpPr>
          <a:xfrm>
            <a:off x="477839" y="1873321"/>
            <a:ext cx="2860829" cy="3427887"/>
            <a:chOff x="477839" y="1835972"/>
            <a:chExt cx="2860829" cy="3427887"/>
          </a:xfrm>
        </p:grpSpPr>
        <mc:AlternateContent xmlns:mc="http://schemas.openxmlformats.org/markup-compatibility/2006">
          <mc:Choice xmlns:a14="http://schemas.microsoft.com/office/drawing/2010/main"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835972"/>
                  <a:ext cx="2860829"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kern="0" dirty="0"/>
                    <a:t>Bekannt:</a:t>
                  </a:r>
                </a:p>
                <a:p>
                  <a:pPr lvl="1"/>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r>
                        <a:rPr lang="de-DE" i="1">
                          <a:solidFill>
                            <a:schemeClr val="accent3">
                              <a:lumMod val="75000"/>
                            </a:schemeClr>
                          </a:solidFill>
                          <a:latin typeface="Cambria Math" panose="02040503050406030204" pitchFamily="18" charset="0"/>
                        </a:rPr>
                        <m:t> </m:t>
                      </m:r>
                    </m:oMath>
                  </a14:m>
                  <a:r>
                    <a:rPr lang="de-DE" kern="0" dirty="0"/>
                    <a:t>= </a:t>
                  </a:r>
                  <a14:m>
                    <m:oMath xmlns:m="http://schemas.openxmlformats.org/officeDocument/2006/math">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oMath>
                  </a14:m>
                  <a:r>
                    <a:rPr lang="de-DE" kern="0" dirty="0"/>
                    <a:t> + </a:t>
                  </a:r>
                  <a14:m>
                    <m:oMath xmlns:m="http://schemas.openxmlformats.org/officeDocument/2006/math">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oMath>
                  </a14:m>
                  <a:endParaRPr lang="de-DE" kern="0" dirty="0"/>
                </a:p>
                <a:p>
                  <a:pPr marL="360000" lvl="1" indent="0">
                    <a:buNone/>
                  </a:pPr>
                  <a:endParaRPr lang="de-DE" kern="0" dirty="0"/>
                </a:p>
                <a:p>
                  <a:pPr lvl="1"/>
                  <a14:m>
                    <m:oMath xmlns:m="http://schemas.openxmlformats.org/officeDocument/2006/math">
                      <m:sSub>
                        <m:sSubPr>
                          <m:ctrlPr>
                            <a:rPr lang="en-GB" i="1" kern="0" smtClean="0">
                              <a:solidFill>
                                <a:schemeClr val="tx2">
                                  <a:lumMod val="75000"/>
                                </a:schemeClr>
                              </a:solidFill>
                              <a:latin typeface="Cambria Math" panose="02040503050406030204" pitchFamily="18" charset="0"/>
                            </a:rPr>
                          </m:ctrlPr>
                        </m:sSubPr>
                        <m:e>
                          <m:r>
                            <m:rPr>
                              <m:nor/>
                            </m:rPr>
                            <a:rPr lang="en-GB" kern="0">
                              <a:solidFill>
                                <a:schemeClr val="tx2">
                                  <a:lumMod val="75000"/>
                                </a:schemeClr>
                              </a:solidFill>
                            </a:rPr>
                            <m:t>V</m:t>
                          </m:r>
                        </m:e>
                        <m:sub>
                          <m:r>
                            <m:rPr>
                              <m:nor/>
                            </m:rPr>
                            <a:rPr lang="de-DE" kern="0">
                              <a:solidFill>
                                <a:schemeClr val="tx2">
                                  <a:lumMod val="75000"/>
                                </a:schemeClr>
                              </a:solidFill>
                              <a:latin typeface="Frutiger LT Com 55 Roman" panose="020B0503030504020204" pitchFamily="34" charset="0"/>
                            </a:rPr>
                            <m:t>2</m:t>
                          </m:r>
                          <m:r>
                            <m:rPr>
                              <m:nor/>
                            </m:rPr>
                            <a:rPr lang="de-DE" b="0" i="0" kern="0" smtClean="0">
                              <a:solidFill>
                                <a:schemeClr val="tx2">
                                  <a:lumMod val="75000"/>
                                </a:schemeClr>
                              </a:solidFill>
                              <a:latin typeface="Frutiger LT Com 55 Roman" panose="020B0503030504020204" pitchFamily="34" charset="0"/>
                            </a:rPr>
                            <m:t>3</m:t>
                          </m:r>
                        </m:sub>
                      </m:sSub>
                    </m:oMath>
                  </a14:m>
                  <a:r>
                    <a:rPr lang="de-DE" kern="0" dirty="0"/>
                    <a:t> = </a:t>
                  </a:r>
                  <a14:m>
                    <m:oMath xmlns:m="http://schemas.openxmlformats.org/officeDocument/2006/math">
                      <m:sSub>
                        <m:sSubPr>
                          <m:ctrlPr>
                            <a:rPr lang="en-GB" i="1" kern="0">
                              <a:solidFill>
                                <a:schemeClr val="accent3">
                                  <a:lumMod val="75000"/>
                                </a:schemeClr>
                              </a:solidFill>
                              <a:latin typeface="Cambria Math" panose="02040503050406030204" pitchFamily="18" charset="0"/>
                            </a:rPr>
                          </m:ctrlPr>
                        </m:sSubPr>
                        <m:e>
                          <m:r>
                            <m:rPr>
                              <m:nor/>
                            </m:rPr>
                            <a:rPr lang="en-GB" kern="0">
                              <a:solidFill>
                                <a:schemeClr val="accent3">
                                  <a:lumMod val="75000"/>
                                </a:schemeClr>
                              </a:solidFill>
                            </a:rPr>
                            <m:t>V</m:t>
                          </m:r>
                        </m:e>
                        <m:sub>
                          <m:r>
                            <m:rPr>
                              <m:nor/>
                            </m:rPr>
                            <a:rPr lang="de-DE" kern="0">
                              <a:solidFill>
                                <a:schemeClr val="accent3">
                                  <a:lumMod val="75000"/>
                                </a:schemeClr>
                              </a:solidFill>
                              <a:latin typeface="Frutiger LT Com 55 Roman" panose="020B0503030504020204" pitchFamily="34" charset="0"/>
                            </a:rPr>
                            <m:t>2</m:t>
                          </m:r>
                        </m:sub>
                      </m:sSub>
                    </m:oMath>
                  </a14:m>
                  <a:r>
                    <a:rPr lang="de-DE" kern="0" dirty="0"/>
                    <a:t> + </a:t>
                  </a:r>
                  <a14:m>
                    <m:oMath xmlns:m="http://schemas.openxmlformats.org/officeDocument/2006/math">
                      <m:sSub>
                        <m:sSubPr>
                          <m:ctrlPr>
                            <a:rPr lang="en-GB" i="1" kern="0">
                              <a:solidFill>
                                <a:schemeClr val="accent4">
                                  <a:lumMod val="50000"/>
                                </a:schemeClr>
                              </a:solidFill>
                              <a:latin typeface="Cambria Math" panose="02040503050406030204" pitchFamily="18" charset="0"/>
                            </a:rPr>
                          </m:ctrlPr>
                        </m:sSubPr>
                        <m:e>
                          <m:r>
                            <m:rPr>
                              <m:nor/>
                            </m:rPr>
                            <a:rPr lang="en-GB" kern="0">
                              <a:solidFill>
                                <a:schemeClr val="accent4">
                                  <a:lumMod val="50000"/>
                                </a:schemeClr>
                              </a:solidFill>
                            </a:rPr>
                            <m:t>V</m:t>
                          </m:r>
                        </m:e>
                        <m:sub>
                          <m:r>
                            <m:rPr>
                              <m:nor/>
                            </m:rPr>
                            <a:rPr lang="de-DE" kern="0">
                              <a:solidFill>
                                <a:schemeClr val="accent4">
                                  <a:lumMod val="50000"/>
                                </a:schemeClr>
                              </a:solidFill>
                              <a:latin typeface="Frutiger LT Com 55 Roman" panose="020B0503030504020204" pitchFamily="34" charset="0"/>
                            </a:rPr>
                            <m:t>3</m:t>
                          </m:r>
                        </m:sub>
                      </m:sSub>
                    </m:oMath>
                  </a14:m>
                  <a:endParaRPr lang="de-DE" kern="0" dirty="0"/>
                </a:p>
                <a:p>
                  <a:pPr lvl="1"/>
                  <a:endParaRPr lang="de-DE" kern="0" dirty="0"/>
                </a:p>
                <a:p>
                  <a:pPr lvl="1"/>
                  <a14:m>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r>
                            <m:rPr>
                              <m:nor/>
                            </m:rPr>
                            <a:rPr lang="en-GB" smtClean="0">
                              <a:solidFill>
                                <a:schemeClr val="accent3">
                                  <a:lumMod val="75000"/>
                                </a:schemeClr>
                              </a:solidFill>
                            </a:rPr>
                            <m:t>τ</m:t>
                          </m:r>
                        </m:e>
                        <m:sub>
                          <m:r>
                            <m:rPr>
                              <m:nor/>
                            </m:rPr>
                            <a:rPr lang="en-GB">
                              <a:solidFill>
                                <a:schemeClr val="accent3">
                                  <a:lumMod val="75000"/>
                                </a:schemeClr>
                              </a:solidFill>
                            </a:rPr>
                            <m:t>n</m:t>
                          </m:r>
                          <m:r>
                            <m:rPr>
                              <m:nor/>
                            </m:rPr>
                            <a:rPr lang="de-DE" b="0" i="0" smtClean="0">
                              <a:solidFill>
                                <a:schemeClr val="accent3">
                                  <a:lumMod val="75000"/>
                                </a:schemeClr>
                              </a:solidFill>
                            </a:rPr>
                            <m:t>,</m:t>
                          </m:r>
                          <m:r>
                            <m:rPr>
                              <m:nor/>
                            </m:rPr>
                            <a:rPr lang="de-DE">
                              <a:solidFill>
                                <a:schemeClr val="accent3">
                                  <a:lumMod val="75000"/>
                                </a:schemeClr>
                              </a:solidFill>
                              <a:latin typeface="Frutiger LT Com 55 Roman" panose="020B0503030504020204" pitchFamily="34" charset="0"/>
                            </a:rPr>
                            <m:t>2</m:t>
                          </m:r>
                        </m:sub>
                      </m:sSub>
                      <m:r>
                        <a:rPr lang="de-DE" i="1">
                          <a:solidFill>
                            <a:schemeClr val="accent3">
                              <a:lumMod val="75000"/>
                            </a:schemeClr>
                          </a:solidFill>
                          <a:latin typeface="Cambria Math" panose="02040503050406030204" pitchFamily="18" charset="0"/>
                        </a:rPr>
                        <m:t> </m:t>
                      </m:r>
                      <m:r>
                        <m:rPr>
                          <m:nor/>
                        </m:rPr>
                        <a:rPr lang="de-DE" dirty="0"/>
                        <m:t>=</m:t>
                      </m:r>
                      <m:r>
                        <a:rPr lang="de-DE" i="1" dirty="0">
                          <a:latin typeface="Cambria Math" panose="02040503050406030204" pitchFamily="18" charset="0"/>
                        </a:rPr>
                        <m:t> </m:t>
                      </m:r>
                      <m:f>
                        <m:fPr>
                          <m:ctrlPr>
                            <a:rPr lang="de-DE" i="1" dirty="0">
                              <a:latin typeface="Cambria Math" panose="02040503050406030204" pitchFamily="18" charset="0"/>
                            </a:rPr>
                          </m:ctrlPr>
                        </m:fPr>
                        <m:num>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τ</m:t>
                                  </m:r>
                                </m:e>
                              </m:acc>
                            </m:e>
                            <m:sub>
                              <m:r>
                                <m:rPr>
                                  <m:nor/>
                                </m:rPr>
                                <a:rPr lang="de-DE">
                                  <a:solidFill>
                                    <a:schemeClr val="accent3">
                                      <a:lumMod val="75000"/>
                                    </a:schemeClr>
                                  </a:solidFill>
                                </a:rPr>
                                <m:t>e</m:t>
                              </m:r>
                              <m:r>
                                <m:rPr>
                                  <m:nor/>
                                </m:rPr>
                                <a:rPr lang="de-DE">
                                  <a:solidFill>
                                    <a:schemeClr val="accent3">
                                      <a:lumMod val="75000"/>
                                    </a:schemeClr>
                                  </a:solidFill>
                                  <a:latin typeface="Frutiger LT Com 55 Roman" panose="020B0503030504020204" pitchFamily="34" charset="0"/>
                                </a:rPr>
                                <m:t>x</m:t>
                              </m:r>
                              <m:r>
                                <m:rPr>
                                  <m:nor/>
                                </m:rPr>
                                <a:rPr lang="de-DE" b="0" i="0" smtClean="0">
                                  <a:solidFill>
                                    <a:schemeClr val="accent3">
                                      <a:lumMod val="75000"/>
                                    </a:schemeClr>
                                  </a:solidFill>
                                  <a:latin typeface="Frutiger LT Com 55 Roman" panose="020B0503030504020204" pitchFamily="34" charset="0"/>
                                </a:rPr>
                                <m:t>,</m:t>
                              </m:r>
                              <m:r>
                                <m:rPr>
                                  <m:nor/>
                                </m:rPr>
                                <a:rPr lang="de-DE">
                                  <a:solidFill>
                                    <a:schemeClr val="accent3">
                                      <a:lumMod val="75000"/>
                                    </a:schemeClr>
                                  </a:solidFill>
                                  <a:latin typeface="Frutiger LT Com 55 Roman" panose="020B0503030504020204" pitchFamily="34" charset="0"/>
                                </a:rPr>
                                <m:t>2</m:t>
                              </m:r>
                            </m:sub>
                          </m:sSub>
                        </m:num>
                        <m:den>
                          <m:r>
                            <m:rPr>
                              <m:nor/>
                            </m:rPr>
                            <a:rPr lang="de-DE" dirty="0">
                              <a:latin typeface="Frutiger LT Com 55 Roman" panose="020B0503030504020204" pitchFamily="34" charset="0"/>
                            </a:rPr>
                            <m:t>2</m:t>
                          </m:r>
                        </m:den>
                      </m:f>
                    </m:oMath>
                  </a14:m>
                  <a:r>
                    <a:rPr lang="de-DE" kern="0" dirty="0"/>
                    <a:t> = </a:t>
                  </a:r>
                  <a14:m>
                    <m:oMath xmlns:m="http://schemas.openxmlformats.org/officeDocument/2006/math">
                      <m:f>
                        <m:fPr>
                          <m:ctrlPr>
                            <a:rPr lang="en-GB" i="1">
                              <a:latin typeface="Cambria Math" panose="02040503050406030204" pitchFamily="18" charset="0"/>
                            </a:rPr>
                          </m:ctrlPr>
                        </m:fPr>
                        <m:num>
                          <m:sSub>
                            <m:sSubPr>
                              <m:ctrlPr>
                                <a:rPr lang="en-GB" i="1" kern="0">
                                  <a:solidFill>
                                    <a:schemeClr val="accent3">
                                      <a:lumMod val="75000"/>
                                    </a:schemeClr>
                                  </a:solidFill>
                                  <a:latin typeface="Cambria Math" panose="02040503050406030204" pitchFamily="18" charset="0"/>
                                </a:rPr>
                              </m:ctrlPr>
                            </m:sSubPr>
                            <m:e>
                              <m:r>
                                <m:rPr>
                                  <m:nor/>
                                </m:rPr>
                                <a:rPr lang="en-GB" kern="0">
                                  <a:solidFill>
                                    <a:schemeClr val="accent3">
                                      <a:lumMod val="75000"/>
                                    </a:schemeClr>
                                  </a:solidFill>
                                </a:rPr>
                                <m:t>V</m:t>
                              </m:r>
                            </m:e>
                            <m:sub>
                              <m:r>
                                <m:rPr>
                                  <m:nor/>
                                </m:rPr>
                                <a:rPr lang="de-DE" kern="0">
                                  <a:solidFill>
                                    <a:schemeClr val="accent3">
                                      <a:lumMod val="75000"/>
                                    </a:schemeClr>
                                  </a:solidFill>
                                  <a:latin typeface="Frutiger LT Com 55 Roman" panose="020B0503030504020204" pitchFamily="34" charset="0"/>
                                </a:rPr>
                                <m:t>2</m:t>
                              </m:r>
                            </m:sub>
                          </m:sSub>
                        </m:num>
                        <m:den>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den>
                      </m:f>
                    </m:oMath>
                  </a14:m>
                  <a:endParaRPr lang="de-DE" dirty="0"/>
                </a:p>
                <a:p>
                  <a:pPr lvl="1"/>
                  <a:endParaRPr lang="de-DE" kern="0" dirty="0"/>
                </a:p>
                <a:p>
                  <a:pPr lvl="1"/>
                  <a14:m>
                    <m:oMath xmlns:m="http://schemas.openxmlformats.org/officeDocument/2006/math">
                      <m:sSub>
                        <m:sSubPr>
                          <m:ctrlPr>
                            <a:rPr lang="en-GB" i="1" smtClean="0">
                              <a:solidFill>
                                <a:schemeClr val="accent4">
                                  <a:lumMod val="50000"/>
                                </a:schemeClr>
                              </a:solidFill>
                              <a:latin typeface="Cambria Math" panose="02040503050406030204" pitchFamily="18" charset="0"/>
                            </a:rPr>
                          </m:ctrlPr>
                        </m:sSubPr>
                        <m:e>
                          <m:r>
                            <m:rPr>
                              <m:nor/>
                            </m:rPr>
                            <a:rPr lang="en-GB">
                              <a:solidFill>
                                <a:schemeClr val="accent4">
                                  <a:lumMod val="50000"/>
                                </a:schemeClr>
                              </a:solidFill>
                            </a:rPr>
                            <m:t>τ</m:t>
                          </m:r>
                        </m:e>
                        <m:sub>
                          <m:r>
                            <m:rPr>
                              <m:nor/>
                            </m:rPr>
                            <a:rPr lang="en-GB">
                              <a:solidFill>
                                <a:schemeClr val="accent4">
                                  <a:lumMod val="50000"/>
                                </a:schemeClr>
                              </a:solidFill>
                            </a:rPr>
                            <m:t>n</m:t>
                          </m:r>
                          <m:r>
                            <m:rPr>
                              <m:nor/>
                            </m:rPr>
                            <a:rPr lang="de-DE">
                              <a:solidFill>
                                <a:schemeClr val="accent4">
                                  <a:lumMod val="50000"/>
                                </a:schemeClr>
                              </a:solidFill>
                            </a:rPr>
                            <m:t>,</m:t>
                          </m:r>
                          <m:r>
                            <m:rPr>
                              <m:nor/>
                            </m:rPr>
                            <a:rPr lang="de-DE" b="0" smtClean="0">
                              <a:solidFill>
                                <a:schemeClr val="accent4">
                                  <a:lumMod val="50000"/>
                                </a:schemeClr>
                              </a:solidFill>
                            </a:rPr>
                            <m:t>3</m:t>
                          </m:r>
                        </m:sub>
                      </m:sSub>
                      <m:r>
                        <a:rPr lang="de-DE" i="0">
                          <a:solidFill>
                            <a:schemeClr val="accent4">
                              <a:lumMod val="50000"/>
                            </a:schemeClr>
                          </a:solidFill>
                          <a:latin typeface="Cambria Math" panose="02040503050406030204" pitchFamily="18" charset="0"/>
                        </a:rPr>
                        <m:t> </m:t>
                      </m:r>
                      <m:r>
                        <m:rPr>
                          <m:nor/>
                        </m:rPr>
                        <a:rPr lang="de-DE" dirty="0"/>
                        <m:t>=</m:t>
                      </m:r>
                      <m:r>
                        <a:rPr lang="de-DE" b="0" i="1" dirty="0" smtClean="0">
                          <a:latin typeface="Cambria Math" panose="02040503050406030204" pitchFamily="18" charset="0"/>
                        </a:rPr>
                        <m:t> </m:t>
                      </m:r>
                      <m:sSub>
                        <m:sSubPr>
                          <m:ctrlPr>
                            <a:rPr lang="en-GB" i="1" kern="0">
                              <a:solidFill>
                                <a:schemeClr val="accent4">
                                  <a:lumMod val="50000"/>
                                </a:schemeClr>
                              </a:solidFill>
                              <a:latin typeface="Cambria Math" panose="02040503050406030204" pitchFamily="18" charset="0"/>
                            </a:rPr>
                          </m:ctrlPr>
                        </m:sSubPr>
                        <m:e>
                          <m:r>
                            <m:rPr>
                              <m:nor/>
                            </m:rPr>
                            <a:rPr lang="de-DE" dirty="0">
                              <a:solidFill>
                                <a:schemeClr val="accent4">
                                  <a:lumMod val="50000"/>
                                </a:schemeClr>
                              </a:solidFill>
                            </a:rPr>
                            <m:t>‹</m:t>
                          </m:r>
                          <m:acc>
                            <m:accPr>
                              <m:chr m:val="̅"/>
                              <m:ctrlPr>
                                <a:rPr lang="en-GB" i="1" kern="0">
                                  <a:solidFill>
                                    <a:schemeClr val="accent4">
                                      <a:lumMod val="50000"/>
                                    </a:schemeClr>
                                  </a:solidFill>
                                  <a:latin typeface="Cambria Math" panose="02040503050406030204" pitchFamily="18" charset="0"/>
                                </a:rPr>
                              </m:ctrlPr>
                            </m:accPr>
                            <m:e>
                              <m:r>
                                <m:rPr>
                                  <m:sty m:val="p"/>
                                </m:rPr>
                                <a:rPr lang="el-GR" i="1" ker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dirty="0">
                              <a:solidFill>
                                <a:schemeClr val="accent4">
                                  <a:lumMod val="50000"/>
                                </a:schemeClr>
                              </a:solidFill>
                            </a:rPr>
                            <m:t>›</m:t>
                          </m:r>
                        </m:e>
                        <m:sub>
                          <m:r>
                            <m:rPr>
                              <m:nor/>
                            </m:rPr>
                            <a:rPr lang="de-DE" kern="0">
                              <a:solidFill>
                                <a:schemeClr val="accent4">
                                  <a:lumMod val="50000"/>
                                </a:schemeClr>
                              </a:solidFill>
                              <a:latin typeface="Frutiger LT Com 55 Roman" panose="020B0503030504020204" pitchFamily="34" charset="0"/>
                            </a:rPr>
                            <m:t>3</m:t>
                          </m:r>
                        </m:sub>
                      </m:sSub>
                      <m:r>
                        <a:rPr lang="de-DE" b="0" i="1" kern="0" smtClean="0">
                          <a:solidFill>
                            <a:schemeClr val="accent4">
                              <a:lumMod val="50000"/>
                            </a:schemeClr>
                          </a:solidFill>
                          <a:latin typeface="Cambria Math" panose="02040503050406030204" pitchFamily="18" charset="0"/>
                        </a:rPr>
                        <m:t> </m:t>
                      </m:r>
                    </m:oMath>
                  </a14:m>
                  <a:r>
                    <a:rPr lang="de-DE" kern="0" dirty="0"/>
                    <a:t>= </a:t>
                  </a:r>
                  <a14:m>
                    <m:oMath xmlns:m="http://schemas.openxmlformats.org/officeDocument/2006/math">
                      <m:f>
                        <m:fPr>
                          <m:ctrlPr>
                            <a:rPr lang="en-GB" i="1">
                              <a:latin typeface="Cambria Math" panose="02040503050406030204" pitchFamily="18" charset="0"/>
                            </a:rPr>
                          </m:ctrlPr>
                        </m:fPr>
                        <m:num>
                          <m:sSub>
                            <m:sSubPr>
                              <m:ctrlPr>
                                <a:rPr lang="en-GB" i="1" kern="0" smtClean="0">
                                  <a:solidFill>
                                    <a:schemeClr val="accent4">
                                      <a:lumMod val="50000"/>
                                    </a:schemeClr>
                                  </a:solidFill>
                                  <a:latin typeface="Cambria Math" panose="02040503050406030204" pitchFamily="18" charset="0"/>
                                </a:rPr>
                              </m:ctrlPr>
                            </m:sSubPr>
                            <m:e>
                              <m:r>
                                <m:rPr>
                                  <m:nor/>
                                </m:rPr>
                                <a:rPr lang="en-GB" kern="0">
                                  <a:solidFill>
                                    <a:schemeClr val="accent4">
                                      <a:lumMod val="50000"/>
                                    </a:schemeClr>
                                  </a:solidFill>
                                </a:rPr>
                                <m:t>V</m:t>
                              </m:r>
                            </m:e>
                            <m:sub>
                              <m:r>
                                <m:rPr>
                                  <m:nor/>
                                </m:rPr>
                                <a:rPr lang="de-DE" b="0" i="0" kern="0" smtClean="0">
                                  <a:solidFill>
                                    <a:schemeClr val="accent4">
                                      <a:lumMod val="50000"/>
                                    </a:schemeClr>
                                  </a:solidFill>
                                  <a:latin typeface="Frutiger LT Com 55 Roman" panose="020B0503030504020204" pitchFamily="34" charset="0"/>
                                </a:rPr>
                                <m:t>3</m:t>
                              </m:r>
                            </m:sub>
                          </m:sSub>
                        </m:num>
                        <m:den>
                          <m:sSub>
                            <m:sSubPr>
                              <m:ctrlPr>
                                <a:rPr lang="en-GB" i="1" smtClean="0">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b="0" i="0" smtClean="0">
                                  <a:solidFill>
                                    <a:schemeClr val="accent4">
                                      <a:lumMod val="50000"/>
                                    </a:schemeClr>
                                  </a:solidFill>
                                  <a:latin typeface="Frutiger LT Com 55 Roman" panose="020B0503030504020204" pitchFamily="34" charset="0"/>
                                </a:rPr>
                                <m:t>3</m:t>
                              </m:r>
                            </m:sub>
                          </m:sSub>
                        </m:den>
                      </m:f>
                    </m:oMath>
                  </a14:m>
                  <a:endParaRPr lang="de-DE" kern="0" dirty="0"/>
                </a:p>
                <a:p>
                  <a:endParaRPr lang="de-DE" kern="0" dirty="0"/>
                </a:p>
                <a:p>
                  <a:pPr marL="360000" lvl="1" indent="0">
                    <a:buNone/>
                  </a:pPr>
                  <a:r>
                    <a:rPr lang="de-DE" kern="0" dirty="0"/>
                    <a:t> </a:t>
                  </a:r>
                </a:p>
              </p:txBody>
            </p:sp>
          </mc:Choice>
          <mc:Fallback>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835972"/>
                  <a:ext cx="2860829" cy="2702311"/>
                </a:xfrm>
                <a:prstGeom prst="rect">
                  <a:avLst/>
                </a:prstGeom>
                <a:blipFill>
                  <a:blip r:embed="rId10"/>
                  <a:stretch>
                    <a:fillRect l="-4468" t="-2928" b="-33559"/>
                  </a:stretch>
                </a:blipFill>
                <a:ln>
                  <a:noFill/>
                </a:ln>
                <a:effectLst/>
              </p:spPr>
              <p:txBody>
                <a:bodyPr/>
                <a:lstStyle/>
                <a:p>
                  <a:r>
                    <a:rPr lang="en-IN">
                      <a:noFill/>
                    </a:rPr>
                    <a:t> </a:t>
                  </a:r>
                </a:p>
              </p:txBody>
            </p:sp>
          </mc:Fallback>
        </mc:AlternateContent>
        <p:sp>
          <p:nvSpPr>
            <p:cNvPr id="11" name="Textfeld 10">
              <a:extLst>
                <a:ext uri="{FF2B5EF4-FFF2-40B4-BE49-F238E27FC236}">
                  <a16:creationId xmlns:a16="http://schemas.microsoft.com/office/drawing/2014/main" id="{60FDC316-D489-41F6-8281-5CBC269804DA}"/>
                </a:ext>
              </a:extLst>
            </p:cNvPr>
            <p:cNvSpPr txBox="1"/>
            <p:nvPr/>
          </p:nvSpPr>
          <p:spPr>
            <a:xfrm>
              <a:off x="1899624" y="2062084"/>
              <a:ext cx="380274" cy="369332"/>
            </a:xfrm>
            <a:prstGeom prst="rect">
              <a:avLst/>
            </a:prstGeom>
            <a:noFill/>
          </p:spPr>
          <p:txBody>
            <a:bodyPr wrap="square" rtlCol="0">
              <a:spAutoFit/>
            </a:bodyPr>
            <a:lstStyle/>
            <a:p>
              <a:r>
                <a:rPr lang="de-DE" dirty="0">
                  <a:sym typeface="Wingdings" panose="05000000000000000000" pitchFamily="2" charset="2"/>
                </a:rPr>
                <a:t></a:t>
              </a:r>
              <a:endParaRPr lang="de-DE" dirty="0"/>
            </a:p>
          </p:txBody>
        </p:sp>
        <p:sp>
          <p:nvSpPr>
            <p:cNvPr id="29" name="Textfeld 28">
              <a:extLst>
                <a:ext uri="{FF2B5EF4-FFF2-40B4-BE49-F238E27FC236}">
                  <a16:creationId xmlns:a16="http://schemas.microsoft.com/office/drawing/2014/main" id="{7CB23B15-4AFB-4460-9361-E25053CFE3A9}"/>
                </a:ext>
              </a:extLst>
            </p:cNvPr>
            <p:cNvSpPr txBox="1"/>
            <p:nvPr/>
          </p:nvSpPr>
          <p:spPr>
            <a:xfrm>
              <a:off x="1325671" y="2816948"/>
              <a:ext cx="380274" cy="369332"/>
            </a:xfrm>
            <a:prstGeom prst="rect">
              <a:avLst/>
            </a:prstGeom>
            <a:noFill/>
          </p:spPr>
          <p:txBody>
            <a:bodyPr wrap="square" rtlCol="0">
              <a:spAutoFit/>
            </a:bodyPr>
            <a:lstStyle/>
            <a:p>
              <a:r>
                <a:rPr lang="de-DE" dirty="0">
                  <a:sym typeface="Wingdings" panose="05000000000000000000" pitchFamily="2" charset="2"/>
                </a:rPr>
                <a:t></a:t>
              </a:r>
              <a:endParaRPr lang="de-DE" dirty="0"/>
            </a:p>
          </p:txBody>
        </p:sp>
        <p:sp>
          <p:nvSpPr>
            <p:cNvPr id="30" name="Textfeld 29">
              <a:extLst>
                <a:ext uri="{FF2B5EF4-FFF2-40B4-BE49-F238E27FC236}">
                  <a16:creationId xmlns:a16="http://schemas.microsoft.com/office/drawing/2014/main" id="{48ED8572-2753-44EA-A198-AC79C868E7B8}"/>
                </a:ext>
              </a:extLst>
            </p:cNvPr>
            <p:cNvSpPr txBox="1"/>
            <p:nvPr/>
          </p:nvSpPr>
          <p:spPr>
            <a:xfrm>
              <a:off x="2053074" y="3657365"/>
              <a:ext cx="380274" cy="369332"/>
            </a:xfrm>
            <a:prstGeom prst="rect">
              <a:avLst/>
            </a:prstGeom>
            <a:noFill/>
          </p:spPr>
          <p:txBody>
            <a:bodyPr wrap="square" rtlCol="0">
              <a:spAutoFit/>
            </a:bodyPr>
            <a:lstStyle/>
            <a:p>
              <a:r>
                <a:rPr lang="de-DE" dirty="0">
                  <a:sym typeface="Wingdings" panose="05000000000000000000" pitchFamily="2" charset="2"/>
                </a:rPr>
                <a:t></a:t>
              </a:r>
              <a:endParaRPr lang="de-DE" dirty="0"/>
            </a:p>
          </p:txBody>
        </p:sp>
        <p:sp>
          <p:nvSpPr>
            <p:cNvPr id="31" name="Textfeld 30">
              <a:extLst>
                <a:ext uri="{FF2B5EF4-FFF2-40B4-BE49-F238E27FC236}">
                  <a16:creationId xmlns:a16="http://schemas.microsoft.com/office/drawing/2014/main" id="{808CE407-55CB-4905-829D-D7E035558B12}"/>
                </a:ext>
              </a:extLst>
            </p:cNvPr>
            <p:cNvSpPr txBox="1"/>
            <p:nvPr/>
          </p:nvSpPr>
          <p:spPr>
            <a:xfrm>
              <a:off x="1990750" y="4894527"/>
              <a:ext cx="380274" cy="369332"/>
            </a:xfrm>
            <a:prstGeom prst="rect">
              <a:avLst/>
            </a:prstGeom>
            <a:noFill/>
          </p:spPr>
          <p:txBody>
            <a:bodyPr wrap="square" rtlCol="0">
              <a:spAutoFit/>
            </a:bodyPr>
            <a:lstStyle/>
            <a:p>
              <a:r>
                <a:rPr lang="de-DE" dirty="0">
                  <a:sym typeface="Wingdings" panose="05000000000000000000" pitchFamily="2" charset="2"/>
                </a:rPr>
                <a:t></a:t>
              </a:r>
              <a:endParaRPr lang="de-DE" dirty="0"/>
            </a:p>
          </p:txBody>
        </p:sp>
      </p:grpSp>
    </p:spTree>
    <p:extLst>
      <p:ext uri="{BB962C8B-B14F-4D97-AF65-F5344CB8AC3E}">
        <p14:creationId xmlns:p14="http://schemas.microsoft.com/office/powerpoint/2010/main" val="290239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7839" y="334800"/>
            <a:ext cx="11233150" cy="738664"/>
          </a:xfrm>
        </p:spPr>
        <p:txBody>
          <a:bodyPr/>
          <a:lstStyle/>
          <a:p>
            <a:r>
              <a:rPr lang="en-US" dirty="0" err="1"/>
              <a:t>Aufteilung</a:t>
            </a:r>
            <a:r>
              <a:rPr lang="en-US" dirty="0"/>
              <a:t> des Systems</a:t>
            </a:r>
            <a:br>
              <a:rPr lang="en-US" dirty="0"/>
            </a:br>
            <a:r>
              <a:rPr lang="en-US" dirty="0">
                <a:solidFill>
                  <a:schemeClr val="tx2"/>
                </a:solidFill>
              </a:rPr>
              <a:t>3. </a:t>
            </a:r>
            <a:r>
              <a:rPr lang="en-US" dirty="0" err="1">
                <a:solidFill>
                  <a:schemeClr val="tx2"/>
                </a:solidFill>
              </a:rPr>
              <a:t>Streich</a:t>
            </a:r>
            <a:r>
              <a:rPr lang="en-US" dirty="0">
                <a:solidFill>
                  <a:schemeClr val="tx2"/>
                </a:solidFill>
              </a:rPr>
              <a:t> – </a:t>
            </a:r>
            <a:r>
              <a:rPr lang="en-US" dirty="0" err="1">
                <a:solidFill>
                  <a:schemeClr val="tx2"/>
                </a:solidFill>
              </a:rPr>
              <a:t>inneres</a:t>
            </a:r>
            <a:r>
              <a:rPr lang="en-US" dirty="0">
                <a:solidFill>
                  <a:schemeClr val="tx2"/>
                </a:solidFill>
              </a:rPr>
              <a:t> System </a:t>
            </a:r>
            <a:r>
              <a:rPr lang="en-US" dirty="0" err="1">
                <a:solidFill>
                  <a:schemeClr val="tx2"/>
                </a:solidFill>
              </a:rPr>
              <a:t>zuerst</a:t>
            </a:r>
            <a:endParaRPr lang="en-US" dirty="0">
              <a:solidFill>
                <a:schemeClr val="tx2"/>
              </a:solidFill>
            </a:endParaRPr>
          </a:p>
        </p:txBody>
      </p:sp>
      <p:graphicFrame>
        <p:nvGraphicFramePr>
          <p:cNvPr id="50" name="Tabelle 49">
            <a:extLst>
              <a:ext uri="{FF2B5EF4-FFF2-40B4-BE49-F238E27FC236}">
                <a16:creationId xmlns:a16="http://schemas.microsoft.com/office/drawing/2014/main" id="{7795FBBE-981F-452F-B2E9-DBB20C95D4C0}"/>
              </a:ext>
            </a:extLst>
          </p:cNvPr>
          <p:cNvGraphicFramePr>
            <a:graphicFrameLocks noGrp="1"/>
          </p:cNvGraphicFramePr>
          <p:nvPr/>
        </p:nvGraphicFramePr>
        <p:xfrm>
          <a:off x="3635590" y="6190059"/>
          <a:ext cx="5042928" cy="293370"/>
        </p:xfrm>
        <a:graphic>
          <a:graphicData uri="http://schemas.openxmlformats.org/drawingml/2006/table">
            <a:tbl>
              <a:tblPr>
                <a:tableStyleId>{5C22544A-7EE6-4342-B048-85BDC9FD1C3A}</a:tableStyleId>
              </a:tblPr>
              <a:tblGrid>
                <a:gridCol w="5042928">
                  <a:extLst>
                    <a:ext uri="{9D8B030D-6E8A-4147-A177-3AD203B41FA5}">
                      <a16:colId xmlns:a16="http://schemas.microsoft.com/office/drawing/2014/main" val="20000"/>
                    </a:ext>
                  </a:extLst>
                </a:gridCol>
              </a:tblGrid>
              <a:tr h="72000">
                <a:tc>
                  <a:txBody>
                    <a:bodyPr/>
                    <a:lstStyle/>
                    <a:p>
                      <a:pPr algn="l" fontAlgn="b"/>
                      <a:r>
                        <a:rPr lang="de-DE" sz="600" b="1" u="none" strike="noStrike" noProof="0" dirty="0">
                          <a:solidFill>
                            <a:schemeClr val="tx1"/>
                          </a:solidFill>
                          <a:effectLst/>
                        </a:rPr>
                        <a:t>Quellen</a:t>
                      </a:r>
                      <a:r>
                        <a:rPr lang="de-DE" sz="600" b="1" u="none" strike="noStrike" dirty="0">
                          <a:solidFill>
                            <a:schemeClr val="tx1"/>
                          </a:solidFill>
                          <a:effectLst/>
                        </a:rPr>
                        <a:t>:</a:t>
                      </a:r>
                      <a:endParaRPr lang="de-DE" sz="600" b="1" i="0" u="none" strike="noStrike" dirty="0">
                        <a:solidFill>
                          <a:schemeClr val="tx1"/>
                        </a:solidFill>
                        <a:effectLst/>
                        <a:latin typeface="Frutiger LT Com 45 Light" panose="020B0303030504020204" pitchFamily="34" charset="0"/>
                      </a:endParaRPr>
                    </a:p>
                  </a:txBody>
                  <a:tcPr marL="9525" marR="9525" marT="9525" marB="0" anchor="b">
                    <a:solidFill>
                      <a:schemeClr val="bg1">
                        <a:lumMod val="95000"/>
                      </a:schemeClr>
                    </a:solidFill>
                  </a:tcPr>
                </a:tc>
                <a:extLst>
                  <a:ext uri="{0D108BD9-81ED-4DB2-BD59-A6C34878D82A}">
                    <a16:rowId xmlns:a16="http://schemas.microsoft.com/office/drawing/2014/main" val="10000"/>
                  </a:ext>
                </a:extLst>
              </a:tr>
              <a:tr h="72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solidFill>
                          <a:effectLst/>
                          <a:uLnTx/>
                          <a:uFillTx/>
                          <a:latin typeface="+mn-lt"/>
                          <a:ea typeface="+mn-ea"/>
                          <a:cs typeface="+mn-cs"/>
                        </a:rPr>
                        <a:t>Sandberg, Mats Prof. </a:t>
                      </a:r>
                      <a:r>
                        <a:rPr kumimoji="0" lang="en-US" sz="600" b="0" i="0" u="none" strike="noStrike" kern="1200" cap="none" spc="0" normalizeH="0" baseline="0" noProof="0" dirty="0" err="1">
                          <a:ln>
                            <a:noFill/>
                          </a:ln>
                          <a:solidFill>
                            <a:srgbClr val="000000"/>
                          </a:solidFill>
                          <a:effectLst/>
                          <a:uLnTx/>
                          <a:uFillTx/>
                          <a:latin typeface="+mn-lt"/>
                          <a:ea typeface="+mn-ea"/>
                          <a:cs typeface="+mn-cs"/>
                        </a:rPr>
                        <a:t>Ph.D</a:t>
                      </a:r>
                      <a:r>
                        <a:rPr kumimoji="0" lang="en-US" sz="600" b="0" i="0" u="none" strike="noStrike" kern="1200" cap="none" spc="0" normalizeH="0" baseline="0" noProof="0" dirty="0">
                          <a:ln>
                            <a:noFill/>
                          </a:ln>
                          <a:solidFill>
                            <a:srgbClr val="000000"/>
                          </a:solidFill>
                          <a:effectLst/>
                          <a:uLnTx/>
                          <a:uFillTx/>
                          <a:latin typeface="+mn-lt"/>
                          <a:ea typeface="+mn-ea"/>
                          <a:cs typeface="+mn-cs"/>
                        </a:rPr>
                        <a:t> (</a:t>
                      </a:r>
                      <a:r>
                        <a:rPr kumimoji="0" lang="en-US" sz="600" b="0" i="0" u="none" strike="noStrike" kern="1200" cap="none" spc="0" normalizeH="0" baseline="0" noProof="0" dirty="0" err="1">
                          <a:ln>
                            <a:noFill/>
                          </a:ln>
                          <a:solidFill>
                            <a:srgbClr val="000000"/>
                          </a:solidFill>
                          <a:effectLst/>
                          <a:uLnTx/>
                          <a:uFillTx/>
                          <a:latin typeface="+mn-lt"/>
                          <a:ea typeface="+mn-ea"/>
                          <a:cs typeface="+mn-cs"/>
                        </a:rPr>
                        <a:t>Eng</a:t>
                      </a:r>
                      <a:r>
                        <a:rPr kumimoji="0" lang="en-US" sz="600" b="0" i="0" u="none" strike="noStrike" kern="1200" cap="none" spc="0" normalizeH="0" baseline="0" noProof="0" dirty="0">
                          <a:ln>
                            <a:noFill/>
                          </a:ln>
                          <a:solidFill>
                            <a:srgbClr val="000000"/>
                          </a:solidFill>
                          <a:effectLst/>
                          <a:uLnTx/>
                          <a:uFillTx/>
                          <a:latin typeface="+mn-lt"/>
                          <a:ea typeface="+mn-ea"/>
                          <a:cs typeface="+mn-cs"/>
                        </a:rPr>
                        <a:t>) (1984): The multi-chamber theory reconsidered from the viewpoint of air quality studies. In: Building and Environment 19 (4), S. 221–233. DOI: 10.1016/0360-1323(84)90003-9.</a:t>
                      </a:r>
                      <a:endParaRPr kumimoji="0" lang="de-DE" sz="600" b="0" i="0" u="none" strike="noStrike" kern="1200" cap="none" spc="0" normalizeH="0" baseline="0" noProof="0" dirty="0">
                        <a:ln>
                          <a:noFill/>
                        </a:ln>
                        <a:solidFill>
                          <a:srgbClr val="000000"/>
                        </a:solidFill>
                        <a:effectLst/>
                        <a:uLnTx/>
                        <a:uFillTx/>
                        <a:latin typeface="Frutiger LT Com 45 Light" panose="020B0303030504020204" pitchFamily="34" charset="0"/>
                        <a:ea typeface="+mn-ea"/>
                        <a:cs typeface="+mn-cs"/>
                      </a:endParaRPr>
                    </a:p>
                  </a:txBody>
                  <a:tcPr marL="9525" marR="9525" marT="9525" marB="0" anchor="b">
                    <a:solidFill>
                      <a:schemeClr val="bg1">
                        <a:lumMod val="95000"/>
                      </a:schemeClr>
                    </a:solidFill>
                  </a:tcPr>
                </a:tc>
                <a:extLst>
                  <a:ext uri="{0D108BD9-81ED-4DB2-BD59-A6C34878D82A}">
                    <a16:rowId xmlns:a16="http://schemas.microsoft.com/office/drawing/2014/main" val="10001"/>
                  </a:ext>
                </a:extLst>
              </a:tr>
            </a:tbl>
          </a:graphicData>
        </a:graphic>
      </p:graphicFrame>
      <p:grpSp>
        <p:nvGrpSpPr>
          <p:cNvPr id="12" name="Gruppieren 11">
            <a:extLst>
              <a:ext uri="{FF2B5EF4-FFF2-40B4-BE49-F238E27FC236}">
                <a16:creationId xmlns:a16="http://schemas.microsoft.com/office/drawing/2014/main" id="{0F9812D2-7C69-4341-BD3D-2689FC5E47C1}"/>
              </a:ext>
            </a:extLst>
          </p:cNvPr>
          <p:cNvGrpSpPr/>
          <p:nvPr/>
        </p:nvGrpSpPr>
        <p:grpSpPr>
          <a:xfrm>
            <a:off x="4006974" y="1916832"/>
            <a:ext cx="7704014" cy="3456384"/>
            <a:chOff x="4006974" y="1772816"/>
            <a:chExt cx="7704014" cy="3456384"/>
          </a:xfrm>
        </p:grpSpPr>
        <p:grpSp>
          <p:nvGrpSpPr>
            <p:cNvPr id="4" name="Gruppieren 3">
              <a:extLst>
                <a:ext uri="{FF2B5EF4-FFF2-40B4-BE49-F238E27FC236}">
                  <a16:creationId xmlns:a16="http://schemas.microsoft.com/office/drawing/2014/main" id="{8739CD91-D8FD-4205-9899-B06896544765}"/>
                </a:ext>
              </a:extLst>
            </p:cNvPr>
            <p:cNvGrpSpPr/>
            <p:nvPr/>
          </p:nvGrpSpPr>
          <p:grpSpPr>
            <a:xfrm>
              <a:off x="4006974" y="1772816"/>
              <a:ext cx="7704014" cy="3456384"/>
              <a:chOff x="3805011" y="2204864"/>
              <a:chExt cx="7905978" cy="3456384"/>
            </a:xfrm>
          </p:grpSpPr>
          <p:grpSp>
            <p:nvGrpSpPr>
              <p:cNvPr id="9" name="Gruppieren 8">
                <a:extLst>
                  <a:ext uri="{FF2B5EF4-FFF2-40B4-BE49-F238E27FC236}">
                    <a16:creationId xmlns:a16="http://schemas.microsoft.com/office/drawing/2014/main" id="{BF8469A1-420D-4868-BE34-CABE7669784D}"/>
                  </a:ext>
                </a:extLst>
              </p:cNvPr>
              <p:cNvGrpSpPr/>
              <p:nvPr/>
            </p:nvGrpSpPr>
            <p:grpSpPr>
              <a:xfrm>
                <a:off x="3805011" y="2204864"/>
                <a:ext cx="7905978" cy="3456384"/>
                <a:chOff x="3805011" y="2204864"/>
                <a:chExt cx="7905978" cy="2541008"/>
              </a:xfrm>
            </p:grpSpPr>
            <p:sp>
              <p:nvSpPr>
                <p:cNvPr id="54" name="Rechteck 53">
                  <a:extLst>
                    <a:ext uri="{FF2B5EF4-FFF2-40B4-BE49-F238E27FC236}">
                      <a16:creationId xmlns:a16="http://schemas.microsoft.com/office/drawing/2014/main" id="{32B05B2D-FAA4-4884-8041-924C4E97D1E9}"/>
                    </a:ext>
                  </a:extLst>
                </p:cNvPr>
                <p:cNvSpPr/>
                <p:nvPr/>
              </p:nvSpPr>
              <p:spPr bwMode="auto">
                <a:xfrm>
                  <a:off x="4078983" y="2204864"/>
                  <a:ext cx="7632006" cy="2541008"/>
                </a:xfrm>
                <a:prstGeom prst="rect">
                  <a:avLst/>
                </a:prstGeom>
                <a:solidFill>
                  <a:schemeClr val="tx2">
                    <a:lumMod val="20000"/>
                    <a:lumOff val="80000"/>
                    <a:alpha val="67000"/>
                  </a:schemeClr>
                </a:solidFill>
                <a:ln w="9525">
                  <a:solidFill>
                    <a:schemeClr val="tx2"/>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5" name="Rechteck 54">
                      <a:extLst>
                        <a:ext uri="{FF2B5EF4-FFF2-40B4-BE49-F238E27FC236}">
                          <a16:creationId xmlns:a16="http://schemas.microsoft.com/office/drawing/2014/main" id="{4E11EF98-1E71-4A37-9FF4-7F463DC510E1}"/>
                        </a:ext>
                      </a:extLst>
                    </p:cNvPr>
                    <p:cNvSpPr/>
                    <p:nvPr/>
                  </p:nvSpPr>
                  <p:spPr>
                    <a:xfrm>
                      <a:off x="6865709" y="3128036"/>
                      <a:ext cx="1384559" cy="707886"/>
                    </a:xfrm>
                    <a:prstGeom prst="rect">
                      <a:avLst/>
                    </a:prstGeom>
                  </p:spPr>
                  <p:txBody>
                    <a:bodyPr wrap="square">
                      <a:spAutoFit/>
                    </a:bodyPr>
                    <a:lstStyle/>
                    <a:p>
                      <a14:m>
                        <m:oMath xmlns:m="http://schemas.openxmlformats.org/officeDocument/2006/math">
                          <m:r>
                            <m:rPr>
                              <m:nor/>
                            </m:rPr>
                            <a:rPr lang="en-GB" sz="4000" kern="0" smtClean="0">
                              <a:solidFill>
                                <a:schemeClr val="tx2">
                                  <a:lumMod val="50000"/>
                                </a:schemeClr>
                              </a:solidFill>
                            </a:rPr>
                            <m:t>V</m:t>
                          </m:r>
                        </m:oMath>
                      </a14:m>
                      <a:r>
                        <a:rPr lang="de-DE" sz="4000" dirty="0">
                          <a:solidFill>
                            <a:schemeClr val="tx2">
                              <a:lumMod val="50000"/>
                            </a:schemeClr>
                          </a:solidFill>
                        </a:rPr>
                        <a:t>,</a:t>
                      </a:r>
                      <a14:m>
                        <m:oMath xmlns:m="http://schemas.openxmlformats.org/officeDocument/2006/math">
                          <m:r>
                            <a:rPr lang="de-DE" sz="4000" b="0" i="0" dirty="0" smtClean="0">
                              <a:latin typeface="Cambria Math" panose="02040503050406030204" pitchFamily="18" charset="0"/>
                            </a:rPr>
                            <m:t>   </m:t>
                          </m:r>
                          <m:r>
                            <m:rPr>
                              <m:nor/>
                            </m:rPr>
                            <a:rPr lang="de-DE" sz="4000" dirty="0" smtClean="0">
                              <a:solidFill>
                                <a:schemeClr val="tx2">
                                  <a:lumMod val="50000"/>
                                </a:schemeClr>
                              </a:solidFill>
                            </a:rPr>
                            <m:t>‹</m:t>
                          </m:r>
                          <m:acc>
                            <m:accPr>
                              <m:chr m:val="̅"/>
                              <m:ctrlPr>
                                <a:rPr lang="en-GB" sz="4000" i="1" kern="0">
                                  <a:solidFill>
                                    <a:schemeClr val="tx2">
                                      <a:lumMod val="50000"/>
                                    </a:schemeClr>
                                  </a:solidFill>
                                  <a:latin typeface="Cambria Math" panose="02040503050406030204" pitchFamily="18" charset="0"/>
                                </a:rPr>
                              </m:ctrlPr>
                            </m:accPr>
                            <m:e>
                              <m:r>
                                <m:rPr>
                                  <m:sty m:val="p"/>
                                </m:rPr>
                                <a:rPr lang="el-GR" sz="4000" i="1" kern="0" smtClean="0">
                                  <a:solidFill>
                                    <a:schemeClr val="tx2">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tx2">
                                  <a:lumMod val="50000"/>
                                </a:schemeClr>
                              </a:solidFill>
                            </a:rPr>
                            <m:t>›</m:t>
                          </m:r>
                        </m:oMath>
                      </a14:m>
                      <a:endParaRPr lang="de-DE" sz="4000" dirty="0">
                        <a:solidFill>
                          <a:schemeClr val="tx2">
                            <a:lumMod val="50000"/>
                          </a:schemeClr>
                        </a:solidFill>
                      </a:endParaRPr>
                    </a:p>
                  </p:txBody>
                </p:sp>
              </mc:Choice>
              <mc:Fallback xmlns="">
                <p:sp>
                  <p:nvSpPr>
                    <p:cNvPr id="55" name="Rechteck 54">
                      <a:extLst>
                        <a:ext uri="{FF2B5EF4-FFF2-40B4-BE49-F238E27FC236}">
                          <a16:creationId xmlns:a16="http://schemas.microsoft.com/office/drawing/2014/main" id="{4E11EF98-1E71-4A37-9FF4-7F463DC510E1}"/>
                        </a:ext>
                      </a:extLst>
                    </p:cNvPr>
                    <p:cNvSpPr>
                      <a:spLocks noRot="1" noChangeAspect="1" noMove="1" noResize="1" noEditPoints="1" noAdjustHandles="1" noChangeArrowheads="1" noChangeShapeType="1" noTextEdit="1"/>
                    </p:cNvSpPr>
                    <p:nvPr/>
                  </p:nvSpPr>
                  <p:spPr>
                    <a:xfrm>
                      <a:off x="6865709" y="3128036"/>
                      <a:ext cx="1384559" cy="707886"/>
                    </a:xfrm>
                    <a:prstGeom prst="rect">
                      <a:avLst/>
                    </a:prstGeom>
                    <a:blipFill>
                      <a:blip r:embed="rId2"/>
                      <a:stretch>
                        <a:fillRect t="-11392"/>
                      </a:stretch>
                    </a:blipFill>
                  </p:spPr>
                  <p:txBody>
                    <a:bodyPr/>
                    <a:lstStyle/>
                    <a:p>
                      <a:r>
                        <a:rPr lang="de-DE">
                          <a:noFill/>
                        </a:rPr>
                        <a:t> </a:t>
                      </a:r>
                    </a:p>
                  </p:txBody>
                </p:sp>
              </mc:Fallback>
            </mc:AlternateContent>
            <p:sp>
              <p:nvSpPr>
                <p:cNvPr id="13" name="Rechteck 12">
                  <a:extLst>
                    <a:ext uri="{FF2B5EF4-FFF2-40B4-BE49-F238E27FC236}">
                      <a16:creationId xmlns:a16="http://schemas.microsoft.com/office/drawing/2014/main" id="{0C475201-03B5-405A-8E70-517E4D606E74}"/>
                    </a:ext>
                  </a:extLst>
                </p:cNvPr>
                <p:cNvSpPr/>
                <p:nvPr/>
              </p:nvSpPr>
              <p:spPr bwMode="auto">
                <a:xfrm>
                  <a:off x="8416105" y="2873664"/>
                  <a:ext cx="2894422" cy="1152128"/>
                </a:xfrm>
                <a:prstGeom prst="rect">
                  <a:avLst/>
                </a:prstGeom>
                <a:solidFill>
                  <a:schemeClr val="accent4">
                    <a:lumMod val="40000"/>
                    <a:lumOff val="60000"/>
                    <a:alpha val="67000"/>
                  </a:schemeClr>
                </a:solidFill>
                <a:ln w="9525">
                  <a:solidFill>
                    <a:schemeClr val="accent4">
                      <a:lumMod val="75000"/>
                    </a:schemeClr>
                  </a:solidFill>
                  <a:round/>
                  <a:headEnd type="arrow" w="med" len="med"/>
                  <a:tailEnd type="none" w="med" len="med"/>
                </a:ln>
                <a:effectLst/>
              </p:spPr>
              <p:txBody>
                <a:bodyPr rtlCol="0" anchor="ctr"/>
                <a:lstStyle/>
                <a:p>
                  <a:pPr algn="ctr"/>
                  <a:endParaRPr lang="de-DE" dirty="0"/>
                </a:p>
              </p:txBody>
            </p:sp>
            <mc:AlternateContent xmlns:mc="http://schemas.openxmlformats.org/markup-compatibility/2006" xmlns:a14="http://schemas.microsoft.com/office/drawing/2010/main">
              <mc:Choice Requires="a14">
                <p:sp>
                  <p:nvSpPr>
                    <p:cNvPr id="53" name="Rechteck 52">
                      <a:extLst>
                        <a:ext uri="{FF2B5EF4-FFF2-40B4-BE49-F238E27FC236}">
                          <a16:creationId xmlns:a16="http://schemas.microsoft.com/office/drawing/2014/main" id="{B8D989B0-9932-4D32-9C35-48CB7A372D79}"/>
                        </a:ext>
                      </a:extLst>
                    </p:cNvPr>
                    <p:cNvSpPr/>
                    <p:nvPr/>
                  </p:nvSpPr>
                  <p:spPr>
                    <a:xfrm>
                      <a:off x="8980253" y="3089688"/>
                      <a:ext cx="1862305" cy="759760"/>
                    </a:xfrm>
                    <a:prstGeom prst="rect">
                      <a:avLst/>
                    </a:prstGeom>
                  </p:spPr>
                  <p:txBody>
                    <a:bodyPr wrap="none">
                      <a:spAutoFit/>
                    </a:bodyPr>
                    <a:lstStyle/>
                    <a:p>
                      <a14:m>
                        <m:oMath xmlns:m="http://schemas.openxmlformats.org/officeDocument/2006/math">
                          <m:sSub>
                            <m:sSubPr>
                              <m:ctrlPr>
                                <a:rPr lang="en-GB" sz="4000" i="1" kern="0" smtClean="0">
                                  <a:solidFill>
                                    <a:schemeClr val="accent4">
                                      <a:lumMod val="50000"/>
                                    </a:schemeClr>
                                  </a:solidFill>
                                  <a:latin typeface="Cambria Math" panose="02040503050406030204" pitchFamily="18" charset="0"/>
                                </a:rPr>
                              </m:ctrlPr>
                            </m:sSubPr>
                            <m:e>
                              <m:r>
                                <m:rPr>
                                  <m:nor/>
                                </m:rPr>
                                <a:rPr lang="en-GB" sz="4000" kern="0">
                                  <a:solidFill>
                                    <a:schemeClr val="accent4">
                                      <a:lumMod val="50000"/>
                                    </a:schemeClr>
                                  </a:solidFill>
                                </a:rPr>
                                <m:t>V</m:t>
                              </m:r>
                            </m:e>
                            <m:sub>
                              <m:r>
                                <m:rPr>
                                  <m:nor/>
                                </m:rPr>
                                <a:rPr lang="de-DE" sz="4000" b="0" i="0" kern="0" smtClean="0">
                                  <a:solidFill>
                                    <a:schemeClr val="accent4">
                                      <a:lumMod val="50000"/>
                                    </a:schemeClr>
                                  </a:solidFill>
                                  <a:latin typeface="Frutiger LT Com 55 Roman" panose="020B0503030504020204" pitchFamily="34" charset="0"/>
                                </a:rPr>
                                <m:t>3</m:t>
                              </m:r>
                            </m:sub>
                          </m:sSub>
                        </m:oMath>
                      </a14:m>
                      <a:r>
                        <a:rPr lang="de-DE" sz="4000" dirty="0">
                          <a:solidFill>
                            <a:schemeClr val="accent4">
                              <a:lumMod val="50000"/>
                            </a:schemeClr>
                          </a:solidFill>
                        </a:rPr>
                        <a:t>,</a:t>
                      </a:r>
                      <a14:m>
                        <m:oMath xmlns:m="http://schemas.openxmlformats.org/officeDocument/2006/math">
                          <m:sSub>
                            <m:sSubPr>
                              <m:ctrlPr>
                                <a:rPr lang="en-GB" sz="4000" i="1" kern="0">
                                  <a:solidFill>
                                    <a:schemeClr val="accent4">
                                      <a:lumMod val="50000"/>
                                    </a:schemeClr>
                                  </a:solidFill>
                                  <a:latin typeface="Cambria Math" panose="02040503050406030204" pitchFamily="18" charset="0"/>
                                </a:rPr>
                              </m:ctrlPr>
                            </m:sSubPr>
                            <m:e>
                              <m:r>
                                <m:rPr>
                                  <m:nor/>
                                </m:rPr>
                                <a:rPr lang="de-DE" sz="4000" dirty="0">
                                  <a:solidFill>
                                    <a:schemeClr val="accent4">
                                      <a:lumMod val="50000"/>
                                    </a:schemeClr>
                                  </a:solidFill>
                                </a:rPr>
                                <m:t>‹</m:t>
                              </m:r>
                              <m:acc>
                                <m:accPr>
                                  <m:chr m:val="̅"/>
                                  <m:ctrlPr>
                                    <a:rPr lang="en-GB" sz="4000" i="1" kern="0">
                                      <a:solidFill>
                                        <a:schemeClr val="accent4">
                                          <a:lumMod val="50000"/>
                                        </a:schemeClr>
                                      </a:solidFill>
                                      <a:latin typeface="Cambria Math" panose="02040503050406030204" pitchFamily="18" charset="0"/>
                                    </a:rPr>
                                  </m:ctrlPr>
                                </m:accPr>
                                <m:e>
                                  <m:r>
                                    <m:rPr>
                                      <m:sty m:val="p"/>
                                    </m:rPr>
                                    <a:rPr lang="el-GR" sz="4000" i="1" kern="0" smtClean="0">
                                      <a:solidFill>
                                        <a:schemeClr val="accent4">
                                          <a:lumMod val="50000"/>
                                        </a:schemeClr>
                                      </a:solidFill>
                                      <a:latin typeface="Cambria Math" panose="02040503050406030204" pitchFamily="18" charset="0"/>
                                      <a:ea typeface="Cambria Math" panose="02040503050406030204" pitchFamily="18" charset="0"/>
                                    </a:rPr>
                                    <m:t>α</m:t>
                                  </m:r>
                                </m:e>
                              </m:acc>
                              <m:r>
                                <m:rPr>
                                  <m:nor/>
                                </m:rPr>
                                <a:rPr lang="de-DE" sz="4000" dirty="0">
                                  <a:solidFill>
                                    <a:schemeClr val="accent4">
                                      <a:lumMod val="50000"/>
                                    </a:schemeClr>
                                  </a:solidFill>
                                </a:rPr>
                                <m:t>›</m:t>
                              </m:r>
                            </m:e>
                            <m:sub>
                              <m:r>
                                <m:rPr>
                                  <m:nor/>
                                </m:rPr>
                                <a:rPr lang="de-DE" sz="4000" kern="0">
                                  <a:solidFill>
                                    <a:schemeClr val="accent4">
                                      <a:lumMod val="50000"/>
                                    </a:schemeClr>
                                  </a:solidFill>
                                  <a:latin typeface="Frutiger LT Com 55 Roman" panose="020B0503030504020204" pitchFamily="34" charset="0"/>
                                </a:rPr>
                                <m:t>3</m:t>
                              </m:r>
                            </m:sub>
                          </m:sSub>
                        </m:oMath>
                      </a14:m>
                      <a:endParaRPr lang="de-DE" sz="4000" dirty="0">
                        <a:solidFill>
                          <a:schemeClr val="tx2">
                            <a:lumMod val="50000"/>
                          </a:schemeClr>
                        </a:solidFill>
                      </a:endParaRPr>
                    </a:p>
                  </p:txBody>
                </p:sp>
              </mc:Choice>
              <mc:Fallback xmlns="">
                <p:sp>
                  <p:nvSpPr>
                    <p:cNvPr id="53" name="Rechteck 52">
                      <a:extLst>
                        <a:ext uri="{FF2B5EF4-FFF2-40B4-BE49-F238E27FC236}">
                          <a16:creationId xmlns:a16="http://schemas.microsoft.com/office/drawing/2014/main" id="{B8D989B0-9932-4D32-9C35-48CB7A372D79}"/>
                        </a:ext>
                      </a:extLst>
                    </p:cNvPr>
                    <p:cNvSpPr>
                      <a:spLocks noRot="1" noChangeAspect="1" noMove="1" noResize="1" noEditPoints="1" noAdjustHandles="1" noChangeArrowheads="1" noChangeShapeType="1" noTextEdit="1"/>
                    </p:cNvSpPr>
                    <p:nvPr/>
                  </p:nvSpPr>
                  <p:spPr>
                    <a:xfrm>
                      <a:off x="8980253" y="3089688"/>
                      <a:ext cx="1862305" cy="759760"/>
                    </a:xfrm>
                    <a:prstGeom prst="rect">
                      <a:avLst/>
                    </a:prstGeom>
                    <a:blipFill>
                      <a:blip r:embed="rId3"/>
                      <a:stretch>
                        <a:fillRect t="-10651"/>
                      </a:stretch>
                    </a:blipFill>
                  </p:spPr>
                  <p:txBody>
                    <a:bodyPr/>
                    <a:lstStyle/>
                    <a:p>
                      <a:r>
                        <a:rPr lang="de-DE">
                          <a:noFill/>
                        </a:rPr>
                        <a:t> </a:t>
                      </a:r>
                    </a:p>
                  </p:txBody>
                </p:sp>
              </mc:Fallback>
            </mc:AlternateContent>
            <p:sp>
              <p:nvSpPr>
                <p:cNvPr id="56" name="Rechteck 55">
                  <a:extLst>
                    <a:ext uri="{FF2B5EF4-FFF2-40B4-BE49-F238E27FC236}">
                      <a16:creationId xmlns:a16="http://schemas.microsoft.com/office/drawing/2014/main" id="{F698010C-A871-4DF8-8394-919B9DB3804C}"/>
                    </a:ext>
                  </a:extLst>
                </p:cNvPr>
                <p:cNvSpPr/>
                <p:nvPr/>
              </p:nvSpPr>
              <p:spPr bwMode="auto">
                <a:xfrm>
                  <a:off x="4511030" y="2919147"/>
                  <a:ext cx="2016224" cy="1152128"/>
                </a:xfrm>
                <a:prstGeom prst="rect">
                  <a:avLst/>
                </a:prstGeom>
                <a:solidFill>
                  <a:srgbClr val="FF8D9A">
                    <a:alpha val="20000"/>
                  </a:srgbClr>
                </a:solidFill>
                <a:ln w="9525">
                  <a:solidFill>
                    <a:schemeClr val="accent3"/>
                  </a:solidFill>
                  <a:round/>
                  <a:headEnd type="arrow" w="med" len="med"/>
                  <a:tailEnd type="none" w="med" len="med"/>
                </a:ln>
                <a:effectLst/>
              </p:spPr>
              <p:txBody>
                <a:bodyPr rtlCol="0" anchor="ctr"/>
                <a:lstStyle/>
                <a:p>
                  <a:pPr algn="ctr"/>
                  <a:endParaRPr lang="de-DE"/>
                </a:p>
              </p:txBody>
            </p:sp>
            <mc:AlternateContent xmlns:mc="http://schemas.openxmlformats.org/markup-compatibility/2006" xmlns:a14="http://schemas.microsoft.com/office/drawing/2010/main">
              <mc:Choice Requires="a14">
                <p:sp>
                  <p:nvSpPr>
                    <p:cNvPr id="52" name="Rechteck 51">
                      <a:extLst>
                        <a:ext uri="{FF2B5EF4-FFF2-40B4-BE49-F238E27FC236}">
                          <a16:creationId xmlns:a16="http://schemas.microsoft.com/office/drawing/2014/main" id="{B63AEBFE-C3DF-49C9-BD8F-FDA9CABAAF6B}"/>
                        </a:ext>
                      </a:extLst>
                    </p:cNvPr>
                    <p:cNvSpPr/>
                    <p:nvPr/>
                  </p:nvSpPr>
                  <p:spPr>
                    <a:xfrm>
                      <a:off x="4636079" y="3108232"/>
                      <a:ext cx="1862305" cy="753604"/>
                    </a:xfrm>
                    <a:prstGeom prst="rect">
                      <a:avLst/>
                    </a:prstGeom>
                  </p:spPr>
                  <p:txBody>
                    <a:bodyPr wrap="none">
                      <a:spAutoFit/>
                    </a:bodyPr>
                    <a:lstStyle/>
                    <a:p>
                      <a14:m>
                        <m:oMath xmlns:m="http://schemas.openxmlformats.org/officeDocument/2006/math">
                          <m:sSub>
                            <m:sSubPr>
                              <m:ctrlPr>
                                <a:rPr lang="en-GB" sz="4000" i="1" kern="0" smtClean="0">
                                  <a:solidFill>
                                    <a:schemeClr val="accent3">
                                      <a:lumMod val="75000"/>
                                    </a:schemeClr>
                                  </a:solidFill>
                                  <a:latin typeface="Cambria Math" panose="02040503050406030204" pitchFamily="18" charset="0"/>
                                </a:rPr>
                              </m:ctrlPr>
                            </m:sSubPr>
                            <m:e>
                              <m:r>
                                <m:rPr>
                                  <m:nor/>
                                </m:rPr>
                                <a:rPr lang="en-GB" sz="4000" kern="0">
                                  <a:solidFill>
                                    <a:schemeClr val="accent3">
                                      <a:lumMod val="75000"/>
                                    </a:schemeClr>
                                  </a:solidFill>
                                </a:rPr>
                                <m:t>V</m:t>
                              </m:r>
                            </m:e>
                            <m:sub>
                              <m:r>
                                <m:rPr>
                                  <m:nor/>
                                </m:rPr>
                                <a:rPr lang="de-DE" sz="4000" b="0" i="0" kern="0" smtClean="0">
                                  <a:solidFill>
                                    <a:schemeClr val="accent3">
                                      <a:lumMod val="75000"/>
                                    </a:schemeClr>
                                  </a:solidFill>
                                  <a:latin typeface="Frutiger LT Com 55 Roman" panose="020B0503030504020204" pitchFamily="34" charset="0"/>
                                </a:rPr>
                                <m:t>2</m:t>
                              </m:r>
                            </m:sub>
                          </m:sSub>
                        </m:oMath>
                      </a14:m>
                      <a:r>
                        <a:rPr lang="de-DE" sz="4000" dirty="0">
                          <a:solidFill>
                            <a:schemeClr val="accent3">
                              <a:lumMod val="75000"/>
                            </a:schemeClr>
                          </a:solidFill>
                        </a:rPr>
                        <a:t>,</a:t>
                      </a:r>
                      <a14:m>
                        <m:oMath xmlns:m="http://schemas.openxmlformats.org/officeDocument/2006/math">
                          <m:sSub>
                            <m:sSubPr>
                              <m:ctrlPr>
                                <a:rPr lang="en-GB" sz="4000" i="1" kern="0">
                                  <a:solidFill>
                                    <a:schemeClr val="accent3">
                                      <a:lumMod val="75000"/>
                                    </a:schemeClr>
                                  </a:solidFill>
                                  <a:latin typeface="Cambria Math" panose="02040503050406030204" pitchFamily="18" charset="0"/>
                                </a:rPr>
                              </m:ctrlPr>
                            </m:sSubPr>
                            <m:e>
                              <m:r>
                                <m:rPr>
                                  <m:nor/>
                                </m:rPr>
                                <a:rPr lang="de-DE" sz="4000" dirty="0">
                                  <a:solidFill>
                                    <a:schemeClr val="accent3">
                                      <a:lumMod val="75000"/>
                                    </a:schemeClr>
                                  </a:solidFill>
                                </a:rPr>
                                <m:t>‹</m:t>
                              </m:r>
                              <m:acc>
                                <m:accPr>
                                  <m:chr m:val="̅"/>
                                  <m:ctrlPr>
                                    <a:rPr lang="en-GB" sz="4000" i="1" kern="0" smtClean="0">
                                      <a:solidFill>
                                        <a:schemeClr val="accent3">
                                          <a:lumMod val="75000"/>
                                        </a:schemeClr>
                                      </a:solidFill>
                                      <a:latin typeface="Cambria Math" panose="02040503050406030204" pitchFamily="18" charset="0"/>
                                    </a:rPr>
                                  </m:ctrlPr>
                                </m:accPr>
                                <m:e>
                                  <m:r>
                                    <m:rPr>
                                      <m:sty m:val="p"/>
                                    </m:rPr>
                                    <a:rPr lang="el-GR" sz="4000" i="1" kern="0" smtClean="0">
                                      <a:solidFill>
                                        <a:schemeClr val="accent3">
                                          <a:lumMod val="75000"/>
                                        </a:schemeClr>
                                      </a:solidFill>
                                      <a:latin typeface="Cambria Math" panose="02040503050406030204" pitchFamily="18" charset="0"/>
                                      <a:ea typeface="Cambria Math" panose="02040503050406030204" pitchFamily="18" charset="0"/>
                                    </a:rPr>
                                    <m:t>α</m:t>
                                  </m:r>
                                </m:e>
                              </m:acc>
                              <m:r>
                                <m:rPr>
                                  <m:nor/>
                                </m:rPr>
                                <a:rPr lang="de-DE" sz="4000" dirty="0">
                                  <a:solidFill>
                                    <a:schemeClr val="accent3">
                                      <a:lumMod val="75000"/>
                                    </a:schemeClr>
                                  </a:solidFill>
                                </a:rPr>
                                <m:t>›</m:t>
                              </m:r>
                            </m:e>
                            <m:sub>
                              <m:r>
                                <m:rPr>
                                  <m:nor/>
                                </m:rPr>
                                <a:rPr lang="de-DE" sz="4000" b="0" i="0" kern="0" smtClean="0">
                                  <a:solidFill>
                                    <a:schemeClr val="accent3">
                                      <a:lumMod val="75000"/>
                                    </a:schemeClr>
                                  </a:solidFill>
                                  <a:latin typeface="Frutiger LT Com 55 Roman" panose="020B0503030504020204" pitchFamily="34" charset="0"/>
                                </a:rPr>
                                <m:t>2</m:t>
                              </m:r>
                            </m:sub>
                          </m:sSub>
                        </m:oMath>
                      </a14:m>
                      <a:endParaRPr lang="de-DE" sz="4000" dirty="0">
                        <a:solidFill>
                          <a:schemeClr val="tx2">
                            <a:lumMod val="50000"/>
                          </a:schemeClr>
                        </a:solidFill>
                      </a:endParaRPr>
                    </a:p>
                  </p:txBody>
                </p:sp>
              </mc:Choice>
              <mc:Fallback xmlns="">
                <p:sp>
                  <p:nvSpPr>
                    <p:cNvPr id="52" name="Rechteck 51">
                      <a:extLst>
                        <a:ext uri="{FF2B5EF4-FFF2-40B4-BE49-F238E27FC236}">
                          <a16:creationId xmlns:a16="http://schemas.microsoft.com/office/drawing/2014/main" id="{B63AEBFE-C3DF-49C9-BD8F-FDA9CABAAF6B}"/>
                        </a:ext>
                      </a:extLst>
                    </p:cNvPr>
                    <p:cNvSpPr>
                      <a:spLocks noRot="1" noChangeAspect="1" noMove="1" noResize="1" noEditPoints="1" noAdjustHandles="1" noChangeArrowheads="1" noChangeShapeType="1" noTextEdit="1"/>
                    </p:cNvSpPr>
                    <p:nvPr/>
                  </p:nvSpPr>
                  <p:spPr>
                    <a:xfrm>
                      <a:off x="4636079" y="3108232"/>
                      <a:ext cx="1862305" cy="753604"/>
                    </a:xfrm>
                    <a:prstGeom prst="rect">
                      <a:avLst/>
                    </a:prstGeom>
                    <a:blipFill>
                      <a:blip r:embed="rId4"/>
                      <a:stretch>
                        <a:fillRect t="-10714"/>
                      </a:stretch>
                    </a:blipFill>
                  </p:spPr>
                  <p:txBody>
                    <a:bodyPr/>
                    <a:lstStyle/>
                    <a:p>
                      <a:r>
                        <a:rPr lang="de-DE">
                          <a:noFill/>
                        </a:rPr>
                        <a:t> </a:t>
                      </a:r>
                    </a:p>
                  </p:txBody>
                </p:sp>
              </mc:Fallback>
            </mc:AlternateContent>
            <p:cxnSp>
              <p:nvCxnSpPr>
                <p:cNvPr id="42" name="Gerade Verbindung mit Pfeil 41">
                  <a:extLst>
                    <a:ext uri="{FF2B5EF4-FFF2-40B4-BE49-F238E27FC236}">
                      <a16:creationId xmlns:a16="http://schemas.microsoft.com/office/drawing/2014/main" id="{9F539A34-63E6-4BDF-B0A6-C4AC438F465A}"/>
                    </a:ext>
                  </a:extLst>
                </p:cNvPr>
                <p:cNvCxnSpPr>
                  <a:cxnSpLocks/>
                </p:cNvCxnSpPr>
                <p:nvPr/>
              </p:nvCxnSpPr>
              <p:spPr bwMode="auto">
                <a:xfrm flipV="1">
                  <a:off x="3805011" y="2606432"/>
                  <a:ext cx="1714129" cy="962"/>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47" name="Verbinder: gewinkelt 46">
                  <a:extLst>
                    <a:ext uri="{FF2B5EF4-FFF2-40B4-BE49-F238E27FC236}">
                      <a16:creationId xmlns:a16="http://schemas.microsoft.com/office/drawing/2014/main" id="{7C153331-2558-4610-9114-F4CFBF1197E6}"/>
                    </a:ext>
                  </a:extLst>
                </p:cNvPr>
                <p:cNvCxnSpPr>
                  <a:cxnSpLocks/>
                  <a:endCxn id="56" idx="2"/>
                </p:cNvCxnSpPr>
                <p:nvPr/>
              </p:nvCxnSpPr>
              <p:spPr bwMode="auto">
                <a:xfrm flipV="1">
                  <a:off x="3805011" y="4071275"/>
                  <a:ext cx="1714131" cy="314560"/>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Verbinder: gewinkelt 68">
                  <a:extLst>
                    <a:ext uri="{FF2B5EF4-FFF2-40B4-BE49-F238E27FC236}">
                      <a16:creationId xmlns:a16="http://schemas.microsoft.com/office/drawing/2014/main" id="{354A88A8-02AE-40FB-A614-37B5C837470F}"/>
                    </a:ext>
                  </a:extLst>
                </p:cNvPr>
                <p:cNvCxnSpPr>
                  <a:endCxn id="13" idx="0"/>
                </p:cNvCxnSpPr>
                <p:nvPr/>
              </p:nvCxnSpPr>
              <p:spPr bwMode="auto">
                <a:xfrm>
                  <a:off x="5519141" y="2607393"/>
                  <a:ext cx="4344175" cy="266271"/>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9" name="Gerade Verbindung mit Pfeil 78">
                  <a:extLst>
                    <a:ext uri="{FF2B5EF4-FFF2-40B4-BE49-F238E27FC236}">
                      <a16:creationId xmlns:a16="http://schemas.microsoft.com/office/drawing/2014/main" id="{6D2C7B26-110F-45EC-AA32-3ECEAD861CD5}"/>
                    </a:ext>
                  </a:extLst>
                </p:cNvPr>
                <p:cNvCxnSpPr/>
                <p:nvPr/>
              </p:nvCxnSpPr>
              <p:spPr bwMode="auto">
                <a:xfrm flipH="1">
                  <a:off x="5519141" y="2611548"/>
                  <a:ext cx="2" cy="314556"/>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cxnSp>
              <p:nvCxnSpPr>
                <p:cNvPr id="83" name="Verbinder: gewinkelt 82">
                  <a:extLst>
                    <a:ext uri="{FF2B5EF4-FFF2-40B4-BE49-F238E27FC236}">
                      <a16:creationId xmlns:a16="http://schemas.microsoft.com/office/drawing/2014/main" id="{621B6DF3-136E-41F7-A7DD-7D2191AD2B6D}"/>
                    </a:ext>
                  </a:extLst>
                </p:cNvPr>
                <p:cNvCxnSpPr>
                  <a:stCxn id="13" idx="2"/>
                </p:cNvCxnSpPr>
                <p:nvPr/>
              </p:nvCxnSpPr>
              <p:spPr bwMode="auto">
                <a:xfrm rot="5400000">
                  <a:off x="7511210" y="2033726"/>
                  <a:ext cx="360041" cy="4344173"/>
                </a:xfrm>
                <a:prstGeom prst="bentConnector2">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 name="Rechteck 2">
                    <a:extLst>
                      <a:ext uri="{FF2B5EF4-FFF2-40B4-BE49-F238E27FC236}">
                        <a16:creationId xmlns:a16="http://schemas.microsoft.com/office/drawing/2014/main" id="{B62ED0D3-0D84-4264-8B72-3DF408E03E9C}"/>
                      </a:ext>
                    </a:extLst>
                  </p:cNvPr>
                  <p:cNvSpPr/>
                  <p:nvPr/>
                </p:nvSpPr>
                <p:spPr>
                  <a:xfrm>
                    <a:off x="5519139" y="2698234"/>
                    <a:ext cx="784125" cy="420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τ</m:t>
                                  </m:r>
                                </m:e>
                              </m:acc>
                            </m:e>
                            <m:sub>
                              <m:r>
                                <m:rPr>
                                  <m:nor/>
                                </m:rPr>
                                <a:rPr lang="de-DE">
                                  <a:solidFill>
                                    <a:schemeClr val="accent3">
                                      <a:lumMod val="75000"/>
                                    </a:schemeClr>
                                  </a:solidFill>
                                </a:rPr>
                                <m:t>e</m:t>
                              </m:r>
                              <m:r>
                                <m:rPr>
                                  <m:nor/>
                                </m:rPr>
                                <a:rPr lang="de-DE">
                                  <a:solidFill>
                                    <a:schemeClr val="accent3">
                                      <a:lumMod val="75000"/>
                                    </a:schemeClr>
                                  </a:solidFill>
                                  <a:latin typeface="Frutiger LT Com 55 Roman" panose="020B0503030504020204" pitchFamily="34" charset="0"/>
                                </a:rPr>
                                <m:t>x</m:t>
                              </m:r>
                              <m:r>
                                <m:rPr>
                                  <m:nor/>
                                </m:rPr>
                                <a:rPr lang="de-DE">
                                  <a:solidFill>
                                    <a:schemeClr val="accent3">
                                      <a:lumMod val="75000"/>
                                    </a:schemeClr>
                                  </a:solidFill>
                                  <a:ea typeface="Cambria Math" panose="02040503050406030204" pitchFamily="18" charset="0"/>
                                </a:rPr>
                                <m:t>,2</m:t>
                              </m:r>
                            </m:sub>
                          </m:sSub>
                        </m:oMath>
                      </m:oMathPara>
                    </a14:m>
                    <a:endParaRPr lang="de-DE" dirty="0"/>
                  </a:p>
                </p:txBody>
              </p:sp>
            </mc:Choice>
            <mc:Fallback xmlns="">
              <p:sp>
                <p:nvSpPr>
                  <p:cNvPr id="3" name="Rechteck 2">
                    <a:extLst>
                      <a:ext uri="{FF2B5EF4-FFF2-40B4-BE49-F238E27FC236}">
                        <a16:creationId xmlns:a16="http://schemas.microsoft.com/office/drawing/2014/main" id="{B62ED0D3-0D84-4264-8B72-3DF408E03E9C}"/>
                      </a:ext>
                    </a:extLst>
                  </p:cNvPr>
                  <p:cNvSpPr>
                    <a:spLocks noRot="1" noChangeAspect="1" noMove="1" noResize="1" noEditPoints="1" noAdjustHandles="1" noChangeArrowheads="1" noChangeShapeType="1" noTextEdit="1"/>
                  </p:cNvSpPr>
                  <p:nvPr/>
                </p:nvSpPr>
                <p:spPr>
                  <a:xfrm>
                    <a:off x="5519139" y="2698234"/>
                    <a:ext cx="784125" cy="420628"/>
                  </a:xfrm>
                  <a:prstGeom prst="rect">
                    <a:avLst/>
                  </a:prstGeom>
                  <a:blipFill>
                    <a:blip r:embed="rId5"/>
                    <a:stretch>
                      <a:fillRect b="-13043"/>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3" name="Textfeld 22">
                  <a:extLst>
                    <a:ext uri="{FF2B5EF4-FFF2-40B4-BE49-F238E27FC236}">
                      <a16:creationId xmlns:a16="http://schemas.microsoft.com/office/drawing/2014/main" id="{3FE98F80-0920-44C6-956E-D31F718419F9}"/>
                    </a:ext>
                  </a:extLst>
                </p:cNvPr>
                <p:cNvSpPr txBox="1"/>
                <p:nvPr/>
              </p:nvSpPr>
              <p:spPr>
                <a:xfrm>
                  <a:off x="4205133" y="4771370"/>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23" name="Textfeld 22">
                  <a:extLst>
                    <a:ext uri="{FF2B5EF4-FFF2-40B4-BE49-F238E27FC236}">
                      <a16:creationId xmlns:a16="http://schemas.microsoft.com/office/drawing/2014/main" id="{3FE98F80-0920-44C6-956E-D31F718419F9}"/>
                    </a:ext>
                  </a:extLst>
                </p:cNvPr>
                <p:cNvSpPr txBox="1">
                  <a:spLocks noRot="1" noChangeAspect="1" noMove="1" noResize="1" noEditPoints="1" noAdjustHandles="1" noChangeArrowheads="1" noChangeShapeType="1" noTextEdit="1"/>
                </p:cNvSpPr>
                <p:nvPr/>
              </p:nvSpPr>
              <p:spPr>
                <a:xfrm>
                  <a:off x="4205133" y="4771370"/>
                  <a:ext cx="668709" cy="414985"/>
                </a:xfrm>
                <a:prstGeom prst="rect">
                  <a:avLst/>
                </a:prstGeom>
                <a:blipFill>
                  <a:blip r:embed="rId6"/>
                  <a:stretch>
                    <a:fillRect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463CB79D-1D4E-4077-BB1B-201A58E7C0EE}"/>
                    </a:ext>
                  </a:extLst>
                </p:cNvPr>
                <p:cNvSpPr txBox="1"/>
                <p:nvPr/>
              </p:nvSpPr>
              <p:spPr>
                <a:xfrm>
                  <a:off x="4205133" y="1855904"/>
                  <a:ext cx="66870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b="0" i="0" smtClean="0">
                                <a:solidFill>
                                  <a:schemeClr val="tx2">
                                    <a:lumMod val="75000"/>
                                  </a:schemeClr>
                                </a:solidFill>
                                <a:latin typeface="Frutiger LT Com 55 Roman" panose="020B0503030504020204" pitchFamily="34" charset="0"/>
                              </a:rPr>
                              <m:t>23</m:t>
                            </m:r>
                          </m:sub>
                        </m:sSub>
                      </m:oMath>
                    </m:oMathPara>
                  </a14:m>
                  <a:endParaRPr lang="de-DE" dirty="0"/>
                </a:p>
              </p:txBody>
            </p:sp>
          </mc:Choice>
          <mc:Fallback xmlns="">
            <p:sp>
              <p:nvSpPr>
                <p:cNvPr id="24" name="Textfeld 23">
                  <a:extLst>
                    <a:ext uri="{FF2B5EF4-FFF2-40B4-BE49-F238E27FC236}">
                      <a16:creationId xmlns:a16="http://schemas.microsoft.com/office/drawing/2014/main" id="{463CB79D-1D4E-4077-BB1B-201A58E7C0EE}"/>
                    </a:ext>
                  </a:extLst>
                </p:cNvPr>
                <p:cNvSpPr txBox="1">
                  <a:spLocks noRot="1" noChangeAspect="1" noMove="1" noResize="1" noEditPoints="1" noAdjustHandles="1" noChangeArrowheads="1" noChangeShapeType="1" noTextEdit="1"/>
                </p:cNvSpPr>
                <p:nvPr/>
              </p:nvSpPr>
              <p:spPr>
                <a:xfrm>
                  <a:off x="4205133" y="1855904"/>
                  <a:ext cx="668709" cy="414985"/>
                </a:xfrm>
                <a:prstGeom prst="rect">
                  <a:avLst/>
                </a:prstGeom>
                <a:blipFill>
                  <a:blip r:embed="rId7"/>
                  <a:stretch>
                    <a:fillRect b="-8824"/>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B3EA8BAE-8C45-4D2F-88E0-7F40568ED974}"/>
                    </a:ext>
                  </a:extLst>
                </p:cNvPr>
                <p:cNvSpPr txBox="1"/>
                <p:nvPr/>
              </p:nvSpPr>
              <p:spPr>
                <a:xfrm>
                  <a:off x="7642961" y="1854592"/>
                  <a:ext cx="54046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b="0" i="0" smtClean="0">
                                <a:solidFill>
                                  <a:schemeClr val="accent4">
                                    <a:lumMod val="50000"/>
                                  </a:schemeClr>
                                </a:solidFill>
                                <a:latin typeface="Frutiger LT Com 55 Roman" panose="020B0503030504020204" pitchFamily="34" charset="0"/>
                              </a:rPr>
                              <m:t>3</m:t>
                            </m:r>
                          </m:sub>
                        </m:sSub>
                      </m:oMath>
                    </m:oMathPara>
                  </a14:m>
                  <a:endParaRPr lang="de-DE" dirty="0">
                    <a:solidFill>
                      <a:schemeClr val="accent4">
                        <a:lumMod val="50000"/>
                      </a:schemeClr>
                    </a:solidFill>
                  </a:endParaRPr>
                </a:p>
              </p:txBody>
            </p:sp>
          </mc:Choice>
          <mc:Fallback xmlns="">
            <p:sp>
              <p:nvSpPr>
                <p:cNvPr id="25" name="Textfeld 24">
                  <a:extLst>
                    <a:ext uri="{FF2B5EF4-FFF2-40B4-BE49-F238E27FC236}">
                      <a16:creationId xmlns:a16="http://schemas.microsoft.com/office/drawing/2014/main" id="{B3EA8BAE-8C45-4D2F-88E0-7F40568ED974}"/>
                    </a:ext>
                  </a:extLst>
                </p:cNvPr>
                <p:cNvSpPr txBox="1">
                  <a:spLocks noRot="1" noChangeAspect="1" noMove="1" noResize="1" noEditPoints="1" noAdjustHandles="1" noChangeArrowheads="1" noChangeShapeType="1" noTextEdit="1"/>
                </p:cNvSpPr>
                <p:nvPr/>
              </p:nvSpPr>
              <p:spPr>
                <a:xfrm>
                  <a:off x="7642961" y="1854592"/>
                  <a:ext cx="540469" cy="414985"/>
                </a:xfrm>
                <a:prstGeom prst="rect">
                  <a:avLst/>
                </a:prstGeom>
                <a:blipFill>
                  <a:blip r:embed="rId8"/>
                  <a:stretch>
                    <a:fillRect b="-735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437E41F0-52BB-41B2-8C1E-A89D3747D940}"/>
                    </a:ext>
                  </a:extLst>
                </p:cNvPr>
                <p:cNvSpPr txBox="1"/>
                <p:nvPr/>
              </p:nvSpPr>
              <p:spPr>
                <a:xfrm>
                  <a:off x="5724177" y="4300769"/>
                  <a:ext cx="540469" cy="4149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b="0" i="0" smtClean="0">
                                <a:solidFill>
                                  <a:schemeClr val="accent3">
                                    <a:lumMod val="75000"/>
                                  </a:schemeClr>
                                </a:solidFill>
                                <a:latin typeface="Frutiger LT Com 55 Roman" panose="020B0503030504020204" pitchFamily="34" charset="0"/>
                              </a:rPr>
                              <m:t>2</m:t>
                            </m:r>
                          </m:sub>
                        </m:sSub>
                      </m:oMath>
                    </m:oMathPara>
                  </a14:m>
                  <a:endParaRPr lang="de-DE" dirty="0">
                    <a:solidFill>
                      <a:schemeClr val="accent4">
                        <a:lumMod val="50000"/>
                      </a:schemeClr>
                    </a:solidFill>
                  </a:endParaRPr>
                </a:p>
              </p:txBody>
            </p:sp>
          </mc:Choice>
          <mc:Fallback xmlns="">
            <p:sp>
              <p:nvSpPr>
                <p:cNvPr id="26" name="Textfeld 25">
                  <a:extLst>
                    <a:ext uri="{FF2B5EF4-FFF2-40B4-BE49-F238E27FC236}">
                      <a16:creationId xmlns:a16="http://schemas.microsoft.com/office/drawing/2014/main" id="{437E41F0-52BB-41B2-8C1E-A89D3747D940}"/>
                    </a:ext>
                  </a:extLst>
                </p:cNvPr>
                <p:cNvSpPr txBox="1">
                  <a:spLocks noRot="1" noChangeAspect="1" noMove="1" noResize="1" noEditPoints="1" noAdjustHandles="1" noChangeArrowheads="1" noChangeShapeType="1" noTextEdit="1"/>
                </p:cNvSpPr>
                <p:nvPr/>
              </p:nvSpPr>
              <p:spPr>
                <a:xfrm>
                  <a:off x="5724177" y="4300769"/>
                  <a:ext cx="540469" cy="414985"/>
                </a:xfrm>
                <a:prstGeom prst="rect">
                  <a:avLst/>
                </a:prstGeom>
                <a:blipFill>
                  <a:blip r:embed="rId9"/>
                  <a:stretch>
                    <a:fillRect b="-8824"/>
                  </a:stretch>
                </a:blipFill>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27" name="Inhaltsplatzhalter 3">
                <a:extLst>
                  <a:ext uri="{FF2B5EF4-FFF2-40B4-BE49-F238E27FC236}">
                    <a16:creationId xmlns:a16="http://schemas.microsoft.com/office/drawing/2014/main" id="{F3436A3A-5BC2-4D74-95FC-523B5AB2A863}"/>
                  </a:ext>
                </a:extLst>
              </p:cNvPr>
              <p:cNvSpPr txBox="1">
                <a:spLocks/>
              </p:cNvSpPr>
              <p:nvPr/>
            </p:nvSpPr>
            <p:spPr bwMode="auto">
              <a:xfrm>
                <a:off x="477839" y="1873321"/>
                <a:ext cx="3501003" cy="2702311"/>
              </a:xfrm>
              <a:prstGeom prst="rect">
                <a:avLst/>
              </a:prstGeom>
              <a:noFill/>
              <a:ln>
                <a:noFill/>
              </a:ln>
              <a:effectLst/>
            </p:spPr>
            <p:txBody>
              <a:bodyPr vert="horz" wrap="square" lIns="0" tIns="0" rIns="0" bIns="0" numCol="1" anchor="t" anchorCtr="0" compatLnSpc="1">
                <a:prstTxWarp prst="textNoShape">
                  <a:avLst/>
                </a:prstTxWarp>
              </a:bodyPr>
              <a:lstStyle>
                <a:lvl1pPr marL="360000" indent="-360000" algn="l" defTabSz="360000" rtl="0" eaLnBrk="1" fontAlgn="base" hangingPunct="1">
                  <a:spcBef>
                    <a:spcPct val="0"/>
                  </a:spcBef>
                  <a:spcAft>
                    <a:spcPts val="900"/>
                  </a:spcAft>
                  <a:buClr>
                    <a:schemeClr val="tx2"/>
                  </a:buClr>
                  <a:buFont typeface="Wingdings" pitchFamily="2" charset="2"/>
                  <a:buChar char="n"/>
                  <a:defRPr>
                    <a:solidFill>
                      <a:schemeClr val="tx1"/>
                    </a:solidFill>
                    <a:latin typeface="+mn-lt"/>
                    <a:ea typeface="+mn-ea"/>
                    <a:cs typeface="+mn-cs"/>
                  </a:defRPr>
                </a:lvl1pPr>
                <a:lvl2pPr marL="72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2pPr>
                <a:lvl3pPr marL="108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3pPr>
                <a:lvl4pPr marL="144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4pPr>
                <a:lvl5pPr marL="1800000" indent="-360000" algn="l" defTabSz="360000" rtl="0" eaLnBrk="1" fontAlgn="base" hangingPunct="1">
                  <a:spcBef>
                    <a:spcPct val="0"/>
                  </a:spcBef>
                  <a:spcAft>
                    <a:spcPts val="900"/>
                  </a:spcAft>
                  <a:buClr>
                    <a:schemeClr val="bg2"/>
                  </a:buClr>
                  <a:buFont typeface="Wingdings" pitchFamily="2" charset="2"/>
                  <a:buChar char="n"/>
                  <a:defRPr>
                    <a:solidFill>
                      <a:schemeClr val="tx1"/>
                    </a:solidFill>
                    <a:latin typeface="+mn-lt"/>
                  </a:defRPr>
                </a:lvl5pPr>
                <a:lvl6pPr marL="18875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6pPr>
                <a:lvl7pPr marL="23447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7pPr>
                <a:lvl8pPr marL="28019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8pPr>
                <a:lvl9pPr marL="3259138" indent="-358775" algn="l" rtl="0" eaLnBrk="1" fontAlgn="base" hangingPunct="1">
                  <a:spcBef>
                    <a:spcPct val="0"/>
                  </a:spcBef>
                  <a:spcAft>
                    <a:spcPct val="40000"/>
                  </a:spcAft>
                  <a:buClr>
                    <a:schemeClr val="bg2"/>
                  </a:buClr>
                  <a:buFont typeface="Wingdings" pitchFamily="2" charset="2"/>
                  <a:buChar char="n"/>
                  <a:defRPr>
                    <a:solidFill>
                      <a:schemeClr val="tx1"/>
                    </a:solidFill>
                    <a:latin typeface="+mn-lt"/>
                  </a:defRPr>
                </a:lvl9pPr>
              </a:lstStyle>
              <a:p>
                <a:r>
                  <a:rPr lang="de-DE" kern="0" dirty="0"/>
                  <a:t>4 Gleichungen und 4 Unbekannte: </a:t>
                </a:r>
              </a:p>
              <a:p>
                <a:pPr lvl="1"/>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r>
                      <a:rPr lang="de-DE" i="1">
                        <a:solidFill>
                          <a:schemeClr val="accent3">
                            <a:lumMod val="75000"/>
                          </a:schemeClr>
                        </a:solidFill>
                        <a:latin typeface="Cambria Math" panose="02040503050406030204" pitchFamily="18" charset="0"/>
                      </a:rPr>
                      <m:t> </m:t>
                    </m:r>
                  </m:oMath>
                </a14:m>
                <a:r>
                  <a:rPr lang="de-DE" kern="0" dirty="0"/>
                  <a:t>,</a:t>
                </a:r>
                <a14:m>
                  <m:oMath xmlns:m="http://schemas.openxmlformats.org/officeDocument/2006/math">
                    <m:r>
                      <a:rPr lang="de-DE">
                        <a:solidFill>
                          <a:schemeClr val="accent4">
                            <a:lumMod val="50000"/>
                          </a:schemeClr>
                        </a:solidFill>
                        <a:latin typeface="Cambria Math" panose="02040503050406030204" pitchFamily="18" charset="0"/>
                      </a:rPr>
                      <m:t>   </m:t>
                    </m:r>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oMath>
                </a14:m>
                <a:r>
                  <a:rPr lang="de-DE" kern="0" dirty="0"/>
                  <a:t>, </a:t>
                </a:r>
                <a14:m>
                  <m:oMath xmlns:m="http://schemas.openxmlformats.org/officeDocument/2006/math">
                    <m:sSub>
                      <m:sSubPr>
                        <m:ctrlPr>
                          <a:rPr lang="en-GB" i="1" kern="0">
                            <a:solidFill>
                              <a:schemeClr val="accent3">
                                <a:lumMod val="75000"/>
                              </a:schemeClr>
                            </a:solidFill>
                            <a:latin typeface="Cambria Math" panose="02040503050406030204" pitchFamily="18" charset="0"/>
                          </a:rPr>
                        </m:ctrlPr>
                      </m:sSubPr>
                      <m:e>
                        <m:r>
                          <m:rPr>
                            <m:nor/>
                          </m:rPr>
                          <a:rPr lang="en-GB" kern="0">
                            <a:solidFill>
                              <a:schemeClr val="accent3">
                                <a:lumMod val="75000"/>
                              </a:schemeClr>
                            </a:solidFill>
                          </a:rPr>
                          <m:t>V</m:t>
                        </m:r>
                      </m:e>
                      <m:sub>
                        <m:r>
                          <m:rPr>
                            <m:nor/>
                          </m:rPr>
                          <a:rPr lang="de-DE" kern="0">
                            <a:solidFill>
                              <a:schemeClr val="accent3">
                                <a:lumMod val="75000"/>
                              </a:schemeClr>
                            </a:solidFill>
                            <a:latin typeface="Frutiger LT Com 55 Roman" panose="020B0503030504020204" pitchFamily="34" charset="0"/>
                          </a:rPr>
                          <m:t>2</m:t>
                        </m:r>
                      </m:sub>
                    </m:sSub>
                  </m:oMath>
                </a14:m>
                <a:r>
                  <a:rPr lang="de-DE" kern="0" dirty="0"/>
                  <a:t> &amp; </a:t>
                </a:r>
                <a14:m>
                  <m:oMath xmlns:m="http://schemas.openxmlformats.org/officeDocument/2006/math">
                    <m:sSub>
                      <m:sSubPr>
                        <m:ctrlPr>
                          <a:rPr lang="en-GB" i="1" kern="0">
                            <a:solidFill>
                              <a:schemeClr val="accent4">
                                <a:lumMod val="50000"/>
                              </a:schemeClr>
                            </a:solidFill>
                            <a:latin typeface="Cambria Math" panose="02040503050406030204" pitchFamily="18" charset="0"/>
                          </a:rPr>
                        </m:ctrlPr>
                      </m:sSubPr>
                      <m:e>
                        <m:r>
                          <m:rPr>
                            <m:nor/>
                          </m:rPr>
                          <a:rPr lang="en-GB" kern="0">
                            <a:solidFill>
                              <a:schemeClr val="accent4">
                                <a:lumMod val="50000"/>
                              </a:schemeClr>
                            </a:solidFill>
                          </a:rPr>
                          <m:t>V</m:t>
                        </m:r>
                      </m:e>
                      <m:sub>
                        <m:r>
                          <m:rPr>
                            <m:nor/>
                          </m:rPr>
                          <a:rPr lang="de-DE" kern="0">
                            <a:solidFill>
                              <a:schemeClr val="accent4">
                                <a:lumMod val="50000"/>
                              </a:schemeClr>
                            </a:solidFill>
                            <a:latin typeface="Frutiger LT Com 55 Roman" panose="020B0503030504020204" pitchFamily="34" charset="0"/>
                          </a:rPr>
                          <m:t>3</m:t>
                        </m:r>
                      </m:sub>
                    </m:sSub>
                  </m:oMath>
                </a14:m>
                <a:endParaRPr lang="de-DE" kern="0" dirty="0"/>
              </a:p>
              <a:p>
                <a:endParaRPr lang="de-DE" kern="0" dirty="0"/>
              </a:p>
              <a:p>
                <a:r>
                  <a:rPr lang="de-DE" kern="0" dirty="0"/>
                  <a:t>Kurzschlussrate</a:t>
                </a:r>
              </a:p>
              <a:p>
                <a:pPr lvl="1"/>
                <a:r>
                  <a:rPr lang="de-DE" kern="0" dirty="0">
                    <a:solidFill>
                      <a:schemeClr val="tx2">
                        <a:lumMod val="75000"/>
                      </a:schemeClr>
                    </a:solidFill>
                  </a:rPr>
                  <a:t>S</a:t>
                </a:r>
                <a:r>
                  <a:rPr lang="de-DE" kern="0" dirty="0"/>
                  <a:t> = </a:t>
                </a:r>
                <a14:m>
                  <m:oMath xmlns:m="http://schemas.openxmlformats.org/officeDocument/2006/math">
                    <m:f>
                      <m:fPr>
                        <m:ctrlPr>
                          <a:rPr lang="en-GB" i="1">
                            <a:latin typeface="Cambria Math" panose="02040503050406030204" pitchFamily="18" charset="0"/>
                          </a:rPr>
                        </m:ctrlPr>
                      </m:fPr>
                      <m:num>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num>
                      <m:den>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r>
                          <m:rPr>
                            <m:nor/>
                          </m:rPr>
                          <a:rPr lang="de-DE" b="0" i="0" smtClean="0">
                            <a:solidFill>
                              <a:schemeClr val="tx2">
                                <a:lumMod val="75000"/>
                              </a:schemeClr>
                            </a:solidFill>
                            <a:latin typeface="Cambria Math" panose="02040503050406030204" pitchFamily="18" charset="0"/>
                          </a:rPr>
                          <m:t> </m:t>
                        </m:r>
                        <m:r>
                          <m:rPr>
                            <m:nor/>
                          </m:rPr>
                          <a:rPr lang="de-DE" kern="0" dirty="0"/>
                          <m:t>+</m:t>
                        </m:r>
                        <m:r>
                          <a:rPr lang="de-DE" b="0" i="1" kern="0" dirty="0" smtClean="0">
                            <a:latin typeface="Cambria Math" panose="02040503050406030204" pitchFamily="18" charset="0"/>
                          </a:rPr>
                          <m:t> </m:t>
                        </m:r>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den>
                    </m:f>
                    <m:r>
                      <a:rPr lang="de-DE" i="1">
                        <a:solidFill>
                          <a:schemeClr val="accent3">
                            <a:lumMod val="75000"/>
                          </a:schemeClr>
                        </a:solidFill>
                        <a:latin typeface="Cambria Math" panose="02040503050406030204" pitchFamily="18" charset="0"/>
                      </a:rPr>
                      <m:t> </m:t>
                    </m:r>
                  </m:oMath>
                </a14:m>
                <a:r>
                  <a:rPr lang="de-DE" kern="0" dirty="0"/>
                  <a:t>= </a:t>
                </a:r>
                <a14:m>
                  <m:oMath xmlns:m="http://schemas.openxmlformats.org/officeDocument/2006/math">
                    <m:f>
                      <m:fPr>
                        <m:ctrlPr>
                          <a:rPr lang="en-GB" i="1">
                            <a:latin typeface="Cambria Math" panose="02040503050406030204" pitchFamily="18" charset="0"/>
                          </a:rPr>
                        </m:ctrlPr>
                      </m:fPr>
                      <m:num>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num>
                      <m:den>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den>
                    </m:f>
                  </m:oMath>
                </a14:m>
                <a:endParaRPr lang="de-DE" kern="0" dirty="0"/>
              </a:p>
              <a:p>
                <a:pPr marL="0" indent="0">
                  <a:buNone/>
                </a:pPr>
                <a14:m>
                  <m:oMath xmlns:m="http://schemas.openxmlformats.org/officeDocument/2006/math">
                    <m:sSub>
                      <m:sSubPr>
                        <m:ctrlPr>
                          <a:rPr lang="en-GB" i="1">
                            <a:solidFill>
                              <a:schemeClr val="accent4">
                                <a:lumMod val="50000"/>
                              </a:schemeClr>
                            </a:solidFill>
                            <a:latin typeface="Cambria Math" panose="02040503050406030204" pitchFamily="18" charset="0"/>
                          </a:rPr>
                        </m:ctrlPr>
                      </m:sSubPr>
                      <m:e>
                        <m:acc>
                          <m:accPr>
                            <m:chr m:val="̇"/>
                            <m:ctrlPr>
                              <a:rPr lang="en-GB" i="1">
                                <a:solidFill>
                                  <a:schemeClr val="accent4">
                                    <a:lumMod val="50000"/>
                                  </a:schemeClr>
                                </a:solidFill>
                                <a:latin typeface="Cambria Math" panose="02040503050406030204" pitchFamily="18" charset="0"/>
                              </a:rPr>
                            </m:ctrlPr>
                          </m:accPr>
                          <m:e>
                            <m:r>
                              <m:rPr>
                                <m:nor/>
                              </m:rPr>
                              <a:rPr lang="en-GB">
                                <a:solidFill>
                                  <a:schemeClr val="accent4">
                                    <a:lumMod val="50000"/>
                                  </a:schemeClr>
                                </a:solidFill>
                              </a:rPr>
                              <m:t>V</m:t>
                            </m:r>
                          </m:e>
                        </m:acc>
                      </m:e>
                      <m:sub>
                        <m:r>
                          <m:rPr>
                            <m:nor/>
                          </m:rPr>
                          <a:rPr lang="de-DE">
                            <a:solidFill>
                              <a:schemeClr val="accent4">
                                <a:lumMod val="50000"/>
                              </a:schemeClr>
                            </a:solidFill>
                            <a:latin typeface="Frutiger LT Com 55 Roman" panose="020B0503030504020204" pitchFamily="34" charset="0"/>
                          </a:rPr>
                          <m:t>3</m:t>
                        </m:r>
                      </m:sub>
                    </m:sSub>
                  </m:oMath>
                </a14:m>
                <a:r>
                  <a:rPr lang="de-DE" kern="0" dirty="0"/>
                  <a:t> sollte im Verhältnis zu </a:t>
                </a:r>
                <a14:m>
                  <m:oMath xmlns:m="http://schemas.openxmlformats.org/officeDocument/2006/math">
                    <m:sSub>
                      <m:sSubPr>
                        <m:ctrlPr>
                          <a:rPr lang="en-GB" i="1">
                            <a:solidFill>
                              <a:schemeClr val="tx2">
                                <a:lumMod val="75000"/>
                              </a:schemeClr>
                            </a:solidFill>
                            <a:latin typeface="Cambria Math" panose="02040503050406030204" pitchFamily="18" charset="0"/>
                          </a:rPr>
                        </m:ctrlPr>
                      </m:sSubPr>
                      <m:e>
                        <m:acc>
                          <m:accPr>
                            <m:chr m:val="̇"/>
                            <m:ctrlPr>
                              <a:rPr lang="en-GB" i="1">
                                <a:solidFill>
                                  <a:schemeClr val="tx2">
                                    <a:lumMod val="75000"/>
                                  </a:schemeClr>
                                </a:solidFill>
                                <a:latin typeface="Cambria Math" panose="02040503050406030204" pitchFamily="18" charset="0"/>
                              </a:rPr>
                            </m:ctrlPr>
                          </m:accPr>
                          <m:e>
                            <m:r>
                              <m:rPr>
                                <m:nor/>
                              </m:rPr>
                              <a:rPr lang="en-GB">
                                <a:solidFill>
                                  <a:schemeClr val="tx2">
                                    <a:lumMod val="75000"/>
                                  </a:schemeClr>
                                </a:solidFill>
                              </a:rPr>
                              <m:t>V</m:t>
                            </m:r>
                          </m:e>
                        </m:acc>
                      </m:e>
                      <m:sub>
                        <m:r>
                          <m:rPr>
                            <m:nor/>
                          </m:rPr>
                          <a:rPr lang="de-DE">
                            <a:solidFill>
                              <a:schemeClr val="tx2">
                                <a:lumMod val="75000"/>
                              </a:schemeClr>
                            </a:solidFill>
                            <a:latin typeface="Frutiger LT Com 55 Roman" panose="020B0503030504020204" pitchFamily="34" charset="0"/>
                          </a:rPr>
                          <m:t>23</m:t>
                        </m:r>
                      </m:sub>
                    </m:sSub>
                    <m:r>
                      <m:rPr>
                        <m:nor/>
                      </m:rPr>
                      <a:rPr lang="de-DE">
                        <a:solidFill>
                          <a:schemeClr val="tx2">
                            <a:lumMod val="75000"/>
                          </a:schemeClr>
                        </a:solidFill>
                        <a:latin typeface="Cambria Math" panose="02040503050406030204" pitchFamily="18" charset="0"/>
                      </a:rPr>
                      <m:t> </m:t>
                    </m:r>
                  </m:oMath>
                </a14:m>
                <a:r>
                  <a:rPr lang="de-DE" kern="0" dirty="0"/>
                  <a:t>klein sein, denn nur dann wird </a:t>
                </a:r>
                <a14:m>
                  <m:oMath xmlns:m="http://schemas.openxmlformats.org/officeDocument/2006/math">
                    <m:sSub>
                      <m:sSubPr>
                        <m:ctrlPr>
                          <a:rPr lang="en-GB" i="1">
                            <a:solidFill>
                              <a:schemeClr val="accent3">
                                <a:lumMod val="75000"/>
                              </a:schemeClr>
                            </a:solidFill>
                            <a:latin typeface="Cambria Math" panose="02040503050406030204" pitchFamily="18" charset="0"/>
                          </a:rPr>
                        </m:ctrlPr>
                      </m:sSubPr>
                      <m:e>
                        <m:acc>
                          <m:accPr>
                            <m:chr m:val="̇"/>
                            <m:ctrlPr>
                              <a:rPr lang="en-GB" i="1">
                                <a:solidFill>
                                  <a:schemeClr val="accent3">
                                    <a:lumMod val="75000"/>
                                  </a:schemeClr>
                                </a:solidFill>
                                <a:latin typeface="Cambria Math" panose="02040503050406030204" pitchFamily="18" charset="0"/>
                              </a:rPr>
                            </m:ctrlPr>
                          </m:accPr>
                          <m:e>
                            <m:r>
                              <m:rPr>
                                <m:nor/>
                              </m:rPr>
                              <a:rPr lang="en-GB">
                                <a:solidFill>
                                  <a:schemeClr val="accent3">
                                    <a:lumMod val="75000"/>
                                  </a:schemeClr>
                                </a:solidFill>
                              </a:rPr>
                              <m:t>V</m:t>
                            </m:r>
                          </m:e>
                        </m:acc>
                      </m:e>
                      <m:sub>
                        <m:r>
                          <m:rPr>
                            <m:nor/>
                          </m:rPr>
                          <a:rPr lang="de-DE">
                            <a:solidFill>
                              <a:schemeClr val="accent3">
                                <a:lumMod val="75000"/>
                              </a:schemeClr>
                            </a:solidFill>
                            <a:latin typeface="Frutiger LT Com 55 Roman" panose="020B0503030504020204" pitchFamily="34" charset="0"/>
                          </a:rPr>
                          <m:t>2</m:t>
                        </m:r>
                      </m:sub>
                    </m:sSub>
                    <m:r>
                      <a:rPr lang="de-DE" i="1">
                        <a:solidFill>
                          <a:schemeClr val="accent3">
                            <a:lumMod val="75000"/>
                          </a:schemeClr>
                        </a:solidFill>
                        <a:latin typeface="Cambria Math" panose="02040503050406030204" pitchFamily="18" charset="0"/>
                      </a:rPr>
                      <m:t> </m:t>
                    </m:r>
                  </m:oMath>
                </a14:m>
                <a:r>
                  <a:rPr lang="de-DE" kern="0" dirty="0"/>
                  <a:t>so groß genug um </a:t>
                </a:r>
                <a14:m>
                  <m:oMath xmlns:m="http://schemas.openxmlformats.org/officeDocument/2006/math">
                    <m:sSub>
                      <m:sSubPr>
                        <m:ctrlPr>
                          <a:rPr lang="en-GB" i="1" kern="0">
                            <a:solidFill>
                              <a:schemeClr val="tx2">
                                <a:lumMod val="75000"/>
                              </a:schemeClr>
                            </a:solidFill>
                            <a:latin typeface="Cambria Math" panose="02040503050406030204" pitchFamily="18" charset="0"/>
                          </a:rPr>
                        </m:ctrlPr>
                      </m:sSubPr>
                      <m:e>
                        <m:r>
                          <m:rPr>
                            <m:nor/>
                          </m:rPr>
                          <a:rPr lang="en-GB" kern="0">
                            <a:solidFill>
                              <a:schemeClr val="tx2">
                                <a:lumMod val="75000"/>
                              </a:schemeClr>
                            </a:solidFill>
                          </a:rPr>
                          <m:t>V</m:t>
                        </m:r>
                      </m:e>
                      <m:sub>
                        <m:r>
                          <m:rPr>
                            <m:nor/>
                          </m:rPr>
                          <a:rPr lang="de-DE" kern="0">
                            <a:solidFill>
                              <a:schemeClr val="tx2">
                                <a:lumMod val="75000"/>
                              </a:schemeClr>
                            </a:solidFill>
                            <a:latin typeface="Frutiger LT Com 55 Roman" panose="020B0503030504020204" pitchFamily="34" charset="0"/>
                          </a:rPr>
                          <m:t>23</m:t>
                        </m:r>
                      </m:sub>
                    </m:sSub>
                  </m:oMath>
                </a14:m>
                <a:r>
                  <a:rPr lang="de-DE" kern="0" dirty="0"/>
                  <a:t> auszufüllen!</a:t>
                </a:r>
              </a:p>
              <a:p>
                <a:endParaRPr lang="de-DE" kern="0" dirty="0"/>
              </a:p>
              <a:p>
                <a:pPr marL="360000" lvl="1" indent="0">
                  <a:buNone/>
                </a:pPr>
                <a:r>
                  <a:rPr lang="de-DE" kern="0" dirty="0"/>
                  <a:t> </a:t>
                </a:r>
              </a:p>
            </p:txBody>
          </p:sp>
        </mc:Choice>
        <mc:Fallback xmlns="">
          <p:sp>
            <p:nvSpPr>
              <p:cNvPr id="27" name="Inhaltsplatzhalter 3">
                <a:extLst>
                  <a:ext uri="{FF2B5EF4-FFF2-40B4-BE49-F238E27FC236}">
                    <a16:creationId xmlns:a16="http://schemas.microsoft.com/office/drawing/2014/main" id="{F3436A3A-5BC2-4D74-95FC-523B5AB2A863}"/>
                  </a:ext>
                </a:extLst>
              </p:cNvPr>
              <p:cNvSpPr txBox="1">
                <a:spLocks noRot="1" noChangeAspect="1" noMove="1" noResize="1" noEditPoints="1" noAdjustHandles="1" noChangeArrowheads="1" noChangeShapeType="1" noTextEdit="1"/>
              </p:cNvSpPr>
              <p:nvPr/>
            </p:nvSpPr>
            <p:spPr bwMode="auto">
              <a:xfrm>
                <a:off x="477839" y="1873321"/>
                <a:ext cx="3501003" cy="2702311"/>
              </a:xfrm>
              <a:prstGeom prst="rect">
                <a:avLst/>
              </a:prstGeom>
              <a:blipFill>
                <a:blip r:embed="rId10"/>
                <a:stretch>
                  <a:fillRect l="-4000" t="-2703" b="-49324"/>
                </a:stretch>
              </a:blipFill>
              <a:ln>
                <a:noFill/>
              </a:ln>
              <a:effectLst/>
            </p:spPr>
            <p:txBody>
              <a:bodyPr/>
              <a:lstStyle/>
              <a:p>
                <a:r>
                  <a:rPr lang="de-DE">
                    <a:noFill/>
                  </a:rPr>
                  <a:t> </a:t>
                </a:r>
              </a:p>
            </p:txBody>
          </p:sp>
        </mc:Fallback>
      </mc:AlternateContent>
    </p:spTree>
    <p:extLst>
      <p:ext uri="{BB962C8B-B14F-4D97-AF65-F5344CB8AC3E}">
        <p14:creationId xmlns:p14="http://schemas.microsoft.com/office/powerpoint/2010/main" val="3738284825"/>
      </p:ext>
    </p:extLst>
  </p:cSld>
  <p:clrMapOvr>
    <a:masterClrMapping/>
  </p:clrMapOvr>
</p:sld>
</file>

<file path=ppt/theme/theme1.xml><?xml version="1.0" encoding="utf-8"?>
<a:theme xmlns:a="http://schemas.openxmlformats.org/drawingml/2006/main" name="Fh-ISE Master_deutsch FHG-SK internal 16to9 2019">
  <a:themeElements>
    <a:clrScheme name="Fraunhofer Master">
      <a:dk1>
        <a:srgbClr val="000000"/>
      </a:dk1>
      <a:lt1>
        <a:srgbClr val="FFFFFF"/>
      </a:lt1>
      <a:dk2>
        <a:srgbClr val="179C7D"/>
      </a:dk2>
      <a:lt2>
        <a:srgbClr val="A8AFAF"/>
      </a:lt2>
      <a:accent1>
        <a:srgbClr val="F29400"/>
      </a:accent1>
      <a:accent2>
        <a:srgbClr val="1F82C0"/>
      </a:accent2>
      <a:accent3>
        <a:srgbClr val="E2001A"/>
      </a:accent3>
      <a:accent4>
        <a:srgbClr val="B1C800"/>
      </a:accent4>
      <a:accent5>
        <a:srgbClr val="FEEFD6"/>
      </a:accent5>
      <a:accent6>
        <a:srgbClr val="E1E3E3"/>
      </a:accent6>
      <a:hlink>
        <a:srgbClr val="25BAE2"/>
      </a:hlink>
      <a:folHlink>
        <a:srgbClr val="B1C800"/>
      </a:folHlink>
    </a:clrScheme>
    <a:fontScheme name="Bullets">
      <a:majorFont>
        <a:latin typeface="Frutiger LT Com 45 Light"/>
        <a:ea typeface=""/>
        <a:cs typeface=""/>
      </a:majorFont>
      <a:minorFont>
        <a:latin typeface="Frutiger LT Com 55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2"/>
          </a:solidFill>
          <a:round/>
          <a:headEnd type="arrow"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a:defRPr/>
        </a:defPPr>
      </a:lstStyle>
    </a:spDef>
    <a:lnDef>
      <a:spPr bwMode="auto">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lle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lle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lle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lle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lle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lle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lle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lle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lle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lle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ullets 13">
        <a:dk1>
          <a:srgbClr val="000000"/>
        </a:dk1>
        <a:lt1>
          <a:srgbClr val="FFFFFF"/>
        </a:lt1>
        <a:dk2>
          <a:srgbClr val="000000"/>
        </a:dk2>
        <a:lt2>
          <a:srgbClr val="A8AFAF"/>
        </a:lt2>
        <a:accent1>
          <a:srgbClr val="009475"/>
        </a:accent1>
        <a:accent2>
          <a:srgbClr val="333399"/>
        </a:accent2>
        <a:accent3>
          <a:srgbClr val="FFFFFF"/>
        </a:accent3>
        <a:accent4>
          <a:srgbClr val="000000"/>
        </a:accent4>
        <a:accent5>
          <a:srgbClr val="AAC8BD"/>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llets 14">
        <a:dk1>
          <a:srgbClr val="000000"/>
        </a:dk1>
        <a:lt1>
          <a:srgbClr val="FFFFFF"/>
        </a:lt1>
        <a:dk2>
          <a:srgbClr val="000000"/>
        </a:dk2>
        <a:lt2>
          <a:srgbClr val="A8AFAF"/>
        </a:lt2>
        <a:accent1>
          <a:srgbClr val="009475"/>
        </a:accent1>
        <a:accent2>
          <a:srgbClr val="009475"/>
        </a:accent2>
        <a:accent3>
          <a:srgbClr val="FFFFFF"/>
        </a:accent3>
        <a:accent4>
          <a:srgbClr val="000000"/>
        </a:accent4>
        <a:accent5>
          <a:srgbClr val="AAC8BD"/>
        </a:accent5>
        <a:accent6>
          <a:srgbClr val="008669"/>
        </a:accent6>
        <a:hlink>
          <a:srgbClr val="009475"/>
        </a:hlink>
        <a:folHlink>
          <a:srgbClr val="009475"/>
        </a:folHlink>
      </a:clrScheme>
      <a:clrMap bg1="lt1" tx1="dk1" bg2="lt2" tx2="dk2" accent1="accent1" accent2="accent2" accent3="accent3" accent4="accent4" accent5="accent5" accent6="accent6" hlink="hlink" folHlink="folHlink"/>
    </a:extraClrScheme>
    <a:extraClrScheme>
      <a:clrScheme name="Bullets 15">
        <a:dk1>
          <a:srgbClr val="000000"/>
        </a:dk1>
        <a:lt1>
          <a:srgbClr val="FFFFFF"/>
        </a:lt1>
        <a:dk2>
          <a:srgbClr val="009475"/>
        </a:dk2>
        <a:lt2>
          <a:srgbClr val="A8AFAF"/>
        </a:lt2>
        <a:accent1>
          <a:srgbClr val="25BAE2"/>
        </a:accent1>
        <a:accent2>
          <a:srgbClr val="006E92"/>
        </a:accent2>
        <a:accent3>
          <a:srgbClr val="FFFFFF"/>
        </a:accent3>
        <a:accent4>
          <a:srgbClr val="000000"/>
        </a:accent4>
        <a:accent5>
          <a:srgbClr val="ACD9EE"/>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
      <a:clrScheme name="Bullets 16">
        <a:dk1>
          <a:srgbClr val="000000"/>
        </a:dk1>
        <a:lt1>
          <a:srgbClr val="FFFFFF"/>
        </a:lt1>
        <a:dk2>
          <a:srgbClr val="009475"/>
        </a:dk2>
        <a:lt2>
          <a:srgbClr val="25BAE2"/>
        </a:lt2>
        <a:accent1>
          <a:srgbClr val="009475"/>
        </a:accent1>
        <a:accent2>
          <a:srgbClr val="006E92"/>
        </a:accent2>
        <a:accent3>
          <a:srgbClr val="FFFFFF"/>
        </a:accent3>
        <a:accent4>
          <a:srgbClr val="000000"/>
        </a:accent4>
        <a:accent5>
          <a:srgbClr val="AAC8BD"/>
        </a:accent5>
        <a:accent6>
          <a:srgbClr val="006384"/>
        </a:accent6>
        <a:hlink>
          <a:srgbClr val="4C636F"/>
        </a:hlink>
        <a:folHlink>
          <a:srgbClr val="9E1C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SEMaster_d_intern_kv_2021.potx" id="{606BB342-5A77-4F5B-A683-BEA08635472C}" vid="{E3397594-7DCC-4AFF-A5BC-AAF1DC216862}"/>
    </a:ext>
  </a:extLst>
</a:theme>
</file>

<file path=ppt/theme/theme2.xml><?xml version="1.0" encoding="utf-8"?>
<a:theme xmlns:a="http://schemas.openxmlformats.org/drawingml/2006/main" name="Larissa">
  <a:themeElements>
    <a:clrScheme name="Fraunhofer Farbpalette">
      <a:dk1>
        <a:srgbClr val="000000"/>
      </a:dk1>
      <a:lt1>
        <a:srgbClr val="FFFFFF"/>
      </a:lt1>
      <a:dk2>
        <a:srgbClr val="179C7D"/>
      </a:dk2>
      <a:lt2>
        <a:srgbClr val="A8AFAF"/>
      </a:lt2>
      <a:accent1>
        <a:srgbClr val="EB6A0A"/>
      </a:accent1>
      <a:accent2>
        <a:srgbClr val="006E92"/>
      </a:accent2>
      <a:accent3>
        <a:srgbClr val="25BAE2"/>
      </a:accent3>
      <a:accent4>
        <a:srgbClr val="B1C800"/>
      </a:accent4>
      <a:accent5>
        <a:srgbClr val="FEEFD6"/>
      </a:accent5>
      <a:accent6>
        <a:srgbClr val="E1E3E3"/>
      </a:accent6>
      <a:hlink>
        <a:srgbClr val="25BAE2"/>
      </a:hlink>
      <a:folHlink>
        <a:srgbClr val="B1C8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ISEMaster_d_intern_kv_2021</Template>
  <TotalTime>293</TotalTime>
  <Words>2014</Words>
  <Application>Microsoft Office PowerPoint</Application>
  <PresentationFormat>Custom</PresentationFormat>
  <Paragraphs>314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Cambria Math</vt:lpstr>
      <vt:lpstr>Frutiger LT Com 45 Light</vt:lpstr>
      <vt:lpstr>Frutiger LT Com 55 Roman</vt:lpstr>
      <vt:lpstr>Wingdings</vt:lpstr>
      <vt:lpstr>Fh-ISE Master_deutsch FHG-SK internal 16to9 2019</vt:lpstr>
      <vt:lpstr>Jour-Fix Promotion</vt:lpstr>
      <vt:lpstr>Agenda/Titel durch klicken hinzufügen</vt:lpstr>
      <vt:lpstr>Bekannt: Globaler Luftaustauschwirkungsgrad</vt:lpstr>
      <vt:lpstr>Aufteilung des Systems 1. Streich</vt:lpstr>
      <vt:lpstr>Theorie Verweilzeitverteilung – Die 4 Eigenschaften des mathematischen Modells</vt:lpstr>
      <vt:lpstr>Aufteilung des Systems 2. Streich</vt:lpstr>
      <vt:lpstr>Aufteilung des Systems 3. Streich</vt:lpstr>
      <vt:lpstr>Aufteilung des Systems 3. Streich – inneres System zuerst</vt:lpstr>
      <vt:lpstr>Aufteilung des Systems 3. Streich – inneres System zuerst</vt:lpstr>
      <vt:lpstr>Theorie Ideal gemischtes System</vt:lpstr>
      <vt:lpstr>Theorie Verweilzeit verschalteter Systeme</vt:lpstr>
      <vt:lpstr>Theorie Verweilzeitverteilung "f" ("t" ) = statistische Verteilung!</vt:lpstr>
      <vt:lpstr>Aufteilung des Systems 4. Streich – inneres System: globale Eigenschaften</vt:lpstr>
      <vt:lpstr>Aufteilung des Systems 5. Streich – äußeres System: Rezirkulation</vt:lpstr>
      <vt:lpstr>Aufteilung des Systems 6. Streich – äußeres System: globale Eigenschaften</vt:lpstr>
      <vt:lpstr>Aufteilung des Systems 7. Streich – Validitätsprüfung des Vorgehens</vt:lpstr>
      <vt:lpstr>Ergebnisse Auswirkung auf thermischen Wirkungsgrad</vt:lpstr>
      <vt:lpstr>Ergebnisse Betriebsmodus sollte überdacht werden</vt:lpstr>
      <vt:lpstr>Ergebnisse Zukünftige Mess- und Rechenmodelle</vt:lpstr>
      <vt:lpstr>Vielen Dank für Ihr Aufmerksamkeit</vt:lpstr>
    </vt:vector>
  </TitlesOfParts>
  <Company>Fraunhofer 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Auerswald, Sven</dc:creator>
  <cp:lastModifiedBy>Raghavakrishna Devineni</cp:lastModifiedBy>
  <cp:revision>57</cp:revision>
  <cp:lastPrinted>2011-04-27T07:57:31Z</cp:lastPrinted>
  <dcterms:created xsi:type="dcterms:W3CDTF">2021-06-08T11:20:56Z</dcterms:created>
  <dcterms:modified xsi:type="dcterms:W3CDTF">2021-06-15T14:19:57Z</dcterms:modified>
</cp:coreProperties>
</file>