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7" r:id="rId1"/>
  </p:sldMasterIdLst>
  <p:notesMasterIdLst>
    <p:notesMasterId r:id="rId4"/>
  </p:notesMasterIdLst>
  <p:handoutMasterIdLst>
    <p:handoutMasterId r:id="rId5"/>
  </p:handoutMasterIdLst>
  <p:sldIdLst>
    <p:sldId id="355" r:id="rId2"/>
    <p:sldId id="356" r:id="rId3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1pPr>
    <a:lvl2pPr marL="33677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2pPr>
    <a:lvl3pPr marL="673547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3pPr>
    <a:lvl4pPr marL="1010321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4pPr>
    <a:lvl5pPr marL="134709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5pPr>
    <a:lvl6pPr marL="168386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6pPr>
    <a:lvl7pPr marL="2020641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7pPr>
    <a:lvl8pPr marL="2357415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8pPr>
    <a:lvl9pPr marL="269418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019"/>
    <a:srgbClr val="BE5092"/>
    <a:srgbClr val="D7D4F3"/>
    <a:srgbClr val="BE301A"/>
    <a:srgbClr val="C77E7F"/>
    <a:srgbClr val="FCFCFC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>
      <p:cViewPr varScale="1">
        <p:scale>
          <a:sx n="102" d="100"/>
          <a:sy n="102" d="100"/>
        </p:scale>
        <p:origin x="1644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DCA629BB-B2E8-A349-A753-19C013A95C5C}" type="datetimeFigureOut">
              <a:rPr lang="nl-NL"/>
              <a:pPr>
                <a:defRPr/>
              </a:pPr>
              <a:t>18-12-2017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2B1508C8-73FC-8949-9E1F-3F050699B1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635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CADC92A0-AAB0-3E44-8209-E504656B866B}" type="datetime1">
              <a:rPr lang="nl-NL"/>
              <a:pPr>
                <a:defRPr/>
              </a:pPr>
              <a:t>18-12-2017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5494AABB-68F4-8A45-9BDF-49711EF87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02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33677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673547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010321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34709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Daily weather observations collected at 12:00 local standard time (LST) of: </a:t>
            </a:r>
          </a:p>
          <a:p>
            <a:r>
              <a:rPr lang="en-GB" dirty="0"/>
              <a:t>• Ambient temperature (°C) </a:t>
            </a:r>
          </a:p>
          <a:p>
            <a:r>
              <a:rPr lang="en-GB" dirty="0"/>
              <a:t>• Relative Humidity (RH) (%) </a:t>
            </a:r>
          </a:p>
          <a:p>
            <a:r>
              <a:rPr lang="en-GB" dirty="0"/>
              <a:t>• Mean wind speed, at 10 m above surface (km/h) </a:t>
            </a:r>
          </a:p>
          <a:p>
            <a:r>
              <a:rPr lang="en-GB" dirty="0"/>
              <a:t>• Rainfall, 24 hr total (mm)</a:t>
            </a:r>
          </a:p>
          <a:p>
            <a:r>
              <a:rPr lang="en-US" dirty="0"/>
              <a:t>F</a:t>
            </a:r>
            <a:r>
              <a:rPr lang="en-GB" dirty="0"/>
              <a:t>FMC depends on temp RH wind rain and previous FFMC</a:t>
            </a:r>
          </a:p>
          <a:p>
            <a:r>
              <a:rPr lang="en-GB" dirty="0"/>
              <a:t>Initial Spread Index (Describes the potential rate at which a fire will spread )</a:t>
            </a:r>
          </a:p>
          <a:p>
            <a:r>
              <a:rPr lang="en-GB" dirty="0"/>
              <a:t>Fine Fuel Moisture Code (top layer soil)</a:t>
            </a:r>
          </a:p>
          <a:p>
            <a:r>
              <a:rPr lang="en-GB" dirty="0"/>
              <a:t>Duff Moisture Code (lower layer soil)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54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Aft>
                <a:spcPts val="442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2pPr>
            <a:lvl3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3pPr>
            <a:lvl4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4pPr>
            <a:lvl5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904781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5633" y="696516"/>
            <a:ext cx="8416230" cy="428625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Aft>
                <a:spcPts val="442"/>
              </a:spcAft>
              <a:buSzPct val="125000"/>
              <a:defRPr sz="1900">
                <a:latin typeface="+mn-lt"/>
              </a:defRPr>
            </a:lvl1pPr>
            <a:lvl2pPr marL="464233" indent="-210483">
              <a:lnSpc>
                <a:spcPct val="150000"/>
              </a:lnSpc>
              <a:spcAft>
                <a:spcPts val="442"/>
              </a:spcAft>
              <a:buFont typeface="Courier New"/>
              <a:buChar char="o"/>
              <a:defRPr sz="1800">
                <a:latin typeface="+mn-lt"/>
              </a:defRPr>
            </a:lvl2pPr>
            <a:lvl3pPr marL="722660" indent="-250241">
              <a:lnSpc>
                <a:spcPct val="150000"/>
              </a:lnSpc>
              <a:spcAft>
                <a:spcPts val="442"/>
              </a:spcAft>
              <a:buSzPct val="75000"/>
              <a:buFont typeface="Wingdings" charset="2"/>
              <a:buChar char=""/>
              <a:defRPr sz="1600">
                <a:latin typeface="+mn-lt"/>
              </a:defRPr>
            </a:lvl3pPr>
            <a:lvl4pPr marL="917942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4pPr>
            <a:lvl5pPr marL="1124917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>
              <a:sym typeface="Kievit-Book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623993" y="566774"/>
            <a:ext cx="6695499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06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95300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95300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267891"/>
            <a:ext cx="879471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750094"/>
            <a:ext cx="8794719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23311" y="6189390"/>
            <a:ext cx="2798155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9007-4D5B-4982-A2D6-35F76872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Forest fire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427F-0E83-48AB-8BD4-226EF739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Continuous and categorical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517 measurements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Testing implies (in)dependencies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D88CE306-7203-48CE-861D-1DC684EAA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4848" y="908720"/>
            <a:ext cx="6786033" cy="5089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40359A-7E23-4DB5-BB6C-99327B5DE7CD}"/>
              </a:ext>
            </a:extLst>
          </p:cNvPr>
          <p:cNvSpPr txBox="1"/>
          <p:nvPr/>
        </p:nvSpPr>
        <p:spPr>
          <a:xfrm>
            <a:off x="587068" y="5301208"/>
            <a:ext cx="599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+mn-lt"/>
              </a:rPr>
              <a:t>Cortez, P., &amp; </a:t>
            </a:r>
            <a:r>
              <a:rPr lang="en-GB" sz="1000" dirty="0" err="1">
                <a:solidFill>
                  <a:schemeClr val="bg1"/>
                </a:solidFill>
                <a:latin typeface="+mn-lt"/>
              </a:rPr>
              <a:t>Morais</a:t>
            </a:r>
            <a:r>
              <a:rPr lang="en-GB" sz="1000" dirty="0">
                <a:solidFill>
                  <a:schemeClr val="bg1"/>
                </a:solidFill>
                <a:latin typeface="+mn-lt"/>
              </a:rPr>
              <a:t>, A. D. J. R. (2007). A data mining approach to predict forest fires using meteorological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18FDC-556B-4BE4-BA70-6CBE26D76D5C}"/>
              </a:ext>
            </a:extLst>
          </p:cNvPr>
          <p:cNvSpPr txBox="1"/>
          <p:nvPr/>
        </p:nvSpPr>
        <p:spPr>
          <a:xfrm>
            <a:off x="272480" y="6093296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+mn-lt"/>
              </a:rPr>
              <a:t>Denise Klep, s4210646 </a:t>
            </a:r>
          </a:p>
          <a:p>
            <a:r>
              <a:rPr lang="nl-NL" sz="1200" dirty="0">
                <a:solidFill>
                  <a:schemeClr val="bg1"/>
                </a:solidFill>
                <a:latin typeface="+mn-lt"/>
              </a:rPr>
              <a:t>Sven Den Hartog, s1003026 </a:t>
            </a:r>
          </a:p>
          <a:p>
            <a:r>
              <a:rPr lang="nl-NL" sz="1200" dirty="0">
                <a:solidFill>
                  <a:schemeClr val="bg1"/>
                </a:solidFill>
                <a:latin typeface="+mn-lt"/>
              </a:rPr>
              <a:t>Jesse Zwamborn, s4314182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  <a:p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08695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7479-0DF6-4C79-A6A1-022F84A3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 fire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6CA6-7044-451A-85D5-DC1C1581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US" dirty="0"/>
              <a:t>Test</a:t>
            </a:r>
          </a:p>
          <a:p>
            <a:pPr lvl="1">
              <a:buFontTx/>
              <a:buChar char="-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B8AE7-4206-4E9E-AD98-147BD5537349}"/>
              </a:ext>
            </a:extLst>
          </p:cNvPr>
          <p:cNvSpPr txBox="1"/>
          <p:nvPr/>
        </p:nvSpPr>
        <p:spPr>
          <a:xfrm>
            <a:off x="272480" y="6093296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+mn-lt"/>
              </a:rPr>
              <a:t>Denise Klep, s4210646 </a:t>
            </a:r>
          </a:p>
          <a:p>
            <a:r>
              <a:rPr lang="nl-NL" sz="1200" dirty="0">
                <a:solidFill>
                  <a:schemeClr val="bg1"/>
                </a:solidFill>
                <a:latin typeface="+mn-lt"/>
              </a:rPr>
              <a:t>Sven Den Hartog, s1003026 </a:t>
            </a:r>
          </a:p>
          <a:p>
            <a:r>
              <a:rPr lang="nl-NL" sz="1200" dirty="0">
                <a:solidFill>
                  <a:schemeClr val="bg1"/>
                </a:solidFill>
                <a:latin typeface="+mn-lt"/>
              </a:rPr>
              <a:t>Jesse Zwamborn, s4314182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  <a:p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679855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RUtemplateEN.potx</Template>
  <TotalTime>6098</TotalTime>
  <Pages>0</Pages>
  <Words>170</Words>
  <Characters>0</Characters>
  <Application>Microsoft Office PowerPoint</Application>
  <PresentationFormat>A4 Paper (210x297 mm)</PresentationFormat>
  <Lines>0</Lines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ＭＳ Ｐゴシック</vt:lpstr>
      <vt:lpstr>American Typewriter</vt:lpstr>
      <vt:lpstr>Arial</vt:lpstr>
      <vt:lpstr>Calibri</vt:lpstr>
      <vt:lpstr>Courier New</vt:lpstr>
      <vt:lpstr>Kievit-Book</vt:lpstr>
      <vt:lpstr>Lucida Grande</vt:lpstr>
      <vt:lpstr>Wingdings</vt:lpstr>
      <vt:lpstr>ヒラギノ明朝 ProN W3</vt:lpstr>
      <vt:lpstr>ヒラギノ角ゴ ProN W3</vt:lpstr>
      <vt:lpstr>Basis pagina</vt:lpstr>
      <vt:lpstr>Forest fire network</vt:lpstr>
      <vt:lpstr>Forest fire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mki 38: thinking in patterns</dc:title>
  <dc:subject/>
  <dc:creator>Paul Kamsteeg</dc:creator>
  <cp:keywords/>
  <dc:description/>
  <cp:lastModifiedBy>Jesse Zwamborn</cp:lastModifiedBy>
  <cp:revision>51</cp:revision>
  <cp:lastPrinted>2011-02-14T09:45:40Z</cp:lastPrinted>
  <dcterms:created xsi:type="dcterms:W3CDTF">2012-09-03T16:01:33Z</dcterms:created>
  <dcterms:modified xsi:type="dcterms:W3CDTF">2017-12-18T19:51:55Z</dcterms:modified>
</cp:coreProperties>
</file>