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outlineViewPr>
    <p:cViewPr>
      <p:scale>
        <a:sx n="33" d="100"/>
        <a:sy n="33" d="100"/>
      </p:scale>
      <p:origin x="0" y="-210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8C56E-BE36-4E21-947D-B04BEDE83B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151FDA-B556-4841-BA29-C538E88C204A}">
      <dgm:prSet/>
      <dgm:spPr/>
      <dgm:t>
        <a:bodyPr/>
        <a:lstStyle/>
        <a:p>
          <a:r>
            <a:rPr lang="hr-HR"/>
            <a:t>Videoigre – svijet zabave, ali i mega zarade</a:t>
          </a:r>
          <a:endParaRPr lang="en-US"/>
        </a:p>
      </dgm:t>
    </dgm:pt>
    <dgm:pt modelId="{56821DDF-E951-415D-94A4-84C174663015}" type="parTrans" cxnId="{5C931D4B-8D30-46E2-86EE-7E29C5E5DFDD}">
      <dgm:prSet/>
      <dgm:spPr/>
      <dgm:t>
        <a:bodyPr/>
        <a:lstStyle/>
        <a:p>
          <a:endParaRPr lang="en-US"/>
        </a:p>
      </dgm:t>
    </dgm:pt>
    <dgm:pt modelId="{1B4E1D9B-149F-47D2-BE3D-4C7BA9F20706}" type="sibTrans" cxnId="{5C931D4B-8D30-46E2-86EE-7E29C5E5DFDD}">
      <dgm:prSet/>
      <dgm:spPr/>
      <dgm:t>
        <a:bodyPr/>
        <a:lstStyle/>
        <a:p>
          <a:endParaRPr lang="en-US"/>
        </a:p>
      </dgm:t>
    </dgm:pt>
    <dgm:pt modelId="{3373A32D-9A8F-41A4-A009-3C2269EABF55}">
      <dgm:prSet/>
      <dgm:spPr/>
      <dgm:t>
        <a:bodyPr/>
        <a:lstStyle/>
        <a:p>
          <a:r>
            <a:rPr lang="hr-HR"/>
            <a:t>Velika zajednica FPS igrača</a:t>
          </a:r>
          <a:endParaRPr lang="en-US"/>
        </a:p>
      </dgm:t>
    </dgm:pt>
    <dgm:pt modelId="{A4DA1F5C-2925-4D17-8425-9EA38A78F501}" type="parTrans" cxnId="{75DA901D-807D-4627-B7EC-6B74844823E3}">
      <dgm:prSet/>
      <dgm:spPr/>
      <dgm:t>
        <a:bodyPr/>
        <a:lstStyle/>
        <a:p>
          <a:endParaRPr lang="en-US"/>
        </a:p>
      </dgm:t>
    </dgm:pt>
    <dgm:pt modelId="{C6AFFAB6-66F2-46A7-A008-E11FFBC37DCA}" type="sibTrans" cxnId="{75DA901D-807D-4627-B7EC-6B74844823E3}">
      <dgm:prSet/>
      <dgm:spPr/>
      <dgm:t>
        <a:bodyPr/>
        <a:lstStyle/>
        <a:p>
          <a:endParaRPr lang="en-US"/>
        </a:p>
      </dgm:t>
    </dgm:pt>
    <dgm:pt modelId="{DCE251B2-6D40-4E20-8C8D-D2BAC00288F4}">
      <dgm:prSet/>
      <dgm:spPr/>
      <dgm:t>
        <a:bodyPr/>
        <a:lstStyle/>
        <a:p>
          <a:r>
            <a:rPr lang="hr-HR"/>
            <a:t>Nevjerojatna poboljšanja u svim pogledima</a:t>
          </a:r>
          <a:endParaRPr lang="en-US"/>
        </a:p>
      </dgm:t>
    </dgm:pt>
    <dgm:pt modelId="{38D190CE-D563-4A59-904E-630CECB6B819}" type="parTrans" cxnId="{8EEE4F0D-FE9B-4ED2-B65B-14A52FDCC335}">
      <dgm:prSet/>
      <dgm:spPr/>
      <dgm:t>
        <a:bodyPr/>
        <a:lstStyle/>
        <a:p>
          <a:endParaRPr lang="en-US"/>
        </a:p>
      </dgm:t>
    </dgm:pt>
    <dgm:pt modelId="{0EA0918F-FF71-4792-B84F-155CD8A400AE}" type="sibTrans" cxnId="{8EEE4F0D-FE9B-4ED2-B65B-14A52FDCC335}">
      <dgm:prSet/>
      <dgm:spPr/>
      <dgm:t>
        <a:bodyPr/>
        <a:lstStyle/>
        <a:p>
          <a:endParaRPr lang="en-US"/>
        </a:p>
      </dgm:t>
    </dgm:pt>
    <dgm:pt modelId="{72599257-5301-4FF1-9AEA-61BF44E827C8}">
      <dgm:prSet/>
      <dgm:spPr/>
      <dgm:t>
        <a:bodyPr/>
        <a:lstStyle/>
        <a:p>
          <a:r>
            <a:rPr lang="hr-HR" dirty="0"/>
            <a:t>Računalno najzahtjevniji žanr izuzevši simulatore leta</a:t>
          </a:r>
          <a:endParaRPr lang="en-US" dirty="0"/>
        </a:p>
      </dgm:t>
    </dgm:pt>
    <dgm:pt modelId="{D3285A0B-205B-472A-8C94-E1A9EC319626}" type="parTrans" cxnId="{70C6CF48-B8BD-4F4D-9E41-19F2F91CEFFE}">
      <dgm:prSet/>
      <dgm:spPr/>
      <dgm:t>
        <a:bodyPr/>
        <a:lstStyle/>
        <a:p>
          <a:endParaRPr lang="en-US"/>
        </a:p>
      </dgm:t>
    </dgm:pt>
    <dgm:pt modelId="{D54EBDBD-9350-4273-A3B6-10AFC5EDA720}" type="sibTrans" cxnId="{70C6CF48-B8BD-4F4D-9E41-19F2F91CEFFE}">
      <dgm:prSet/>
      <dgm:spPr/>
      <dgm:t>
        <a:bodyPr/>
        <a:lstStyle/>
        <a:p>
          <a:endParaRPr lang="en-US"/>
        </a:p>
      </dgm:t>
    </dgm:pt>
    <dgm:pt modelId="{60637B25-D0D8-4AF3-8C46-068EBB0C2FFE}">
      <dgm:prSet/>
      <dgm:spPr/>
      <dgm:t>
        <a:bodyPr/>
        <a:lstStyle/>
        <a:p>
          <a:r>
            <a:rPr lang="hr-HR"/>
            <a:t>Budućnost teži k realizmu</a:t>
          </a:r>
          <a:endParaRPr lang="en-US"/>
        </a:p>
      </dgm:t>
    </dgm:pt>
    <dgm:pt modelId="{B4F58830-1F01-4D0A-A6DF-7338F6FB80AC}" type="parTrans" cxnId="{EA6A2F22-16BC-4A01-865E-D7097764451E}">
      <dgm:prSet/>
      <dgm:spPr/>
      <dgm:t>
        <a:bodyPr/>
        <a:lstStyle/>
        <a:p>
          <a:endParaRPr lang="en-US"/>
        </a:p>
      </dgm:t>
    </dgm:pt>
    <dgm:pt modelId="{05BAC46D-6211-48A4-8156-1124A89881C2}" type="sibTrans" cxnId="{EA6A2F22-16BC-4A01-865E-D7097764451E}">
      <dgm:prSet/>
      <dgm:spPr/>
      <dgm:t>
        <a:bodyPr/>
        <a:lstStyle/>
        <a:p>
          <a:endParaRPr lang="en-US"/>
        </a:p>
      </dgm:t>
    </dgm:pt>
    <dgm:pt modelId="{FD31990A-66EB-44A1-A68E-FC721A8E049F}" type="pres">
      <dgm:prSet presAssocID="{0998C56E-BE36-4E21-947D-B04BEDE83BB5}" presName="vert0" presStyleCnt="0">
        <dgm:presLayoutVars>
          <dgm:dir/>
          <dgm:animOne val="branch"/>
          <dgm:animLvl val="lvl"/>
        </dgm:presLayoutVars>
      </dgm:prSet>
      <dgm:spPr/>
    </dgm:pt>
    <dgm:pt modelId="{9F44A72F-A689-486C-99E8-4C0048121FF3}" type="pres">
      <dgm:prSet presAssocID="{21151FDA-B556-4841-BA29-C538E88C204A}" presName="thickLine" presStyleLbl="alignNode1" presStyleIdx="0" presStyleCnt="5"/>
      <dgm:spPr/>
    </dgm:pt>
    <dgm:pt modelId="{2FBF8180-C0C3-4687-A741-69A9566E5003}" type="pres">
      <dgm:prSet presAssocID="{21151FDA-B556-4841-BA29-C538E88C204A}" presName="horz1" presStyleCnt="0"/>
      <dgm:spPr/>
    </dgm:pt>
    <dgm:pt modelId="{F3AF807B-D31A-4C7B-A689-40480128F3C1}" type="pres">
      <dgm:prSet presAssocID="{21151FDA-B556-4841-BA29-C538E88C204A}" presName="tx1" presStyleLbl="revTx" presStyleIdx="0" presStyleCnt="5"/>
      <dgm:spPr/>
    </dgm:pt>
    <dgm:pt modelId="{5314FB2D-324D-4140-A539-640F5482EEF8}" type="pres">
      <dgm:prSet presAssocID="{21151FDA-B556-4841-BA29-C538E88C204A}" presName="vert1" presStyleCnt="0"/>
      <dgm:spPr/>
    </dgm:pt>
    <dgm:pt modelId="{5B051300-0D08-4221-8742-A36E57779CE9}" type="pres">
      <dgm:prSet presAssocID="{3373A32D-9A8F-41A4-A009-3C2269EABF55}" presName="thickLine" presStyleLbl="alignNode1" presStyleIdx="1" presStyleCnt="5"/>
      <dgm:spPr/>
    </dgm:pt>
    <dgm:pt modelId="{1A2144E8-3823-4115-BC6B-2E6D862D33DC}" type="pres">
      <dgm:prSet presAssocID="{3373A32D-9A8F-41A4-A009-3C2269EABF55}" presName="horz1" presStyleCnt="0"/>
      <dgm:spPr/>
    </dgm:pt>
    <dgm:pt modelId="{0C2843BC-78CF-45DC-B88B-6F9AAEC1D878}" type="pres">
      <dgm:prSet presAssocID="{3373A32D-9A8F-41A4-A009-3C2269EABF55}" presName="tx1" presStyleLbl="revTx" presStyleIdx="1" presStyleCnt="5"/>
      <dgm:spPr/>
    </dgm:pt>
    <dgm:pt modelId="{A37BE0F0-1630-486A-88B7-2E8331CBE0E4}" type="pres">
      <dgm:prSet presAssocID="{3373A32D-9A8F-41A4-A009-3C2269EABF55}" presName="vert1" presStyleCnt="0"/>
      <dgm:spPr/>
    </dgm:pt>
    <dgm:pt modelId="{26BF1388-F297-4EC9-9798-17481EBA8F1E}" type="pres">
      <dgm:prSet presAssocID="{DCE251B2-6D40-4E20-8C8D-D2BAC00288F4}" presName="thickLine" presStyleLbl="alignNode1" presStyleIdx="2" presStyleCnt="5"/>
      <dgm:spPr/>
    </dgm:pt>
    <dgm:pt modelId="{9239AF8B-DFF0-4F10-949D-9D0C1EED62FE}" type="pres">
      <dgm:prSet presAssocID="{DCE251B2-6D40-4E20-8C8D-D2BAC00288F4}" presName="horz1" presStyleCnt="0"/>
      <dgm:spPr/>
    </dgm:pt>
    <dgm:pt modelId="{A57B0F59-0BA9-436D-B595-01AE224E3DB9}" type="pres">
      <dgm:prSet presAssocID="{DCE251B2-6D40-4E20-8C8D-D2BAC00288F4}" presName="tx1" presStyleLbl="revTx" presStyleIdx="2" presStyleCnt="5"/>
      <dgm:spPr/>
    </dgm:pt>
    <dgm:pt modelId="{89C2C6AB-2E6B-4A48-BBB9-D08BAE0C8BD1}" type="pres">
      <dgm:prSet presAssocID="{DCE251B2-6D40-4E20-8C8D-D2BAC00288F4}" presName="vert1" presStyleCnt="0"/>
      <dgm:spPr/>
    </dgm:pt>
    <dgm:pt modelId="{F27911BA-FACD-4CF9-949A-14B4BCB58189}" type="pres">
      <dgm:prSet presAssocID="{72599257-5301-4FF1-9AEA-61BF44E827C8}" presName="thickLine" presStyleLbl="alignNode1" presStyleIdx="3" presStyleCnt="5"/>
      <dgm:spPr/>
    </dgm:pt>
    <dgm:pt modelId="{0FF15ACC-6FAD-4F2F-A026-466BB93E92EB}" type="pres">
      <dgm:prSet presAssocID="{72599257-5301-4FF1-9AEA-61BF44E827C8}" presName="horz1" presStyleCnt="0"/>
      <dgm:spPr/>
    </dgm:pt>
    <dgm:pt modelId="{3189E268-AE41-46BB-9231-DEC7FEDEF43C}" type="pres">
      <dgm:prSet presAssocID="{72599257-5301-4FF1-9AEA-61BF44E827C8}" presName="tx1" presStyleLbl="revTx" presStyleIdx="3" presStyleCnt="5"/>
      <dgm:spPr/>
    </dgm:pt>
    <dgm:pt modelId="{9489237F-6FC4-4419-8221-58DC09BAFBD0}" type="pres">
      <dgm:prSet presAssocID="{72599257-5301-4FF1-9AEA-61BF44E827C8}" presName="vert1" presStyleCnt="0"/>
      <dgm:spPr/>
    </dgm:pt>
    <dgm:pt modelId="{8FC1C1E3-8644-4220-AC30-B462C1468B24}" type="pres">
      <dgm:prSet presAssocID="{60637B25-D0D8-4AF3-8C46-068EBB0C2FFE}" presName="thickLine" presStyleLbl="alignNode1" presStyleIdx="4" presStyleCnt="5"/>
      <dgm:spPr/>
    </dgm:pt>
    <dgm:pt modelId="{09719FC5-9A05-4ACF-8B21-13ABAE1326EA}" type="pres">
      <dgm:prSet presAssocID="{60637B25-D0D8-4AF3-8C46-068EBB0C2FFE}" presName="horz1" presStyleCnt="0"/>
      <dgm:spPr/>
    </dgm:pt>
    <dgm:pt modelId="{BB452AB9-2998-477B-A715-6AD5C00D728A}" type="pres">
      <dgm:prSet presAssocID="{60637B25-D0D8-4AF3-8C46-068EBB0C2FFE}" presName="tx1" presStyleLbl="revTx" presStyleIdx="4" presStyleCnt="5"/>
      <dgm:spPr/>
    </dgm:pt>
    <dgm:pt modelId="{857AB556-CC0B-4ED0-9CE6-83CCD3502CC8}" type="pres">
      <dgm:prSet presAssocID="{60637B25-D0D8-4AF3-8C46-068EBB0C2FFE}" presName="vert1" presStyleCnt="0"/>
      <dgm:spPr/>
    </dgm:pt>
  </dgm:ptLst>
  <dgm:cxnLst>
    <dgm:cxn modelId="{E1FDB10A-C8A8-4AB5-9760-D7955B3F9ACF}" type="presOf" srcId="{60637B25-D0D8-4AF3-8C46-068EBB0C2FFE}" destId="{BB452AB9-2998-477B-A715-6AD5C00D728A}" srcOrd="0" destOrd="0" presId="urn:microsoft.com/office/officeart/2008/layout/LinedList"/>
    <dgm:cxn modelId="{E9011F0C-5CE2-4854-AB94-D8C6EB8E519D}" type="presOf" srcId="{72599257-5301-4FF1-9AEA-61BF44E827C8}" destId="{3189E268-AE41-46BB-9231-DEC7FEDEF43C}" srcOrd="0" destOrd="0" presId="urn:microsoft.com/office/officeart/2008/layout/LinedList"/>
    <dgm:cxn modelId="{8EEE4F0D-FE9B-4ED2-B65B-14A52FDCC335}" srcId="{0998C56E-BE36-4E21-947D-B04BEDE83BB5}" destId="{DCE251B2-6D40-4E20-8C8D-D2BAC00288F4}" srcOrd="2" destOrd="0" parTransId="{38D190CE-D563-4A59-904E-630CECB6B819}" sibTransId="{0EA0918F-FF71-4792-B84F-155CD8A400AE}"/>
    <dgm:cxn modelId="{75DA901D-807D-4627-B7EC-6B74844823E3}" srcId="{0998C56E-BE36-4E21-947D-B04BEDE83BB5}" destId="{3373A32D-9A8F-41A4-A009-3C2269EABF55}" srcOrd="1" destOrd="0" parTransId="{A4DA1F5C-2925-4D17-8425-9EA38A78F501}" sibTransId="{C6AFFAB6-66F2-46A7-A008-E11FFBC37DCA}"/>
    <dgm:cxn modelId="{EA6A2F22-16BC-4A01-865E-D7097764451E}" srcId="{0998C56E-BE36-4E21-947D-B04BEDE83BB5}" destId="{60637B25-D0D8-4AF3-8C46-068EBB0C2FFE}" srcOrd="4" destOrd="0" parTransId="{B4F58830-1F01-4D0A-A6DF-7338F6FB80AC}" sibTransId="{05BAC46D-6211-48A4-8156-1124A89881C2}"/>
    <dgm:cxn modelId="{70C6CF48-B8BD-4F4D-9E41-19F2F91CEFFE}" srcId="{0998C56E-BE36-4E21-947D-B04BEDE83BB5}" destId="{72599257-5301-4FF1-9AEA-61BF44E827C8}" srcOrd="3" destOrd="0" parTransId="{D3285A0B-205B-472A-8C94-E1A9EC319626}" sibTransId="{D54EBDBD-9350-4273-A3B6-10AFC5EDA720}"/>
    <dgm:cxn modelId="{5C931D4B-8D30-46E2-86EE-7E29C5E5DFDD}" srcId="{0998C56E-BE36-4E21-947D-B04BEDE83BB5}" destId="{21151FDA-B556-4841-BA29-C538E88C204A}" srcOrd="0" destOrd="0" parTransId="{56821DDF-E951-415D-94A4-84C174663015}" sibTransId="{1B4E1D9B-149F-47D2-BE3D-4C7BA9F20706}"/>
    <dgm:cxn modelId="{36ADF6BF-FF2B-4DDF-BD64-82517243D701}" type="presOf" srcId="{21151FDA-B556-4841-BA29-C538E88C204A}" destId="{F3AF807B-D31A-4C7B-A689-40480128F3C1}" srcOrd="0" destOrd="0" presId="urn:microsoft.com/office/officeart/2008/layout/LinedList"/>
    <dgm:cxn modelId="{49CD35C0-DC8A-45B1-BB02-72AF82CE571F}" type="presOf" srcId="{0998C56E-BE36-4E21-947D-B04BEDE83BB5}" destId="{FD31990A-66EB-44A1-A68E-FC721A8E049F}" srcOrd="0" destOrd="0" presId="urn:microsoft.com/office/officeart/2008/layout/LinedList"/>
    <dgm:cxn modelId="{70EF95E7-6E02-471F-A489-9D5A7875435B}" type="presOf" srcId="{DCE251B2-6D40-4E20-8C8D-D2BAC00288F4}" destId="{A57B0F59-0BA9-436D-B595-01AE224E3DB9}" srcOrd="0" destOrd="0" presId="urn:microsoft.com/office/officeart/2008/layout/LinedList"/>
    <dgm:cxn modelId="{54A03DF4-B36B-40AF-A093-B251BA0F8469}" type="presOf" srcId="{3373A32D-9A8F-41A4-A009-3C2269EABF55}" destId="{0C2843BC-78CF-45DC-B88B-6F9AAEC1D878}" srcOrd="0" destOrd="0" presId="urn:microsoft.com/office/officeart/2008/layout/LinedList"/>
    <dgm:cxn modelId="{51BE15A1-8EEA-4506-A9A5-311C01667316}" type="presParOf" srcId="{FD31990A-66EB-44A1-A68E-FC721A8E049F}" destId="{9F44A72F-A689-486C-99E8-4C0048121FF3}" srcOrd="0" destOrd="0" presId="urn:microsoft.com/office/officeart/2008/layout/LinedList"/>
    <dgm:cxn modelId="{BF7DB4B6-FFAF-4041-837A-BFA166550D10}" type="presParOf" srcId="{FD31990A-66EB-44A1-A68E-FC721A8E049F}" destId="{2FBF8180-C0C3-4687-A741-69A9566E5003}" srcOrd="1" destOrd="0" presId="urn:microsoft.com/office/officeart/2008/layout/LinedList"/>
    <dgm:cxn modelId="{C747B06F-71BB-4171-8A4E-A4C1A4CCBE45}" type="presParOf" srcId="{2FBF8180-C0C3-4687-A741-69A9566E5003}" destId="{F3AF807B-D31A-4C7B-A689-40480128F3C1}" srcOrd="0" destOrd="0" presId="urn:microsoft.com/office/officeart/2008/layout/LinedList"/>
    <dgm:cxn modelId="{A5155100-ECA5-4FBE-8E2B-1066D6950CB2}" type="presParOf" srcId="{2FBF8180-C0C3-4687-A741-69A9566E5003}" destId="{5314FB2D-324D-4140-A539-640F5482EEF8}" srcOrd="1" destOrd="0" presId="urn:microsoft.com/office/officeart/2008/layout/LinedList"/>
    <dgm:cxn modelId="{000D67A9-4C5D-4C17-B899-0EF3137B0A24}" type="presParOf" srcId="{FD31990A-66EB-44A1-A68E-FC721A8E049F}" destId="{5B051300-0D08-4221-8742-A36E57779CE9}" srcOrd="2" destOrd="0" presId="urn:microsoft.com/office/officeart/2008/layout/LinedList"/>
    <dgm:cxn modelId="{EFF95CB3-E162-48DA-94E6-41B4A89EA60E}" type="presParOf" srcId="{FD31990A-66EB-44A1-A68E-FC721A8E049F}" destId="{1A2144E8-3823-4115-BC6B-2E6D862D33DC}" srcOrd="3" destOrd="0" presId="urn:microsoft.com/office/officeart/2008/layout/LinedList"/>
    <dgm:cxn modelId="{9C1397D6-A7CD-49CD-AF53-CE070AECDAFF}" type="presParOf" srcId="{1A2144E8-3823-4115-BC6B-2E6D862D33DC}" destId="{0C2843BC-78CF-45DC-B88B-6F9AAEC1D878}" srcOrd="0" destOrd="0" presId="urn:microsoft.com/office/officeart/2008/layout/LinedList"/>
    <dgm:cxn modelId="{5B4F87FB-38CD-4502-A429-513331B479DF}" type="presParOf" srcId="{1A2144E8-3823-4115-BC6B-2E6D862D33DC}" destId="{A37BE0F0-1630-486A-88B7-2E8331CBE0E4}" srcOrd="1" destOrd="0" presId="urn:microsoft.com/office/officeart/2008/layout/LinedList"/>
    <dgm:cxn modelId="{1A22F169-37B5-4B11-BE3B-59FED938E2C5}" type="presParOf" srcId="{FD31990A-66EB-44A1-A68E-FC721A8E049F}" destId="{26BF1388-F297-4EC9-9798-17481EBA8F1E}" srcOrd="4" destOrd="0" presId="urn:microsoft.com/office/officeart/2008/layout/LinedList"/>
    <dgm:cxn modelId="{345C50B7-8759-4C67-8B77-A2E044EDF437}" type="presParOf" srcId="{FD31990A-66EB-44A1-A68E-FC721A8E049F}" destId="{9239AF8B-DFF0-4F10-949D-9D0C1EED62FE}" srcOrd="5" destOrd="0" presId="urn:microsoft.com/office/officeart/2008/layout/LinedList"/>
    <dgm:cxn modelId="{62294369-1695-4829-B8EA-089A09FB973D}" type="presParOf" srcId="{9239AF8B-DFF0-4F10-949D-9D0C1EED62FE}" destId="{A57B0F59-0BA9-436D-B595-01AE224E3DB9}" srcOrd="0" destOrd="0" presId="urn:microsoft.com/office/officeart/2008/layout/LinedList"/>
    <dgm:cxn modelId="{B13C7DFE-4E85-49CD-BAB8-0EC0DF8418F3}" type="presParOf" srcId="{9239AF8B-DFF0-4F10-949D-9D0C1EED62FE}" destId="{89C2C6AB-2E6B-4A48-BBB9-D08BAE0C8BD1}" srcOrd="1" destOrd="0" presId="urn:microsoft.com/office/officeart/2008/layout/LinedList"/>
    <dgm:cxn modelId="{CF5DC9D8-D97D-4FE4-8FF8-3610A30ACA15}" type="presParOf" srcId="{FD31990A-66EB-44A1-A68E-FC721A8E049F}" destId="{F27911BA-FACD-4CF9-949A-14B4BCB58189}" srcOrd="6" destOrd="0" presId="urn:microsoft.com/office/officeart/2008/layout/LinedList"/>
    <dgm:cxn modelId="{A77503ED-E585-4175-8E42-66C8AE07BAAA}" type="presParOf" srcId="{FD31990A-66EB-44A1-A68E-FC721A8E049F}" destId="{0FF15ACC-6FAD-4F2F-A026-466BB93E92EB}" srcOrd="7" destOrd="0" presId="urn:microsoft.com/office/officeart/2008/layout/LinedList"/>
    <dgm:cxn modelId="{15F4CB29-13B0-46A0-8ECF-79EA5B6D2329}" type="presParOf" srcId="{0FF15ACC-6FAD-4F2F-A026-466BB93E92EB}" destId="{3189E268-AE41-46BB-9231-DEC7FEDEF43C}" srcOrd="0" destOrd="0" presId="urn:microsoft.com/office/officeart/2008/layout/LinedList"/>
    <dgm:cxn modelId="{7D6ABECB-4B73-4C64-B053-8CB70320A859}" type="presParOf" srcId="{0FF15ACC-6FAD-4F2F-A026-466BB93E92EB}" destId="{9489237F-6FC4-4419-8221-58DC09BAFBD0}" srcOrd="1" destOrd="0" presId="urn:microsoft.com/office/officeart/2008/layout/LinedList"/>
    <dgm:cxn modelId="{36B42704-77C2-4C73-9DEC-011ABAD926ED}" type="presParOf" srcId="{FD31990A-66EB-44A1-A68E-FC721A8E049F}" destId="{8FC1C1E3-8644-4220-AC30-B462C1468B24}" srcOrd="8" destOrd="0" presId="urn:microsoft.com/office/officeart/2008/layout/LinedList"/>
    <dgm:cxn modelId="{9479EC1A-90DD-4697-8AF6-B875EAE3B9CC}" type="presParOf" srcId="{FD31990A-66EB-44A1-A68E-FC721A8E049F}" destId="{09719FC5-9A05-4ACF-8B21-13ABAE1326EA}" srcOrd="9" destOrd="0" presId="urn:microsoft.com/office/officeart/2008/layout/LinedList"/>
    <dgm:cxn modelId="{5200F25B-FB88-4E5A-949B-CBBA7B3DC55B}" type="presParOf" srcId="{09719FC5-9A05-4ACF-8B21-13ABAE1326EA}" destId="{BB452AB9-2998-477B-A715-6AD5C00D728A}" srcOrd="0" destOrd="0" presId="urn:microsoft.com/office/officeart/2008/layout/LinedList"/>
    <dgm:cxn modelId="{BEF24999-920A-4ECB-BB94-BC0579326AB7}" type="presParOf" srcId="{09719FC5-9A05-4ACF-8B21-13ABAE1326EA}" destId="{857AB556-CC0B-4ED0-9CE6-83CCD3502C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4A72F-A689-486C-99E8-4C0048121FF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F807B-D31A-4C7B-A689-40480128F3C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/>
            <a:t>Videoigre – svijet zabave, ali i mega zarade</a:t>
          </a:r>
          <a:endParaRPr lang="en-US" sz="3700" kern="1200"/>
        </a:p>
      </dsp:txBody>
      <dsp:txXfrm>
        <a:off x="0" y="531"/>
        <a:ext cx="10515600" cy="870055"/>
      </dsp:txXfrm>
    </dsp:sp>
    <dsp:sp modelId="{5B051300-0D08-4221-8742-A36E57779CE9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843BC-78CF-45DC-B88B-6F9AAEC1D878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/>
            <a:t>Velika zajednica FPS igrača</a:t>
          </a:r>
          <a:endParaRPr lang="en-US" sz="3700" kern="1200"/>
        </a:p>
      </dsp:txBody>
      <dsp:txXfrm>
        <a:off x="0" y="870586"/>
        <a:ext cx="10515600" cy="870055"/>
      </dsp:txXfrm>
    </dsp:sp>
    <dsp:sp modelId="{26BF1388-F297-4EC9-9798-17481EBA8F1E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B0F59-0BA9-436D-B595-01AE224E3DB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/>
            <a:t>Nevjerojatna poboljšanja u svim pogledima</a:t>
          </a:r>
          <a:endParaRPr lang="en-US" sz="3700" kern="1200"/>
        </a:p>
      </dsp:txBody>
      <dsp:txXfrm>
        <a:off x="0" y="1740641"/>
        <a:ext cx="10515600" cy="870055"/>
      </dsp:txXfrm>
    </dsp:sp>
    <dsp:sp modelId="{F27911BA-FACD-4CF9-949A-14B4BCB58189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9E268-AE41-46BB-9231-DEC7FEDEF43C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 dirty="0"/>
            <a:t>Računalno najzahtjevniji žanr izuzevši simulatore leta</a:t>
          </a:r>
          <a:endParaRPr lang="en-US" sz="3700" kern="1200" dirty="0"/>
        </a:p>
      </dsp:txBody>
      <dsp:txXfrm>
        <a:off x="0" y="2610696"/>
        <a:ext cx="10515600" cy="870055"/>
      </dsp:txXfrm>
    </dsp:sp>
    <dsp:sp modelId="{8FC1C1E3-8644-4220-AC30-B462C1468B24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52AB9-2998-477B-A715-6AD5C00D728A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/>
            <a:t>Budućnost teži k realizmu</a:t>
          </a:r>
          <a:endParaRPr lang="en-US" sz="37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9F38D-1EF7-430A-93F1-F52580C1BF0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F30F0-763A-4B70-B685-169157EE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F30F0-763A-4B70-B685-169157EE4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F30F0-763A-4B70-B685-169157EE4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254B-910D-EB1F-B375-EDD0960F2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037C1-173B-F7D1-D4E5-3B4735E99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4543-5088-A7E1-F539-3C39640F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7198-22D5-46A2-F168-01CAFC68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17C3-9027-6800-31F9-183D8F95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45B4-DF68-01D1-8D7C-8732037C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58D97-B580-21D3-F7E0-2C5D4190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B05E-E9A5-BED4-0105-63FDBA98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7560-D4C1-9729-D097-EF04DA9E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3E53-C5E0-FB7F-6D68-0D524249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51865-C91F-64F6-0265-25DEF750F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446FE-AE93-6770-3BCB-5B1C9BAB0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3577-19B1-A1EE-FE51-2DADDBF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3091-C175-0FF3-DF19-71F244B6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3ED5-1DEE-CF28-58F5-4700E09A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90D4-FE2D-2ED7-DE0C-B71D1F4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E6ED-16D8-B413-6A68-AE5C485DA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CD46-1091-23ED-61C9-855B17E4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02457-D823-5BB1-F78F-BED2318F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0E98E-DA62-B552-CF42-6E18C89A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5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8776-E681-C3EF-0860-04212714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6CD5-C585-9B43-E31A-7B88957F8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47FD-A3CC-2D16-23AF-BF096507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C656-7601-5F6A-3A14-3EEE5091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E9B1D-5220-CF8B-B822-12840228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2E16-16A9-F1F2-5F1C-75DA6F1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9E01-FFEC-DF07-728E-58B06C949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A81F7-9F7E-9884-DCF6-F71B84D8B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C6A84-436A-A24F-4123-834E6DC0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EBFEC-AA9C-9FB6-2274-11558DB2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22173-E1DA-690D-398E-12132211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0B3F-45BF-C59B-6E0D-DDE032DB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FEDF8-57C4-2DB2-C91B-A6F499B2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21453-26B1-6B43-9B89-41E227976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89741-B689-A3CA-01F7-3F031302D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0FFF4-7A40-6FBC-F7E5-A654E2D7A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C99D3-6B4B-B904-2658-E5872B4B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0EB74-799C-2D9C-3419-0551635C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FF931-28F0-5D61-3A05-727B908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3373-4441-17B0-F307-6C8B6F52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A5150-9AFD-7E0D-411C-DD70278B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427A0-9CFD-8D96-AD11-4C3DF111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ECDD6-ACE4-6A65-C25A-6712DA0F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1E8E1-7295-5FB2-EE29-B35084AD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B4AE1-C716-E13A-2C3C-2FB3422A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D6AE4-C0F3-6C1C-66EC-C04AA278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768B-46CE-ECFD-E154-E35E71E6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F263-3165-0603-2EE2-49315697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781C5-5009-15C4-9976-8F1166F0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F8EE0-5042-4195-82D4-02045958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005A6-971F-2A20-DD77-94670F16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AB83-7A90-AE49-2E29-A970D9D1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98F5-F115-A5B3-5B72-AE6B2243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72820-D65F-117C-3DB0-B98AEBC49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AF87D-1C64-FFAD-1013-3CB81FBE0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87FAC-F10D-4F79-8913-2D3E85F3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4A61-E74B-4BBC-B4F3-023A6DDC909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26520-840B-5E0D-1E45-01E9F6B3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93F01-16CB-397E-8874-06028B5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95B1C-F911-966B-278F-43A44FE4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1FB8A-8440-D68A-0B1E-E5CD7D30C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7F932-D8E9-E161-BA06-32AF65EC2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4A61-E74B-4BBC-B4F3-023A6DDC909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0A7F-8BFA-49A5-2C9E-6D7F79CE3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5A7B7-A901-64E2-4A98-8D4418BD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A80B-D4AF-45FA-85D9-6E53332BB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a group of people in armor&#10;&#10;Description automatically generated">
            <a:extLst>
              <a:ext uri="{FF2B5EF4-FFF2-40B4-BE49-F238E27FC236}">
                <a16:creationId xmlns:a16="http://schemas.microsoft.com/office/drawing/2014/main" id="{6BB86FE7-3053-B24F-C8DE-67C3D302B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" t="3785" r="3090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9F60D-CF65-F142-096D-2BA91B1D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84748"/>
            <a:ext cx="4555932" cy="3204134"/>
          </a:xfrm>
        </p:spPr>
        <p:txBody>
          <a:bodyPr anchor="b">
            <a:normAutofit fontScale="90000"/>
          </a:bodyPr>
          <a:lstStyle/>
          <a:p>
            <a:pPr>
              <a:spcAft>
                <a:spcPts val="800"/>
              </a:spcAft>
            </a:pPr>
            <a:br>
              <a:rPr lang="hr-HR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hr-HR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hr-HR" sz="1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FAKULTET ELEKTROTEHNIKE I RAČUNARSTVA</a:t>
            </a:r>
            <a:b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SVEUČILIŠTE U ZAGREBU</a:t>
            </a:r>
            <a:br>
              <a:rPr lang="hr-H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Računalna animacija: 3. laboratorijska vježba</a:t>
            </a:r>
            <a:br>
              <a:rPr lang="hr-H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2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POVIJEST VIDEOIGARA</a:t>
            </a:r>
            <a:r>
              <a:rPr lang="hr-HR" sz="3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3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31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PUCAČINE IZ PRVOG LICA</a:t>
            </a:r>
            <a:b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Sven Paprskar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74AE-6019-8581-6005-B3EA33691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86" y="5962619"/>
            <a:ext cx="4023359" cy="1208141"/>
          </a:xfrm>
        </p:spPr>
        <p:txBody>
          <a:bodyPr>
            <a:normAutofit/>
          </a:bodyPr>
          <a:lstStyle/>
          <a:p>
            <a:r>
              <a:rPr lang="hr-HR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Zagreb, siječanj 2024.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1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F301D-0B01-5B75-E5BA-53A4DABE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Neki od tehničkih aspekata FPS igara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3F01-0FF2-2C57-8BB5-54E015E1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052"/>
            <a:ext cx="4152774" cy="4303464"/>
          </a:xfrm>
        </p:spPr>
        <p:txBody>
          <a:bodyPr>
            <a:normAutofit/>
          </a:bodyPr>
          <a:lstStyle/>
          <a:p>
            <a:r>
              <a:rPr lang="hr-HR" sz="2000" dirty="0"/>
              <a:t>Učinkovito korištenje memorije</a:t>
            </a:r>
          </a:p>
          <a:p>
            <a:r>
              <a:rPr lang="hr-HR" sz="2000" dirty="0"/>
              <a:t>Raspodjela resursa – teksture i modeli (kompresija tekstura, LOD sustav)</a:t>
            </a:r>
          </a:p>
          <a:p>
            <a:r>
              <a:rPr lang="hr-HR" sz="2000" dirty="0"/>
              <a:t>Izbjegavanje curenja memorije i optimizirane strukture podataka</a:t>
            </a:r>
          </a:p>
          <a:p>
            <a:r>
              <a:rPr lang="hr-HR" sz="2000" dirty="0"/>
              <a:t>Optimizacija memorije ovisno o platformi</a:t>
            </a:r>
          </a:p>
          <a:p>
            <a:r>
              <a:rPr lang="hr-HR" sz="2000" dirty="0"/>
              <a:t>Mega scene – detaljni otvoreni svjetovi, izazov u renderingu, pametno učitavanje assetsa</a:t>
            </a:r>
            <a:endParaRPr lang="en-US" sz="2000" dirty="0"/>
          </a:p>
        </p:txBody>
      </p:sp>
      <p:pic>
        <p:nvPicPr>
          <p:cNvPr id="4" name="Picture 3" descr="A collage of a video game&#10;&#10;Description automatically generated">
            <a:extLst>
              <a:ext uri="{FF2B5EF4-FFF2-40B4-BE49-F238E27FC236}">
                <a16:creationId xmlns:a16="http://schemas.microsoft.com/office/drawing/2014/main" id="{A281FC92-E55A-042F-A83C-139156977C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1" b="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5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5FFE-9B6D-259A-9374-D0E8F826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dirty="0"/>
              <a:t>Zaključak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A88497-AFD8-6442-B5D0-2EDF530460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48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20F1-F600-04F2-B5C0-C442066F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827" y="876692"/>
            <a:ext cx="6297105" cy="1616203"/>
          </a:xfrm>
        </p:spPr>
        <p:txBody>
          <a:bodyPr anchor="b">
            <a:normAutofit/>
          </a:bodyPr>
          <a:lstStyle/>
          <a:p>
            <a:r>
              <a:rPr lang="hr-HR" sz="3600" dirty="0"/>
              <a:t>Zahvaljujem Vam se na pažnji!</a:t>
            </a:r>
            <a:br>
              <a:rPr lang="hr-HR" sz="3600" dirty="0"/>
            </a:br>
            <a:endParaRPr lang="en-US" sz="3600" dirty="0"/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9F2DCCD3-E97A-40B8-C64B-381EE5D34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" r="25778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854B-4B11-9BDE-58CF-D43E0924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874786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hr-HR" sz="2000" dirty="0"/>
          </a:p>
          <a:p>
            <a:r>
              <a:rPr lang="en-GB" sz="2000" b="0" i="0" dirty="0">
                <a:effectLst/>
                <a:latin typeface="Arial" panose="020B0604020202020204" pitchFamily="34" charset="0"/>
              </a:rPr>
              <a:t>I'm a believer that players are good self-directors, and I think one thing that's good about video games is they can direct their own experience</a:t>
            </a:r>
            <a:endParaRPr lang="hr-HR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r-HR" sz="2000" dirty="0">
                <a:latin typeface="Arial" panose="020B0604020202020204" pitchFamily="34" charset="0"/>
              </a:rPr>
              <a:t>   Todd Howard</a:t>
            </a:r>
            <a:endParaRPr lang="en-GB" sz="20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7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5B6A4-4C73-2EE8-7F89-D5AB7586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r-HR" sz="4000" dirty="0"/>
              <a:t>Uvodne riječi o FPS igrama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4590-76B2-1F17-C298-14C0F15C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hr-HR" sz="2000" dirty="0"/>
              <a:t>Podžanr akcijskih videoigara</a:t>
            </a:r>
          </a:p>
          <a:p>
            <a:r>
              <a:rPr lang="hr-HR" sz="2000" dirty="0"/>
              <a:t>Radnja „kroz oči” virtualnog lika</a:t>
            </a:r>
          </a:p>
          <a:p>
            <a:r>
              <a:rPr lang="hr-HR" sz="2000" dirty="0"/>
              <a:t>Iznimno računalno zahtjevne – crpe veliku količinu memorije (RAM, VRAM, HDD, SSD,...)</a:t>
            </a:r>
          </a:p>
          <a:p>
            <a:r>
              <a:rPr lang="hr-HR" sz="2000" dirty="0"/>
              <a:t>Potrebne veće brzine interneta</a:t>
            </a:r>
          </a:p>
          <a:p>
            <a:r>
              <a:rPr lang="hr-HR" sz="2000" dirty="0"/>
              <a:t>Heads-up display</a:t>
            </a:r>
          </a:p>
          <a:p>
            <a:r>
              <a:rPr lang="hr-HR" sz="2000" dirty="0"/>
              <a:t>Struktura: leveli ili otvoreni svijet</a:t>
            </a:r>
          </a:p>
          <a:p>
            <a:r>
              <a:rPr lang="hr-HR" sz="2000" dirty="0"/>
              <a:t>Implementacija iskustvenih bodova u pojedinim igrama</a:t>
            </a:r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6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9B55B-B1A1-4422-9169-DFBF3465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5693791" cy="1938076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Kako je sve počelo</a:t>
            </a:r>
            <a:br>
              <a:rPr lang="hr-HR" sz="3200" dirty="0"/>
            </a:br>
            <a:r>
              <a:rPr lang="hr-HR" sz="3200" dirty="0"/>
              <a:t>(70-e i 80-e godine 20. st.)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9DAB-A9E9-8C3D-C162-2F7EE31F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57" y="2733414"/>
            <a:ext cx="4654297" cy="3694373"/>
          </a:xfrm>
        </p:spPr>
        <p:txBody>
          <a:bodyPr>
            <a:noAutofit/>
          </a:bodyPr>
          <a:lstStyle/>
          <a:p>
            <a:r>
              <a:rPr lang="hr-HR" sz="2400" dirty="0"/>
              <a:t>Najstarije igre: Maze War i Spasim</a:t>
            </a:r>
          </a:p>
          <a:p>
            <a:r>
              <a:rPr lang="hr-HR" sz="2400" dirty="0"/>
              <a:t>Podrška za više igrača</a:t>
            </a:r>
          </a:p>
          <a:p>
            <a:r>
              <a:rPr lang="hr-HR" sz="2400" dirty="0"/>
              <a:t>Kretanje kvadrat po kvadrat</a:t>
            </a:r>
          </a:p>
          <a:p>
            <a:r>
              <a:rPr lang="hr-HR" sz="2400" dirty="0"/>
              <a:t>Fiksna rotacija od 90 stupnjeva</a:t>
            </a:r>
          </a:p>
          <a:p>
            <a:r>
              <a:rPr lang="hr-HR" sz="2400" dirty="0"/>
              <a:t>Battlezone – koristi vektorsku grafičku prikaznu jedinicu</a:t>
            </a:r>
            <a:endParaRPr lang="en-US" sz="2400" dirty="0"/>
          </a:p>
        </p:txBody>
      </p:sp>
      <p:pic>
        <p:nvPicPr>
          <p:cNvPr id="4" name="Picture 3" descr="A close-up of a television&#10;&#10;Description automatically generated">
            <a:extLst>
              <a:ext uri="{FF2B5EF4-FFF2-40B4-BE49-F238E27FC236}">
                <a16:creationId xmlns:a16="http://schemas.microsoft.com/office/drawing/2014/main" id="{89649E4E-EE9B-DDCA-1235-12B0B1ED34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2" b="24660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3B9990B8-81F9-6D71-5DBC-B091F4D3A7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4" r="2" b="29118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717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7323D-229B-0182-A050-C7340664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hr-HR" sz="3200" dirty="0"/>
              <a:t>Rani razvoj FPS igara</a:t>
            </a:r>
            <a:br>
              <a:rPr lang="hr-HR" sz="3200" dirty="0"/>
            </a:br>
            <a:r>
              <a:rPr lang="hr-HR" sz="3200" dirty="0"/>
              <a:t>(1987. – 1992.)</a:t>
            </a:r>
            <a:endParaRPr lang="en-US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5F4D6-843C-BDD2-B7B7-E4CB9E5F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942815" cy="3979585"/>
          </a:xfrm>
        </p:spPr>
        <p:txBody>
          <a:bodyPr anchor="ctr">
            <a:normAutofit/>
          </a:bodyPr>
          <a:lstStyle/>
          <a:p>
            <a:r>
              <a:rPr lang="hr-HR" dirty="0"/>
              <a:t>MIDI Maze – LAN akcijska igra</a:t>
            </a:r>
          </a:p>
          <a:p>
            <a:r>
              <a:rPr lang="hr-HR" dirty="0"/>
              <a:t>Hovertank 3D</a:t>
            </a:r>
          </a:p>
          <a:p>
            <a:r>
              <a:rPr lang="hr-HR" dirty="0"/>
              <a:t>Catacomb 3-D – prikaz ruke protagonista i oružja,                  mapiranje tekstura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ideo game screen with green and black characters&#10;&#10;Description automatically generated">
            <a:extLst>
              <a:ext uri="{FF2B5EF4-FFF2-40B4-BE49-F238E27FC236}">
                <a16:creationId xmlns:a16="http://schemas.microsoft.com/office/drawing/2014/main" id="{61FB6E21-97CC-F536-E057-2CA92BFC2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0" y="1544961"/>
            <a:ext cx="6027907" cy="37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6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43B9CA2-4B31-4ACD-9A9F-B8E6C6420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video game poster with a person holding guns&#10;&#10;Description automatically generated">
            <a:extLst>
              <a:ext uri="{FF2B5EF4-FFF2-40B4-BE49-F238E27FC236}">
                <a16:creationId xmlns:a16="http://schemas.microsoft.com/office/drawing/2014/main" id="{9DD92B99-6BFC-8D35-2D50-C6ED300D2A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7132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4" name="Picture 3" descr="A video game screen with an object and a person in a green uniform&#10;&#10;Description automatically generated">
            <a:extLst>
              <a:ext uri="{FF2B5EF4-FFF2-40B4-BE49-F238E27FC236}">
                <a16:creationId xmlns:a16="http://schemas.microsoft.com/office/drawing/2014/main" id="{67E9F6D0-19BB-9083-9DE5-97FA253093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1" r="15300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03606188-75F0-7722-5D13-203729E628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3" r="-1" b="-1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33F94DB1-BC5D-454D-845C-7BA3A1F46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32965" cy="6858000"/>
          </a:xfrm>
          <a:custGeom>
            <a:avLst/>
            <a:gdLst>
              <a:gd name="connsiteX0" fmla="*/ 0 w 5932965"/>
              <a:gd name="connsiteY0" fmla="*/ 0 h 6858000"/>
              <a:gd name="connsiteX1" fmla="*/ 5140363 w 5932965"/>
              <a:gd name="connsiteY1" fmla="*/ 0 h 6858000"/>
              <a:gd name="connsiteX2" fmla="*/ 5152943 w 5932965"/>
              <a:gd name="connsiteY2" fmla="*/ 23550 h 6858000"/>
              <a:gd name="connsiteX3" fmla="*/ 5932965 w 5932965"/>
              <a:gd name="connsiteY3" fmla="*/ 3479505 h 6858000"/>
              <a:gd name="connsiteX4" fmla="*/ 5262410 w 5932965"/>
              <a:gd name="connsiteY4" fmla="*/ 6708999 h 6858000"/>
              <a:gd name="connsiteX5" fmla="*/ 5190385 w 5932965"/>
              <a:gd name="connsiteY5" fmla="*/ 6858000 h 6858000"/>
              <a:gd name="connsiteX6" fmla="*/ 0 w 593296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2965" h="6858000">
                <a:moveTo>
                  <a:pt x="0" y="0"/>
                </a:moveTo>
                <a:lnTo>
                  <a:pt x="5140363" y="0"/>
                </a:lnTo>
                <a:lnTo>
                  <a:pt x="5152943" y="23550"/>
                </a:lnTo>
                <a:cubicBezTo>
                  <a:pt x="5642847" y="987256"/>
                  <a:pt x="5932965" y="2183538"/>
                  <a:pt x="5932965" y="3479505"/>
                </a:cubicBezTo>
                <a:cubicBezTo>
                  <a:pt x="5932965" y="4675783"/>
                  <a:pt x="5685764" y="5787121"/>
                  <a:pt x="5262410" y="6708999"/>
                </a:cubicBezTo>
                <a:lnTo>
                  <a:pt x="519038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5676B86F-860B-4586-BCAA-C0650C09B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2333" cy="6858000"/>
          </a:xfrm>
          <a:custGeom>
            <a:avLst/>
            <a:gdLst>
              <a:gd name="connsiteX0" fmla="*/ 0 w 5922333"/>
              <a:gd name="connsiteY0" fmla="*/ 0 h 6858000"/>
              <a:gd name="connsiteX1" fmla="*/ 5129731 w 5922333"/>
              <a:gd name="connsiteY1" fmla="*/ 0 h 6858000"/>
              <a:gd name="connsiteX2" fmla="*/ 5142311 w 5922333"/>
              <a:gd name="connsiteY2" fmla="*/ 23550 h 6858000"/>
              <a:gd name="connsiteX3" fmla="*/ 5922333 w 5922333"/>
              <a:gd name="connsiteY3" fmla="*/ 3479505 h 6858000"/>
              <a:gd name="connsiteX4" fmla="*/ 5251778 w 5922333"/>
              <a:gd name="connsiteY4" fmla="*/ 6708999 h 6858000"/>
              <a:gd name="connsiteX5" fmla="*/ 5179753 w 5922333"/>
              <a:gd name="connsiteY5" fmla="*/ 6858000 h 6858000"/>
              <a:gd name="connsiteX6" fmla="*/ 0 w 592233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2333" h="6858000">
                <a:moveTo>
                  <a:pt x="0" y="0"/>
                </a:moveTo>
                <a:lnTo>
                  <a:pt x="5129731" y="0"/>
                </a:lnTo>
                <a:lnTo>
                  <a:pt x="5142311" y="23550"/>
                </a:lnTo>
                <a:cubicBezTo>
                  <a:pt x="5632215" y="987256"/>
                  <a:pt x="5922333" y="2183538"/>
                  <a:pt x="5922333" y="3479505"/>
                </a:cubicBezTo>
                <a:cubicBezTo>
                  <a:pt x="5922333" y="4675783"/>
                  <a:pt x="5675132" y="5787121"/>
                  <a:pt x="5251778" y="6708999"/>
                </a:cubicBezTo>
                <a:lnTo>
                  <a:pt x="5179753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42BD1-607D-060D-AFC6-2412931A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4922338" cy="1325563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Žanr postaje sve popularniji (1992. – 1996.)</a:t>
            </a:r>
            <a:endParaRPr lang="en-US" sz="3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818ED5-2F56-4171-9445-3AA4F4462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74FCE8-866C-4AFA-B45C-FACE2A609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1" y="2089941"/>
            <a:ext cx="497043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41A4-F837-DB54-AE01-DE75C1CC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2815818"/>
            <a:ext cx="5242378" cy="3666744"/>
          </a:xfrm>
        </p:spPr>
        <p:txBody>
          <a:bodyPr>
            <a:normAutofit/>
          </a:bodyPr>
          <a:lstStyle/>
          <a:p>
            <a:r>
              <a:rPr lang="hr-HR" sz="1700" dirty="0"/>
              <a:t>Wolfenstein 3D – ray casting tehnologija, nasilje</a:t>
            </a:r>
          </a:p>
          <a:p>
            <a:r>
              <a:rPr lang="hr-HR" sz="1700" dirty="0"/>
              <a:t>Doom – veća rezolucija, bolje teksture, varijacije u visini, „deathmatch”, „natjecanje” u prikazu igre na najneuobičajene načine</a:t>
            </a:r>
          </a:p>
          <a:p>
            <a:r>
              <a:rPr lang="hr-HR" sz="1700" dirty="0"/>
              <a:t>Heretic – vertikalno ciljanje, inventar</a:t>
            </a:r>
          </a:p>
          <a:p>
            <a:r>
              <a:rPr lang="hr-HR" sz="1700" dirty="0"/>
              <a:t>Star Wars: Dark Forces</a:t>
            </a:r>
          </a:p>
          <a:p>
            <a:r>
              <a:rPr lang="hr-HR" sz="1700" dirty="0"/>
              <a:t>Rise of the Triad – mehanika razbijanja stakla</a:t>
            </a:r>
          </a:p>
          <a:p>
            <a:r>
              <a:rPr lang="hr-HR" sz="1700" dirty="0"/>
              <a:t>Duke Nukem 3D – humor, adrenalin, poboljšana grafika</a:t>
            </a:r>
          </a:p>
          <a:p>
            <a:endParaRPr lang="hr-HR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1166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A791E-188B-F15C-F741-B6615A91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pPr algn="ctr"/>
            <a:r>
              <a:rPr lang="hr-HR" sz="3200" dirty="0"/>
              <a:t>Napredak za napretkom (1996. – 1999.)</a:t>
            </a:r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EA06-1794-D47E-D01E-DB63CD00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hr-HR" sz="1600" dirty="0"/>
              <a:t>Quake – nasilje, poligonalni modeli renderirani u stvarnom vremenu, online podrška</a:t>
            </a:r>
          </a:p>
          <a:p>
            <a:r>
              <a:rPr lang="hr-HR" sz="1600" dirty="0"/>
              <a:t>GoldenEye 007 – mehanika šuljanja</a:t>
            </a:r>
          </a:p>
          <a:p>
            <a:r>
              <a:rPr lang="hr-HR" sz="1600" dirty="0"/>
              <a:t>Perfect Dark</a:t>
            </a:r>
          </a:p>
          <a:p>
            <a:r>
              <a:rPr lang="hr-HR" sz="1600" dirty="0"/>
              <a:t>Taktičke FPS igre: Tom Clancy’s Rainbow Six – strategija, zahtjevnost igrača</a:t>
            </a:r>
          </a:p>
          <a:p>
            <a:r>
              <a:rPr lang="hr-HR" sz="1600" dirty="0"/>
              <a:t>Half-Life – narativnost, AI, impresivna grafika</a:t>
            </a:r>
          </a:p>
          <a:p>
            <a:r>
              <a:rPr lang="hr-HR" sz="1600" dirty="0"/>
              <a:t>Starsiege: Tribes – 32 igrača</a:t>
            </a:r>
          </a:p>
          <a:p>
            <a:r>
              <a:rPr lang="hr-HR" sz="1600" dirty="0"/>
              <a:t>Quake III Arena i Unreal Tournament</a:t>
            </a:r>
          </a:p>
          <a:p>
            <a:r>
              <a:rPr lang="hr-HR" sz="1600" dirty="0"/>
              <a:t>Simulacije 2. svjetskog rata - Medal of Honor</a:t>
            </a:r>
          </a:p>
          <a:p>
            <a:r>
              <a:rPr lang="hr-HR" sz="1600" dirty="0"/>
              <a:t>Counter-Strike i Counter-Strike: Source – modifikacije</a:t>
            </a:r>
            <a:endParaRPr lang="en-US" sz="1600" dirty="0"/>
          </a:p>
        </p:txBody>
      </p:sp>
      <p:pic>
        <p:nvPicPr>
          <p:cNvPr id="5" name="Picture 4" descr="A video game screen of a video game&#10;&#10;Description automatically generated">
            <a:extLst>
              <a:ext uri="{FF2B5EF4-FFF2-40B4-BE49-F238E27FC236}">
                <a16:creationId xmlns:a16="http://schemas.microsoft.com/office/drawing/2014/main" id="{C6822E19-7C6A-5F6A-B84C-B4B75859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831808"/>
            <a:ext cx="4389120" cy="2466127"/>
          </a:xfrm>
          <a:prstGeom prst="rect">
            <a:avLst/>
          </a:prstGeom>
        </p:spPr>
      </p:pic>
      <p:pic>
        <p:nvPicPr>
          <p:cNvPr id="4" name="Picture 3" descr="A video game screen with a zombie running towards an object&#10;&#10;Description automatically generated">
            <a:extLst>
              <a:ext uri="{FF2B5EF4-FFF2-40B4-BE49-F238E27FC236}">
                <a16:creationId xmlns:a16="http://schemas.microsoft.com/office/drawing/2014/main" id="{619C5474-F6F1-219A-AB7A-E65F1AAE0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3642193"/>
            <a:ext cx="4389120" cy="24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4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4D6A8-EC6D-FBA8-C650-4F0A19D5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4880919" cy="1348345"/>
          </a:xfrm>
        </p:spPr>
        <p:txBody>
          <a:bodyPr anchor="b">
            <a:normAutofit/>
          </a:bodyPr>
          <a:lstStyle/>
          <a:p>
            <a:pPr algn="ctr"/>
            <a:r>
              <a:rPr lang="hr-HR" sz="3200" dirty="0"/>
              <a:t>Početak 20. stoljeća </a:t>
            </a:r>
            <a:br>
              <a:rPr lang="hr-HR" sz="3200" dirty="0"/>
            </a:br>
            <a:r>
              <a:rPr lang="hr-HR" sz="3200" dirty="0"/>
              <a:t>(2000. – 2007.)</a:t>
            </a:r>
            <a:endParaRPr lang="en-US" sz="3200" dirty="0"/>
          </a:p>
        </p:txBody>
      </p:sp>
      <p:pic>
        <p:nvPicPr>
          <p:cNvPr id="5" name="Picture 4" descr="A video game screen with a machine object&#10;&#10;Description automatically generated">
            <a:extLst>
              <a:ext uri="{FF2B5EF4-FFF2-40B4-BE49-F238E27FC236}">
                <a16:creationId xmlns:a16="http://schemas.microsoft.com/office/drawing/2014/main" id="{717955FE-28B1-493B-70BB-7B4E3DADB6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1" r="1" b="1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6" name="Picture 5" descr="A hand holding an object in a desert&#10;&#10;Description automatically generated">
            <a:extLst>
              <a:ext uri="{FF2B5EF4-FFF2-40B4-BE49-F238E27FC236}">
                <a16:creationId xmlns:a16="http://schemas.microsoft.com/office/drawing/2014/main" id="{E07F1BDB-8479-BE87-EAAF-6A46994F29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 r="-2" b="11027"/>
          <a:stretch/>
        </p:blipFill>
        <p:spPr>
          <a:xfrm>
            <a:off x="462420" y="4304418"/>
            <a:ext cx="5414116" cy="2553582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1CC4-7BC8-845E-A686-D210BDCE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189205"/>
            <a:ext cx="5667080" cy="4827373"/>
          </a:xfrm>
        </p:spPr>
        <p:txBody>
          <a:bodyPr>
            <a:normAutofit/>
          </a:bodyPr>
          <a:lstStyle/>
          <a:p>
            <a:r>
              <a:rPr lang="hr-HR" sz="1400" dirty="0"/>
              <a:t>Halo: Combat Evolved - dijalog, cut scene, zanimljivi likovi</a:t>
            </a:r>
          </a:p>
          <a:p>
            <a:r>
              <a:rPr lang="hr-HR" sz="1400" dirty="0"/>
              <a:t>Deus Ex – sustav unapređivanja (sustav role-playing igara)</a:t>
            </a:r>
          </a:p>
          <a:p>
            <a:r>
              <a:rPr lang="hr-HR" sz="1400" dirty="0"/>
              <a:t>Serious Sam: The First Encounter</a:t>
            </a:r>
          </a:p>
          <a:p>
            <a:r>
              <a:rPr lang="hr-HR" sz="1400" dirty="0"/>
              <a:t>World War II Online – masivni multiplayer okoliš</a:t>
            </a:r>
          </a:p>
          <a:p>
            <a:r>
              <a:rPr lang="hr-HR" sz="1400" dirty="0"/>
              <a:t>Battlefield 1942 – 2. svjetski rat, korištenje vozila</a:t>
            </a:r>
          </a:p>
          <a:p>
            <a:r>
              <a:rPr lang="hr-HR" sz="1400" dirty="0"/>
              <a:t>Planetside – podrška za stotine igrača na virtualnoj mapi</a:t>
            </a:r>
          </a:p>
          <a:p>
            <a:r>
              <a:rPr lang="hr-HR" sz="1400" dirty="0"/>
              <a:t>Call of Duty</a:t>
            </a:r>
          </a:p>
          <a:p>
            <a:r>
              <a:rPr lang="hr-HR" sz="1400" dirty="0"/>
              <a:t>Doom 3 – horor elementi</a:t>
            </a:r>
          </a:p>
          <a:p>
            <a:r>
              <a:rPr lang="hr-HR" sz="1400" dirty="0"/>
              <a:t>Far Cry – nastavak donio mapu otvorenog svijeta</a:t>
            </a:r>
          </a:p>
          <a:p>
            <a:r>
              <a:rPr lang="hr-HR" sz="1400" dirty="0"/>
              <a:t>F.E.A.R. – elementi japanskog horora</a:t>
            </a:r>
          </a:p>
          <a:p>
            <a:r>
              <a:rPr lang="hr-HR" sz="1400" dirty="0"/>
              <a:t>Bioshock – umjetničke inovacije, naracija, spektakularan dizajn</a:t>
            </a:r>
          </a:p>
          <a:p>
            <a:r>
              <a:rPr lang="hr-HR" sz="1400" dirty="0"/>
              <a:t>Crysis – „But can it run Crysis?"</a:t>
            </a:r>
          </a:p>
          <a:p>
            <a:r>
              <a:rPr lang="hr-HR" sz="1400" dirty="0"/>
              <a:t>Linearne igre – Resistance: Fall of Man i Call of Duty 4: Modern Warfare</a:t>
            </a:r>
          </a:p>
          <a:p>
            <a:endParaRPr lang="hr-HR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8364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eople jumping from a cliff&#10;&#10;Description automatically generated">
            <a:extLst>
              <a:ext uri="{FF2B5EF4-FFF2-40B4-BE49-F238E27FC236}">
                <a16:creationId xmlns:a16="http://schemas.microsoft.com/office/drawing/2014/main" id="{36742B5B-73C7-45B2-454E-3457A06EBB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B4D61-AC45-FBC8-5C8C-C7095E80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1" y="252078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Moderne FPS igre (2007. – danas)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C7EC-3457-75C5-A342-6FFF33F3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2" y="2528507"/>
            <a:ext cx="3822189" cy="3742762"/>
          </a:xfrm>
        </p:spPr>
        <p:txBody>
          <a:bodyPr>
            <a:normAutofit/>
          </a:bodyPr>
          <a:lstStyle/>
          <a:p>
            <a:r>
              <a:rPr lang="hr-HR" sz="2000" dirty="0"/>
              <a:t>Team Fortress 2 – herojska pucačina</a:t>
            </a:r>
          </a:p>
          <a:p>
            <a:r>
              <a:rPr lang="hr-HR" sz="2000" dirty="0"/>
              <a:t>Overwatch</a:t>
            </a:r>
          </a:p>
          <a:p>
            <a:r>
              <a:rPr lang="hr-HR" sz="2000" dirty="0"/>
              <a:t>Battle royale igre: PlayerUnknown’s Battlegrounds, Apex Legends,                            Call of Duty: Warzone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341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A4385-48F9-D23D-C432-6E0F4758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Igre, igre i još igara</a:t>
            </a:r>
            <a:endParaRPr lang="en-US" sz="32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047532-A381-037C-2687-A862BDBD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334"/>
            <a:ext cx="4152774" cy="4303464"/>
          </a:xfrm>
        </p:spPr>
        <p:txBody>
          <a:bodyPr>
            <a:normAutofit/>
          </a:bodyPr>
          <a:lstStyle/>
          <a:p>
            <a:r>
              <a:rPr lang="hr-HR" dirty="0"/>
              <a:t>Titanfall</a:t>
            </a:r>
          </a:p>
          <a:p>
            <a:r>
              <a:rPr lang="hr-HR" dirty="0"/>
              <a:t>Superhot</a:t>
            </a:r>
          </a:p>
          <a:p>
            <a:r>
              <a:rPr lang="hr-HR" dirty="0"/>
              <a:t>Destiny</a:t>
            </a:r>
          </a:p>
          <a:p>
            <a:r>
              <a:rPr lang="hr-HR" dirty="0"/>
              <a:t>Borderlands</a:t>
            </a:r>
          </a:p>
          <a:p>
            <a:r>
              <a:rPr lang="hr-HR" dirty="0"/>
              <a:t>Valorant</a:t>
            </a:r>
          </a:p>
          <a:p>
            <a:r>
              <a:rPr lang="hr-HR" dirty="0"/>
              <a:t>Metro</a:t>
            </a:r>
          </a:p>
          <a:p>
            <a:r>
              <a:rPr lang="hr-HR" dirty="0"/>
              <a:t>Bulletstorm</a:t>
            </a:r>
          </a:p>
          <a:p>
            <a:r>
              <a:rPr lang="hr-HR" dirty="0"/>
              <a:t>Left 4 Dead</a:t>
            </a:r>
            <a:endParaRPr lang="en-US" dirty="0"/>
          </a:p>
        </p:txBody>
      </p:sp>
      <p:pic>
        <p:nvPicPr>
          <p:cNvPr id="4" name="Picture 3" descr="A group of people holding guns&#10;&#10;Description automatically generated">
            <a:extLst>
              <a:ext uri="{FF2B5EF4-FFF2-40B4-BE49-F238E27FC236}">
                <a16:creationId xmlns:a16="http://schemas.microsoft.com/office/drawing/2014/main" id="{2100993E-E262-223C-2470-BEF5A54CE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48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5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598</Words>
  <Application>Microsoft Office PowerPoint</Application>
  <PresentationFormat>Widescreen</PresentationFormat>
  <Paragraphs>82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FAKULTET ELEKTROTEHNIKE I RAČUNARSTVA SVEUČILIŠTE U ZAGREBU  Računalna animacija: 3. laboratorijska vježba  POVIJEST VIDEOIGARA: PUCAČINE IZ PRVOG LICA Sven Paprskar</vt:lpstr>
      <vt:lpstr>Uvodne riječi o FPS igrama</vt:lpstr>
      <vt:lpstr>Kako je sve počelo (70-e i 80-e godine 20. st.)</vt:lpstr>
      <vt:lpstr>Rani razvoj FPS igara (1987. – 1992.)</vt:lpstr>
      <vt:lpstr>Žanr postaje sve popularniji (1992. – 1996.)</vt:lpstr>
      <vt:lpstr>Napredak za napretkom (1996. – 1999.)</vt:lpstr>
      <vt:lpstr>Početak 20. stoljeća  (2000. – 2007.)</vt:lpstr>
      <vt:lpstr>Moderne FPS igre (2007. – danas)</vt:lpstr>
      <vt:lpstr>Igre, igre i još igara</vt:lpstr>
      <vt:lpstr>Neki od tehničkih aspekata FPS igara</vt:lpstr>
      <vt:lpstr>Zaključak</vt:lpstr>
      <vt:lpstr>Zahvaljujem Vam se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FAKULTET ELEKTROTEHNIKE I RAČUNARSTVA SVEUČILIŠTE U ZAGREBU  Računalna animacija: 3. laboratorijska vježba  POVIJEST VIDEOIGARA: PUCAČINE IZ PRVOG LICA Sven Paprskar</dc:title>
  <dc:creator>Tomislav Paprskar</dc:creator>
  <cp:lastModifiedBy>Tomislav Paprskar</cp:lastModifiedBy>
  <cp:revision>15</cp:revision>
  <dcterms:created xsi:type="dcterms:W3CDTF">2024-01-17T20:59:20Z</dcterms:created>
  <dcterms:modified xsi:type="dcterms:W3CDTF">2024-01-20T17:49:15Z</dcterms:modified>
</cp:coreProperties>
</file>