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1339513" cy="511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FA"/>
    <a:srgbClr val="0B02BE"/>
    <a:srgbClr val="A4C0E3"/>
    <a:srgbClr val="528CC1"/>
    <a:srgbClr val="7AA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39" y="836576"/>
            <a:ext cx="8504635" cy="1779646"/>
          </a:xfrm>
        </p:spPr>
        <p:txBody>
          <a:bodyPr anchor="b"/>
          <a:lstStyle>
            <a:lvl1pPr algn="ctr">
              <a:defRPr sz="44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2684852"/>
            <a:ext cx="8504635" cy="1234156"/>
          </a:xfrm>
        </p:spPr>
        <p:txBody>
          <a:bodyPr/>
          <a:lstStyle>
            <a:lvl1pPr marL="0" indent="0" algn="ctr">
              <a:buNone/>
              <a:defRPr sz="1789"/>
            </a:lvl1pPr>
            <a:lvl2pPr marL="340797" indent="0" algn="ctr">
              <a:buNone/>
              <a:defRPr sz="1491"/>
            </a:lvl2pPr>
            <a:lvl3pPr marL="681594" indent="0" algn="ctr">
              <a:buNone/>
              <a:defRPr sz="1342"/>
            </a:lvl3pPr>
            <a:lvl4pPr marL="1022391" indent="0" algn="ctr">
              <a:buNone/>
              <a:defRPr sz="1193"/>
            </a:lvl4pPr>
            <a:lvl5pPr marL="1363188" indent="0" algn="ctr">
              <a:buNone/>
              <a:defRPr sz="1193"/>
            </a:lvl5pPr>
            <a:lvl6pPr marL="1703984" indent="0" algn="ctr">
              <a:buNone/>
              <a:defRPr sz="1193"/>
            </a:lvl6pPr>
            <a:lvl7pPr marL="2044781" indent="0" algn="ctr">
              <a:buNone/>
              <a:defRPr sz="1193"/>
            </a:lvl7pPr>
            <a:lvl8pPr marL="2385578" indent="0" algn="ctr">
              <a:buNone/>
              <a:defRPr sz="1193"/>
            </a:lvl8pPr>
            <a:lvl9pPr marL="2726375" indent="0" algn="ctr">
              <a:buNone/>
              <a:defRPr sz="119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39" y="272153"/>
            <a:ext cx="2445082" cy="433197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1" y="272153"/>
            <a:ext cx="7193504" cy="433197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1274388"/>
            <a:ext cx="9780330" cy="2126346"/>
          </a:xfrm>
        </p:spPr>
        <p:txBody>
          <a:bodyPr anchor="b"/>
          <a:lstStyle>
            <a:lvl1pPr>
              <a:defRPr sz="44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3420850"/>
            <a:ext cx="9780330" cy="1118195"/>
          </a:xfrm>
        </p:spPr>
        <p:txBody>
          <a:bodyPr/>
          <a:lstStyle>
            <a:lvl1pPr marL="0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1pPr>
            <a:lvl2pPr marL="340797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2pPr>
            <a:lvl3pPr marL="681594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3pPr>
            <a:lvl4pPr marL="102239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4pPr>
            <a:lvl5pPr marL="136318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5pPr>
            <a:lvl6pPr marL="1703984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6pPr>
            <a:lvl7pPr marL="204478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7pPr>
            <a:lvl8pPr marL="238557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8pPr>
            <a:lvl9pPr marL="2726375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1360767"/>
            <a:ext cx="4819293" cy="324335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1360767"/>
            <a:ext cx="4819293" cy="324335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272154"/>
            <a:ext cx="9780330" cy="98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69" y="1253089"/>
            <a:ext cx="4797145" cy="614120"/>
          </a:xfr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69" y="1867209"/>
            <a:ext cx="4797145" cy="27463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8" y="1253089"/>
            <a:ext cx="4820770" cy="614120"/>
          </a:xfr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8" y="1867209"/>
            <a:ext cx="4820770" cy="27463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40783"/>
            <a:ext cx="365728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735998"/>
            <a:ext cx="5740628" cy="3632656"/>
          </a:xfrm>
        </p:spPr>
        <p:txBody>
          <a:bodyPr/>
          <a:lstStyle>
            <a:lvl1pPr>
              <a:defRPr sz="2385"/>
            </a:lvl1pPr>
            <a:lvl2pPr>
              <a:defRPr sz="2087"/>
            </a:lvl2pPr>
            <a:lvl3pPr>
              <a:defRPr sz="1789"/>
            </a:lvl3pPr>
            <a:lvl4pPr>
              <a:defRPr sz="1491"/>
            </a:lvl4pPr>
            <a:lvl5pPr>
              <a:defRPr sz="1491"/>
            </a:lvl5pPr>
            <a:lvl6pPr>
              <a:defRPr sz="1491"/>
            </a:lvl6pPr>
            <a:lvl7pPr>
              <a:defRPr sz="1491"/>
            </a:lvl7pPr>
            <a:lvl8pPr>
              <a:defRPr sz="1491"/>
            </a:lvl8pPr>
            <a:lvl9pPr>
              <a:defRPr sz="1491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533525"/>
            <a:ext cx="3657288" cy="2841045"/>
          </a:xfrm>
        </p:spPr>
        <p:txBody>
          <a:bodyPr/>
          <a:lstStyle>
            <a:lvl1pPr marL="0" indent="0">
              <a:buNone/>
              <a:defRPr sz="1193"/>
            </a:lvl1pPr>
            <a:lvl2pPr marL="340797" indent="0">
              <a:buNone/>
              <a:defRPr sz="1044"/>
            </a:lvl2pPr>
            <a:lvl3pPr marL="681594" indent="0">
              <a:buNone/>
              <a:defRPr sz="894"/>
            </a:lvl3pPr>
            <a:lvl4pPr marL="1022391" indent="0">
              <a:buNone/>
              <a:defRPr sz="745"/>
            </a:lvl4pPr>
            <a:lvl5pPr marL="1363188" indent="0">
              <a:buNone/>
              <a:defRPr sz="745"/>
            </a:lvl5pPr>
            <a:lvl6pPr marL="1703984" indent="0">
              <a:buNone/>
              <a:defRPr sz="745"/>
            </a:lvl6pPr>
            <a:lvl7pPr marL="2044781" indent="0">
              <a:buNone/>
              <a:defRPr sz="745"/>
            </a:lvl7pPr>
            <a:lvl8pPr marL="2385578" indent="0">
              <a:buNone/>
              <a:defRPr sz="745"/>
            </a:lvl8pPr>
            <a:lvl9pPr marL="2726375" indent="0">
              <a:buNone/>
              <a:defRPr sz="74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40783"/>
            <a:ext cx="365728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735998"/>
            <a:ext cx="5740628" cy="3632656"/>
          </a:xfrm>
        </p:spPr>
        <p:txBody>
          <a:bodyPr anchor="t"/>
          <a:lstStyle>
            <a:lvl1pPr marL="0" indent="0">
              <a:buNone/>
              <a:defRPr sz="2385"/>
            </a:lvl1pPr>
            <a:lvl2pPr marL="340797" indent="0">
              <a:buNone/>
              <a:defRPr sz="2087"/>
            </a:lvl2pPr>
            <a:lvl3pPr marL="681594" indent="0">
              <a:buNone/>
              <a:defRPr sz="1789"/>
            </a:lvl3pPr>
            <a:lvl4pPr marL="1022391" indent="0">
              <a:buNone/>
              <a:defRPr sz="1491"/>
            </a:lvl4pPr>
            <a:lvl5pPr marL="1363188" indent="0">
              <a:buNone/>
              <a:defRPr sz="1491"/>
            </a:lvl5pPr>
            <a:lvl6pPr marL="1703984" indent="0">
              <a:buNone/>
              <a:defRPr sz="1491"/>
            </a:lvl6pPr>
            <a:lvl7pPr marL="2044781" indent="0">
              <a:buNone/>
              <a:defRPr sz="1491"/>
            </a:lvl7pPr>
            <a:lvl8pPr marL="2385578" indent="0">
              <a:buNone/>
              <a:defRPr sz="1491"/>
            </a:lvl8pPr>
            <a:lvl9pPr marL="2726375" indent="0">
              <a:buNone/>
              <a:defRPr sz="1491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533525"/>
            <a:ext cx="3657288" cy="2841045"/>
          </a:xfrm>
        </p:spPr>
        <p:txBody>
          <a:bodyPr/>
          <a:lstStyle>
            <a:lvl1pPr marL="0" indent="0">
              <a:buNone/>
              <a:defRPr sz="1193"/>
            </a:lvl1pPr>
            <a:lvl2pPr marL="340797" indent="0">
              <a:buNone/>
              <a:defRPr sz="1044"/>
            </a:lvl2pPr>
            <a:lvl3pPr marL="681594" indent="0">
              <a:buNone/>
              <a:defRPr sz="894"/>
            </a:lvl3pPr>
            <a:lvl4pPr marL="1022391" indent="0">
              <a:buNone/>
              <a:defRPr sz="745"/>
            </a:lvl4pPr>
            <a:lvl5pPr marL="1363188" indent="0">
              <a:buNone/>
              <a:defRPr sz="745"/>
            </a:lvl5pPr>
            <a:lvl6pPr marL="1703984" indent="0">
              <a:buNone/>
              <a:defRPr sz="745"/>
            </a:lvl6pPr>
            <a:lvl7pPr marL="2044781" indent="0">
              <a:buNone/>
              <a:defRPr sz="745"/>
            </a:lvl7pPr>
            <a:lvl8pPr marL="2385578" indent="0">
              <a:buNone/>
              <a:defRPr sz="745"/>
            </a:lvl8pPr>
            <a:lvl9pPr marL="2726375" indent="0">
              <a:buNone/>
              <a:defRPr sz="74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272154"/>
            <a:ext cx="9780330" cy="98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1360767"/>
            <a:ext cx="9780330" cy="324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4737836"/>
            <a:ext cx="255139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B9F6-01BF-4214-B3C4-96B0489A390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4737836"/>
            <a:ext cx="3827086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4737836"/>
            <a:ext cx="255139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3E12-6C13-4B35-B3B0-B1138A3658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1594" rtl="0" eaLnBrk="1" latinLnBrk="0" hangingPunct="1">
        <a:lnSpc>
          <a:spcPct val="90000"/>
        </a:lnSpc>
        <a:spcBef>
          <a:spcPct val="0"/>
        </a:spcBef>
        <a:buNone/>
        <a:defRPr sz="3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398" indent="-170398" algn="l" defTabSz="681594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89" kern="1200">
          <a:solidFill>
            <a:schemeClr val="tx1"/>
          </a:solidFill>
          <a:latin typeface="+mn-lt"/>
          <a:ea typeface="+mn-ea"/>
          <a:cs typeface="+mn-cs"/>
        </a:defRPr>
      </a:lvl2pPr>
      <a:lvl3pPr marL="851992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3pPr>
      <a:lvl4pPr marL="1192789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533586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87438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215180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555977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89677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0797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8159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2239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6318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0398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4478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38557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26375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63990"/>
          <a:stretch/>
        </p:blipFill>
        <p:spPr>
          <a:xfrm>
            <a:off x="92471" y="138139"/>
            <a:ext cx="10258097" cy="238822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t="38811" b="44833"/>
          <a:stretch/>
        </p:blipFill>
        <p:spPr>
          <a:xfrm>
            <a:off x="56864" y="2490502"/>
            <a:ext cx="10258097" cy="108473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t="59202" b="26875"/>
          <a:stretch/>
        </p:blipFill>
        <p:spPr>
          <a:xfrm>
            <a:off x="52037" y="3772460"/>
            <a:ext cx="10258097" cy="923369"/>
          </a:xfrm>
          <a:prstGeom prst="rect">
            <a:avLst/>
          </a:prstGeom>
        </p:spPr>
      </p:pic>
      <p:cxnSp>
        <p:nvCxnSpPr>
          <p:cNvPr id="12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9010440" y="1184848"/>
            <a:ext cx="460837" cy="412070"/>
          </a:xfrm>
          <a:prstGeom prst="curvedConnector3">
            <a:avLst>
              <a:gd name="adj1" fmla="val -47730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3473585" y="2223056"/>
            <a:ext cx="1294465" cy="787961"/>
          </a:xfrm>
          <a:prstGeom prst="curvedConnector3">
            <a:avLst>
              <a:gd name="adj1" fmla="val 99015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5656328" y="3359158"/>
            <a:ext cx="1294465" cy="787961"/>
          </a:xfrm>
          <a:prstGeom prst="curvedConnector3">
            <a:avLst>
              <a:gd name="adj1" fmla="val 99015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48647" t="55708" r="48382" b="40237"/>
          <a:stretch/>
        </p:blipFill>
        <p:spPr>
          <a:xfrm>
            <a:off x="5069116" y="3581524"/>
            <a:ext cx="304800" cy="26894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t="77187" b="17696"/>
          <a:stretch/>
        </p:blipFill>
        <p:spPr>
          <a:xfrm>
            <a:off x="69840" y="4758581"/>
            <a:ext cx="10258097" cy="33937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8647" t="55708" r="48382" b="40237"/>
          <a:stretch/>
        </p:blipFill>
        <p:spPr>
          <a:xfrm>
            <a:off x="5046485" y="4727138"/>
            <a:ext cx="304800" cy="268942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>
          <a:xfrm>
            <a:off x="21256" y="25215"/>
            <a:ext cx="10486372" cy="5072743"/>
          </a:xfrm>
          <a:prstGeom prst="foldedCorner">
            <a:avLst>
              <a:gd name="adj" fmla="val 1431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Gefaltete Ecke 8"/>
          <p:cNvSpPr/>
          <p:nvPr/>
        </p:nvSpPr>
        <p:spPr>
          <a:xfrm>
            <a:off x="7917745" y="2244175"/>
            <a:ext cx="3399775" cy="1943878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lum contrast="-20000"/>
          </a:blip>
          <a:stretch>
            <a:fillRect/>
          </a:stretch>
        </p:blipFill>
        <p:spPr>
          <a:xfrm>
            <a:off x="8002821" y="2387244"/>
            <a:ext cx="2667321" cy="1724500"/>
          </a:xfrm>
          <a:prstGeom prst="rect">
            <a:avLst/>
          </a:prstGeom>
        </p:spPr>
      </p:pic>
      <p:sp>
        <p:nvSpPr>
          <p:cNvPr id="7" name="Gefaltete Ecke 6"/>
          <p:cNvSpPr/>
          <p:nvPr/>
        </p:nvSpPr>
        <p:spPr>
          <a:xfrm>
            <a:off x="7747005" y="1621302"/>
            <a:ext cx="3399775" cy="1943878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lum contrast="-20000"/>
          </a:blip>
          <a:stretch>
            <a:fillRect/>
          </a:stretch>
        </p:blipFill>
        <p:spPr>
          <a:xfrm>
            <a:off x="7840310" y="1722282"/>
            <a:ext cx="2667321" cy="1724500"/>
          </a:xfrm>
          <a:prstGeom prst="rect">
            <a:avLst/>
          </a:prstGeom>
        </p:spPr>
      </p:pic>
      <p:cxnSp>
        <p:nvCxnSpPr>
          <p:cNvPr id="2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>
            <a:off x="2428554" y="2335974"/>
            <a:ext cx="7189076" cy="152276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2"/>
          <a:srcRect l="48647" t="55708" r="48382" b="40237"/>
          <a:stretch/>
        </p:blipFill>
        <p:spPr>
          <a:xfrm>
            <a:off x="1827888" y="4797202"/>
            <a:ext cx="304800" cy="2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faltete Ecke 5"/>
          <p:cNvSpPr/>
          <p:nvPr/>
        </p:nvSpPr>
        <p:spPr>
          <a:xfrm>
            <a:off x="21256" y="25215"/>
            <a:ext cx="10486372" cy="5072743"/>
          </a:xfrm>
          <a:prstGeom prst="foldedCorner">
            <a:avLst>
              <a:gd name="adj" fmla="val 143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52036" y="25215"/>
            <a:ext cx="106181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UC 26 Manage Lab Procedures Use Case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use case provides capabilities for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the lab technician and the HCP to manage and view lab procedures and results.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26.1 Preconditions: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user (patient, Lab Technician, or HCP) has been authenticated 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Medical Records system 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(UC3)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7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26.2 Main Flow: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HCP can create a lab procedure for a given office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[S1].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events are logged </a:t>
            </a:r>
            <a:r>
              <a:rPr lang="en-US" sz="1400" u="sng" dirty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(UC5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6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26.3 Sub-flows: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An HCP can create a lab procedure for a given office visit.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HCP saves the new lab procedure, or cancels the lab procedure creation [E1], [E2].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status of the ab procedure is marked as transit.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26.4 Alternative 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[E1]	The lab procedure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(LOINC) is not the intended lab procedure code. The HCP selects a different procedure 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[E2]	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selected Lab Technician is not the intended Lab Technician. The HCP selects a different Lab Technician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26.5 Logging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9187234" y="1231007"/>
            <a:ext cx="316069" cy="272921"/>
          </a:xfrm>
          <a:prstGeom prst="curvedConnector3">
            <a:avLst>
              <a:gd name="adj1" fmla="val -115317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3483429" y="2223056"/>
            <a:ext cx="1284622" cy="615938"/>
          </a:xfrm>
          <a:prstGeom prst="curvedConnector3">
            <a:avLst>
              <a:gd name="adj1" fmla="val 100165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5310931" y="3291839"/>
            <a:ext cx="1787047" cy="724105"/>
          </a:xfrm>
          <a:prstGeom prst="curvedConnector3">
            <a:avLst>
              <a:gd name="adj1" fmla="val 100194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faltete Ecke 8"/>
          <p:cNvSpPr/>
          <p:nvPr/>
        </p:nvSpPr>
        <p:spPr>
          <a:xfrm>
            <a:off x="7917745" y="2148376"/>
            <a:ext cx="3399775" cy="1867569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lum contrast="-20000"/>
          </a:blip>
          <a:stretch>
            <a:fillRect/>
          </a:stretch>
        </p:blipFill>
        <p:spPr>
          <a:xfrm>
            <a:off x="8002821" y="2247900"/>
            <a:ext cx="2667321" cy="1724500"/>
          </a:xfrm>
          <a:prstGeom prst="rect">
            <a:avLst/>
          </a:prstGeom>
        </p:spPr>
      </p:pic>
      <p:sp>
        <p:nvSpPr>
          <p:cNvPr id="7" name="Gefaltete Ecke 6"/>
          <p:cNvSpPr/>
          <p:nvPr/>
        </p:nvSpPr>
        <p:spPr>
          <a:xfrm>
            <a:off x="7781841" y="1525503"/>
            <a:ext cx="3399775" cy="1833654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lum contrast="-20000"/>
          </a:blip>
          <a:stretch>
            <a:fillRect/>
          </a:stretch>
        </p:blipFill>
        <p:spPr>
          <a:xfrm>
            <a:off x="7875146" y="1582938"/>
            <a:ext cx="2667321" cy="1724500"/>
          </a:xfrm>
          <a:prstGeom prst="rect">
            <a:avLst/>
          </a:prstGeom>
        </p:spPr>
      </p:pic>
      <p:cxnSp>
        <p:nvCxnSpPr>
          <p:cNvPr id="2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>
            <a:off x="2428554" y="2335974"/>
            <a:ext cx="7189078" cy="133687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faltete Ecke 5"/>
          <p:cNvSpPr/>
          <p:nvPr/>
        </p:nvSpPr>
        <p:spPr>
          <a:xfrm>
            <a:off x="21256" y="25215"/>
            <a:ext cx="10486372" cy="5072743"/>
          </a:xfrm>
          <a:prstGeom prst="foldedCorner">
            <a:avLst>
              <a:gd name="adj" fmla="val 1431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52036" y="25215"/>
            <a:ext cx="106181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UC 26 Manage Lab Procedures Use Case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use case provides capabilities for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the lab technician and the HCP to manage and view lab procedures and results.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26.1 Preconditions: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user (patient, Lab Technician, or HCP) has been authenticated 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Medical Records system 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(UC3)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7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26.2 Main Flow: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HCP can create a lab procedure for a given office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events are logged </a:t>
            </a:r>
            <a:r>
              <a:rPr lang="en-US" sz="1400" u="sng" dirty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(UC5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6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26.3 Sub-flows: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An HCP can create a lab procedure for a given office visit.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HCP saves the new lab procedure, or cancels the lab procedure creation [E1], [E2].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status of the ab procedure is marked as transit.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26.4 Alternative 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[E1]	The lab procedure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(LOINC) is not the intended lab procedure code. The HCP selects a different procedure code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[E2]	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selected Lab Technician is not the intended Lab Technician. The HCP selects a different Lab Technician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26.5 Logging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9187234" y="1231007"/>
            <a:ext cx="316069" cy="272921"/>
          </a:xfrm>
          <a:prstGeom prst="curvedConnector3">
            <a:avLst>
              <a:gd name="adj1" fmla="val -115317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3483429" y="2223056"/>
            <a:ext cx="1284622" cy="615938"/>
          </a:xfrm>
          <a:prstGeom prst="curvedConnector3">
            <a:avLst>
              <a:gd name="adj1" fmla="val 100165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 rot="10800000" flipV="1">
            <a:off x="5310931" y="3291839"/>
            <a:ext cx="1787047" cy="724105"/>
          </a:xfrm>
          <a:prstGeom prst="curvedConnector3">
            <a:avLst>
              <a:gd name="adj1" fmla="val 100194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faltete Ecke 6"/>
          <p:cNvSpPr/>
          <p:nvPr/>
        </p:nvSpPr>
        <p:spPr>
          <a:xfrm>
            <a:off x="7781841" y="1525503"/>
            <a:ext cx="3399775" cy="1833654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7778127" y="1525588"/>
            <a:ext cx="32861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UC 3 Authenticate User </a:t>
            </a:r>
            <a:r>
              <a:rPr lang="en-US" sz="1000" b="1" dirty="0" smtClean="0"/>
              <a:t>Use </a:t>
            </a:r>
            <a:r>
              <a:rPr lang="en-US" sz="1000" b="1" dirty="0" smtClean="0"/>
              <a:t>Case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Preconditions: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sz="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UC1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" u="sng" dirty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UC2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has been completed and a user has successfully been created.</a:t>
            </a:r>
          </a:p>
          <a:p>
            <a:endParaRPr lang="en-US" sz="1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Flow: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A user enters their MID and their password to gain role-based entry into the </a:t>
            </a:r>
            <a:r>
              <a:rPr lang="en-US" sz="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Medical Records system [E1] or requests that their password be changed [S1]. A session that has been inactive for more than ten minutes is terminated [S3]. Upon successful authentication, the user will be directed to a personalized home page based on their role. An authenticated session ends when the user logs out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Sub-flows: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security question/answer has been set (it is not null) [E2], present security question and obtain answer [S2], [E1].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[S2]	If answer to security question is correct, allow user to change their password.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An email notification is sent [</a:t>
            </a:r>
            <a:r>
              <a:rPr lang="en-US" sz="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UC27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], [S1].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[S3]	Electronic sessions must terminate after ten minutes of inactivity. Ensure that authentication is reset after a period of inactivity that</a:t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	exceeds ten minutes.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3.4 Alternative Flows: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E1]	The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user may try three times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. After three failed attempts with a user in a given session, disallow attempts to log in via IP address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[E2]	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patient has never stored a security question/answer, the user is asked for the random password assigned on creation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Logging 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efaltete Ecke 8"/>
          <p:cNvSpPr/>
          <p:nvPr/>
        </p:nvSpPr>
        <p:spPr>
          <a:xfrm>
            <a:off x="7917745" y="2148376"/>
            <a:ext cx="3399775" cy="1867569"/>
          </a:xfrm>
          <a:prstGeom prst="foldedCorner">
            <a:avLst>
              <a:gd name="adj" fmla="val 31595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7906082" y="2148376"/>
            <a:ext cx="34114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UC </a:t>
            </a:r>
            <a:r>
              <a:rPr lang="en-US" sz="1000" b="1" dirty="0" smtClean="0"/>
              <a:t>5</a:t>
            </a:r>
            <a:r>
              <a:rPr lang="en-US" sz="1000" b="1" dirty="0" smtClean="0"/>
              <a:t> Log Transaction </a:t>
            </a:r>
            <a:r>
              <a:rPr lang="en-US" sz="1000" b="1" dirty="0" smtClean="0"/>
              <a:t>Use Case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information is highly personal. Maintaining confidentiality and integrity of patient data is paramount. Compete log files are critical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Preconditions: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Flow: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Any event which creates, views, edits, or deletes information is logged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[S1]. 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Login failures, valid authentication, and log outs are also logged [S2]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Sub-flows:</a:t>
            </a: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For creating, viewing, modifying, or deleting information, the following information is recorded: the MID of the logged in user, any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appropriate 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secondary MID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user whose information is being accessed, a transaction type corresponding to the given action, and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the current timestamp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. Individual audit codes related to specific use cases are presented within each Use Case description.</a:t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The subflow and transaction values are based on Use Case. For example, any in the range of 100-109 are for UC1, any in the range</a:t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of 200-209 are in UC2, etc.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[S2] 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values from range 1-99 are logging events which do not exist in any use case but are concerned with the system as a whole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Miscellaneous transaction codes 1-99 are presented in Section 5.5 below.  For Login Failures, the IP Address of the machine, 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transaction 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type = 1, and timestamp are recorded.</a:t>
            </a:r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Flows:</a:t>
            </a:r>
          </a:p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.5 Logging</a:t>
            </a:r>
          </a:p>
          <a:p>
            <a:r>
              <a:rPr lang="en-US" sz="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Verbinder: gewinkelt 58">
            <a:extLst>
              <a:ext uri="{FF2B5EF4-FFF2-40B4-BE49-F238E27FC236}">
                <a16:creationId xmlns:a16="http://schemas.microsoft.com/office/drawing/2014/main" id="{E7528440-8D89-47F5-A0C2-F724BA299637}"/>
              </a:ext>
            </a:extLst>
          </p:cNvPr>
          <p:cNvCxnSpPr/>
          <p:nvPr/>
        </p:nvCxnSpPr>
        <p:spPr>
          <a:xfrm>
            <a:off x="2428554" y="2335974"/>
            <a:ext cx="7189078" cy="133687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2035" y="25215"/>
            <a:ext cx="1128747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UC </a:t>
            </a:r>
            <a:r>
              <a:rPr lang="en-US" sz="3200" b="1" dirty="0" smtClean="0"/>
              <a:t>5</a:t>
            </a:r>
            <a:r>
              <a:rPr lang="en-US" sz="3200" b="1" dirty="0" smtClean="0"/>
              <a:t> Log Transaction </a:t>
            </a:r>
            <a:r>
              <a:rPr lang="en-US" sz="3200" b="1" dirty="0" smtClean="0"/>
              <a:t>Use Case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information is highly personal. Maintaining confidentiality and integrity of patient data is paramount. Compete log files are critical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Preconditions: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Flow: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 event which creates, views, edits, or deletes information is logged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Login failures, valid authentication, and log outs are also logged [S2]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Sub-flows: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creating, viewing, modifying, or deleting information, the following information is recorded: the MID of the logged in user, any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secondary MID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user whose information is being accessed, a transaction type corresponding to the given action, and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timestamp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Individual audit codes related to specific use cases are presented within each Use Case description.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The subflow and transaction values are based on Use Case. For example, any in the range of 100-109 are for UC1, any in the range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of 200-209 are in UC2, etc.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Flows: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.5 Logging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2035" y="25215"/>
            <a:ext cx="112874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UC 3 Authenticate User </a:t>
            </a:r>
            <a:r>
              <a:rPr lang="en-US" sz="3200" b="1" dirty="0" smtClean="0"/>
              <a:t>Use </a:t>
            </a:r>
            <a:r>
              <a:rPr lang="en-US" sz="3200" b="1" dirty="0" smtClean="0"/>
              <a:t>Case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Preconditions: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UC1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u="sng" dirty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has been completed and a user has successfully been created.</a:t>
            </a:r>
          </a:p>
          <a:p>
            <a:endParaRPr lang="en-US" sz="7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Flow: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user enters their MID and their password to gain role-based entry into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Medical Records system [E1] or requests that their password be changed [S1]. A session that has been inactive for more than ten minutes is terminated [S3]. Upon successful authentication, the user will be directed to a personalized home page based on their role. An authenticated session ends when the user logs out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u="sng" dirty="0" smtClean="0">
              <a:solidFill>
                <a:srgbClr val="003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Sub-flows: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[S1]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security question/answer has been set (it is not null) [E2], present security question and obtain answer [S2], [E1].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[S2]	If answer to security question is correct, allow user to change their password.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email notification is sent [</a:t>
            </a:r>
            <a:r>
              <a:rPr lang="en-US" sz="1400" u="sng" dirty="0" smtClean="0">
                <a:solidFill>
                  <a:srgbClr val="003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UC27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], [S1].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[S3]	Electronic sessions must terminate after ten minutes of inactivity. Ensure that authentication is reset after a period of inactivity that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exceeds ten minutes.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3.4 Alternative Flows: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E1]	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may try three times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After three failed attempts with a user in a given session, disallow attempts to log in via IP address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[E2]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patient has never stored a security question/answer, the user is asked for the random password assigned on creation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Logging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1376</Words>
  <Application>Microsoft Office PowerPoint</Application>
  <PresentationFormat>Benutzerdefiniert</PresentationFormat>
  <Paragraphs>119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grosser</dc:creator>
  <cp:lastModifiedBy>grosser</cp:lastModifiedBy>
  <cp:revision>48</cp:revision>
  <dcterms:created xsi:type="dcterms:W3CDTF">2022-04-27T09:21:04Z</dcterms:created>
  <dcterms:modified xsi:type="dcterms:W3CDTF">2022-08-31T09:14:19Z</dcterms:modified>
</cp:coreProperties>
</file>