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4" r:id="rId9"/>
    <p:sldId id="265" r:id="rId10"/>
    <p:sldId id="266" r:id="rId11"/>
    <p:sldId id="262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Se" initials="JS" lastIdx="1" clrIdx="0">
    <p:extLst>
      <p:ext uri="{19B8F6BF-5375-455C-9EA6-DF929625EA0E}">
        <p15:presenceInfo xmlns:p15="http://schemas.microsoft.com/office/powerpoint/2012/main" userId="92f2e5d6ca15a4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408B8-A527-1A97-045E-582720F41702}" v="53" dt="2021-05-21T14:57:29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 autoAdjust="0"/>
  </p:normalViewPr>
  <p:slideViewPr>
    <p:cSldViewPr snapToGrid="0">
      <p:cViewPr varScale="1">
        <p:scale>
          <a:sx n="119" d="100"/>
          <a:sy n="119" d="100"/>
        </p:scale>
        <p:origin x="9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AB1E5-8CDB-435F-9D65-59EA1F6DCEA8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526184E-6AF2-47C2-9422-DCC089E10834}">
      <dgm:prSet/>
      <dgm:spPr/>
      <dgm:t>
        <a:bodyPr/>
        <a:lstStyle/>
        <a:p>
          <a:r>
            <a:rPr lang="en-US"/>
            <a:t>Unser Team</a:t>
          </a:r>
        </a:p>
      </dgm:t>
    </dgm:pt>
    <dgm:pt modelId="{8C1598F8-3F52-4365-9157-856A5A56F259}" type="parTrans" cxnId="{2C83691B-864E-4B62-8599-F66F8BBB91E9}">
      <dgm:prSet/>
      <dgm:spPr/>
      <dgm:t>
        <a:bodyPr/>
        <a:lstStyle/>
        <a:p>
          <a:endParaRPr lang="en-US"/>
        </a:p>
      </dgm:t>
    </dgm:pt>
    <dgm:pt modelId="{153120E5-AEBF-4F96-84B7-4742ADE3BB7F}" type="sibTrans" cxnId="{2C83691B-864E-4B62-8599-F66F8BBB91E9}">
      <dgm:prSet/>
      <dgm:spPr/>
      <dgm:t>
        <a:bodyPr/>
        <a:lstStyle/>
        <a:p>
          <a:endParaRPr lang="en-US"/>
        </a:p>
      </dgm:t>
    </dgm:pt>
    <dgm:pt modelId="{8FDA9413-0338-406F-8C7D-7D7366C5EA4F}">
      <dgm:prSet/>
      <dgm:spPr/>
      <dgm:t>
        <a:bodyPr/>
        <a:lstStyle/>
        <a:p>
          <a:r>
            <a:rPr lang="en-US"/>
            <a:t>Probleme heutiger Versicherungen</a:t>
          </a:r>
        </a:p>
      </dgm:t>
    </dgm:pt>
    <dgm:pt modelId="{F5D0BD42-AC6B-4A2A-851F-F0FB41C7619C}" type="parTrans" cxnId="{F937904A-8707-427E-B545-57F4FEE3EA20}">
      <dgm:prSet/>
      <dgm:spPr/>
      <dgm:t>
        <a:bodyPr/>
        <a:lstStyle/>
        <a:p>
          <a:endParaRPr lang="en-US"/>
        </a:p>
      </dgm:t>
    </dgm:pt>
    <dgm:pt modelId="{19112C02-B394-4695-9DFA-3E77148338DE}" type="sibTrans" cxnId="{F937904A-8707-427E-B545-57F4FEE3EA20}">
      <dgm:prSet/>
      <dgm:spPr/>
      <dgm:t>
        <a:bodyPr/>
        <a:lstStyle/>
        <a:p>
          <a:endParaRPr lang="en-US"/>
        </a:p>
      </dgm:t>
    </dgm:pt>
    <dgm:pt modelId="{6182636A-E8C4-4C49-8099-22F39BBF019C}">
      <dgm:prSet/>
      <dgm:spPr/>
      <dgm:t>
        <a:bodyPr/>
        <a:lstStyle/>
        <a:p>
          <a:r>
            <a:rPr lang="en-US"/>
            <a:t>Zielsetzung Digitalisierung </a:t>
          </a:r>
        </a:p>
      </dgm:t>
    </dgm:pt>
    <dgm:pt modelId="{E78BDB96-17FB-4E47-AB2C-F1EF8388CC60}" type="parTrans" cxnId="{9B2A539F-5B3F-4595-8900-D0A2FF2F5F39}">
      <dgm:prSet/>
      <dgm:spPr/>
      <dgm:t>
        <a:bodyPr/>
        <a:lstStyle/>
        <a:p>
          <a:endParaRPr lang="en-US"/>
        </a:p>
      </dgm:t>
    </dgm:pt>
    <dgm:pt modelId="{883077F8-B1E3-4644-BCF6-7DDDE6EF496E}" type="sibTrans" cxnId="{9B2A539F-5B3F-4595-8900-D0A2FF2F5F39}">
      <dgm:prSet/>
      <dgm:spPr/>
      <dgm:t>
        <a:bodyPr/>
        <a:lstStyle/>
        <a:p>
          <a:endParaRPr lang="en-US"/>
        </a:p>
      </dgm:t>
    </dgm:pt>
    <dgm:pt modelId="{65BF9598-3491-4EAA-8D66-377424E7BAE3}">
      <dgm:prSet/>
      <dgm:spPr/>
      <dgm:t>
        <a:bodyPr/>
        <a:lstStyle/>
        <a:p>
          <a:r>
            <a:rPr lang="en-US"/>
            <a:t>Unsere Lösungsansätze</a:t>
          </a:r>
        </a:p>
      </dgm:t>
    </dgm:pt>
    <dgm:pt modelId="{B188072E-DE6D-40DB-9219-A2DCA2371FE8}" type="parTrans" cxnId="{6F5303C9-8A3C-40AA-9255-5CB243543E9C}">
      <dgm:prSet/>
      <dgm:spPr/>
      <dgm:t>
        <a:bodyPr/>
        <a:lstStyle/>
        <a:p>
          <a:endParaRPr lang="en-US"/>
        </a:p>
      </dgm:t>
    </dgm:pt>
    <dgm:pt modelId="{66D9CCA5-D4CB-4D3D-8E97-B31EB147C346}" type="sibTrans" cxnId="{6F5303C9-8A3C-40AA-9255-5CB243543E9C}">
      <dgm:prSet/>
      <dgm:spPr/>
      <dgm:t>
        <a:bodyPr/>
        <a:lstStyle/>
        <a:p>
          <a:endParaRPr lang="en-US"/>
        </a:p>
      </dgm:t>
    </dgm:pt>
    <dgm:pt modelId="{C88D0221-3906-44E8-A980-B0BAC223DF07}">
      <dgm:prSet/>
      <dgm:spPr/>
      <dgm:t>
        <a:bodyPr/>
        <a:lstStyle/>
        <a:p>
          <a:r>
            <a:rPr lang="en-US"/>
            <a:t>Unsere App MODVER</a:t>
          </a:r>
        </a:p>
      </dgm:t>
    </dgm:pt>
    <dgm:pt modelId="{21A6C891-3A8F-4652-976C-04AA112AE933}" type="parTrans" cxnId="{A7EF79FF-7172-4413-BFD6-3116F053EBCE}">
      <dgm:prSet/>
      <dgm:spPr/>
      <dgm:t>
        <a:bodyPr/>
        <a:lstStyle/>
        <a:p>
          <a:endParaRPr lang="en-US"/>
        </a:p>
      </dgm:t>
    </dgm:pt>
    <dgm:pt modelId="{0DF4F89D-0C94-4CD9-8446-A740DD55C6E9}" type="sibTrans" cxnId="{A7EF79FF-7172-4413-BFD6-3116F053EBCE}">
      <dgm:prSet/>
      <dgm:spPr/>
      <dgm:t>
        <a:bodyPr/>
        <a:lstStyle/>
        <a:p>
          <a:endParaRPr lang="en-US"/>
        </a:p>
      </dgm:t>
    </dgm:pt>
    <dgm:pt modelId="{3CB14451-AEE5-4D1D-8707-10EC4E94BD38}">
      <dgm:prSet/>
      <dgm:spPr/>
      <dgm:t>
        <a:bodyPr/>
        <a:lstStyle/>
        <a:p>
          <a:r>
            <a:rPr lang="en-US"/>
            <a:t>Aussicht für die Zukunft</a:t>
          </a:r>
        </a:p>
      </dgm:t>
    </dgm:pt>
    <dgm:pt modelId="{AA9CD238-C42D-43C2-B3C9-0839F81FE8C0}" type="parTrans" cxnId="{73F40E20-BE2F-4CD0-87F6-1327AF2DDFA1}">
      <dgm:prSet/>
      <dgm:spPr/>
      <dgm:t>
        <a:bodyPr/>
        <a:lstStyle/>
        <a:p>
          <a:endParaRPr lang="en-US"/>
        </a:p>
      </dgm:t>
    </dgm:pt>
    <dgm:pt modelId="{20AC04F5-4DDD-4E55-BAEA-08E12347A85C}" type="sibTrans" cxnId="{73F40E20-BE2F-4CD0-87F6-1327AF2DDFA1}">
      <dgm:prSet/>
      <dgm:spPr/>
      <dgm:t>
        <a:bodyPr/>
        <a:lstStyle/>
        <a:p>
          <a:endParaRPr lang="en-US"/>
        </a:p>
      </dgm:t>
    </dgm:pt>
    <dgm:pt modelId="{4D5EE21D-3ABE-48A1-B877-EE847B4527F9}" type="pres">
      <dgm:prSet presAssocID="{D32AB1E5-8CDB-435F-9D65-59EA1F6DCEA8}" presName="linear" presStyleCnt="0">
        <dgm:presLayoutVars>
          <dgm:animLvl val="lvl"/>
          <dgm:resizeHandles val="exact"/>
        </dgm:presLayoutVars>
      </dgm:prSet>
      <dgm:spPr/>
    </dgm:pt>
    <dgm:pt modelId="{E8DF58C4-4783-4EAB-995C-5210AB2D64F7}" type="pres">
      <dgm:prSet presAssocID="{5526184E-6AF2-47C2-9422-DCC089E1083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D3C3634-D24E-4B22-B6F5-0D36D7AEF6E2}" type="pres">
      <dgm:prSet presAssocID="{153120E5-AEBF-4F96-84B7-4742ADE3BB7F}" presName="spacer" presStyleCnt="0"/>
      <dgm:spPr/>
    </dgm:pt>
    <dgm:pt modelId="{10910E44-6449-4AE5-8CD7-4FB4870DBDF4}" type="pres">
      <dgm:prSet presAssocID="{8FDA9413-0338-406F-8C7D-7D7366C5EA4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735F931-B3A9-407B-8940-5E172D9ADAC5}" type="pres">
      <dgm:prSet presAssocID="{19112C02-B394-4695-9DFA-3E77148338DE}" presName="spacer" presStyleCnt="0"/>
      <dgm:spPr/>
    </dgm:pt>
    <dgm:pt modelId="{3E07E164-3032-47CC-A7A3-7F25AEFDAB0E}" type="pres">
      <dgm:prSet presAssocID="{6182636A-E8C4-4C49-8099-22F39BBF019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86A4F4F-089D-40D4-8594-62893CC03568}" type="pres">
      <dgm:prSet presAssocID="{883077F8-B1E3-4644-BCF6-7DDDE6EF496E}" presName="spacer" presStyleCnt="0"/>
      <dgm:spPr/>
    </dgm:pt>
    <dgm:pt modelId="{7810D769-474B-4949-81E0-C59EF6DD274D}" type="pres">
      <dgm:prSet presAssocID="{65BF9598-3491-4EAA-8D66-377424E7BAE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42C27CF-D824-4147-A399-E593AE4E748E}" type="pres">
      <dgm:prSet presAssocID="{66D9CCA5-D4CB-4D3D-8E97-B31EB147C346}" presName="spacer" presStyleCnt="0"/>
      <dgm:spPr/>
    </dgm:pt>
    <dgm:pt modelId="{95F0D8DB-6885-4CB5-B941-0592E9CF813B}" type="pres">
      <dgm:prSet presAssocID="{C88D0221-3906-44E8-A980-B0BAC223DF0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9AEB080-B02E-4C5C-BFBF-52432CA6BE07}" type="pres">
      <dgm:prSet presAssocID="{0DF4F89D-0C94-4CD9-8446-A740DD55C6E9}" presName="spacer" presStyleCnt="0"/>
      <dgm:spPr/>
    </dgm:pt>
    <dgm:pt modelId="{83B31313-5AA4-4BF7-B9C1-D9155C439E06}" type="pres">
      <dgm:prSet presAssocID="{3CB14451-AEE5-4D1D-8707-10EC4E94BD3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D24EB0C-B935-4880-8122-C1E1F10F8376}" type="presOf" srcId="{C88D0221-3906-44E8-A980-B0BAC223DF07}" destId="{95F0D8DB-6885-4CB5-B941-0592E9CF813B}" srcOrd="0" destOrd="0" presId="urn:microsoft.com/office/officeart/2005/8/layout/vList2"/>
    <dgm:cxn modelId="{2C83691B-864E-4B62-8599-F66F8BBB91E9}" srcId="{D32AB1E5-8CDB-435F-9D65-59EA1F6DCEA8}" destId="{5526184E-6AF2-47C2-9422-DCC089E10834}" srcOrd="0" destOrd="0" parTransId="{8C1598F8-3F52-4365-9157-856A5A56F259}" sibTransId="{153120E5-AEBF-4F96-84B7-4742ADE3BB7F}"/>
    <dgm:cxn modelId="{73F40E20-BE2F-4CD0-87F6-1327AF2DDFA1}" srcId="{D32AB1E5-8CDB-435F-9D65-59EA1F6DCEA8}" destId="{3CB14451-AEE5-4D1D-8707-10EC4E94BD38}" srcOrd="5" destOrd="0" parTransId="{AA9CD238-C42D-43C2-B3C9-0839F81FE8C0}" sibTransId="{20AC04F5-4DDD-4E55-BAEA-08E12347A85C}"/>
    <dgm:cxn modelId="{973D8E44-A6B2-486C-A380-7603F9C23244}" type="presOf" srcId="{8FDA9413-0338-406F-8C7D-7D7366C5EA4F}" destId="{10910E44-6449-4AE5-8CD7-4FB4870DBDF4}" srcOrd="0" destOrd="0" presId="urn:microsoft.com/office/officeart/2005/8/layout/vList2"/>
    <dgm:cxn modelId="{9FEAD447-F03C-4C0B-ACC8-746A87A86EB3}" type="presOf" srcId="{5526184E-6AF2-47C2-9422-DCC089E10834}" destId="{E8DF58C4-4783-4EAB-995C-5210AB2D64F7}" srcOrd="0" destOrd="0" presId="urn:microsoft.com/office/officeart/2005/8/layout/vList2"/>
    <dgm:cxn modelId="{10F6536A-4C88-42BD-BCB4-AF2C3BBFA411}" type="presOf" srcId="{6182636A-E8C4-4C49-8099-22F39BBF019C}" destId="{3E07E164-3032-47CC-A7A3-7F25AEFDAB0E}" srcOrd="0" destOrd="0" presId="urn:microsoft.com/office/officeart/2005/8/layout/vList2"/>
    <dgm:cxn modelId="{F937904A-8707-427E-B545-57F4FEE3EA20}" srcId="{D32AB1E5-8CDB-435F-9D65-59EA1F6DCEA8}" destId="{8FDA9413-0338-406F-8C7D-7D7366C5EA4F}" srcOrd="1" destOrd="0" parTransId="{F5D0BD42-AC6B-4A2A-851F-F0FB41C7619C}" sibTransId="{19112C02-B394-4695-9DFA-3E77148338DE}"/>
    <dgm:cxn modelId="{B1594A4F-1DD0-4D8A-90E9-5704A5B012E2}" type="presOf" srcId="{3CB14451-AEE5-4D1D-8707-10EC4E94BD38}" destId="{83B31313-5AA4-4BF7-B9C1-D9155C439E06}" srcOrd="0" destOrd="0" presId="urn:microsoft.com/office/officeart/2005/8/layout/vList2"/>
    <dgm:cxn modelId="{804A6E9B-9418-44D1-9060-4087AD680517}" type="presOf" srcId="{D32AB1E5-8CDB-435F-9D65-59EA1F6DCEA8}" destId="{4D5EE21D-3ABE-48A1-B877-EE847B4527F9}" srcOrd="0" destOrd="0" presId="urn:microsoft.com/office/officeart/2005/8/layout/vList2"/>
    <dgm:cxn modelId="{9B2A539F-5B3F-4595-8900-D0A2FF2F5F39}" srcId="{D32AB1E5-8CDB-435F-9D65-59EA1F6DCEA8}" destId="{6182636A-E8C4-4C49-8099-22F39BBF019C}" srcOrd="2" destOrd="0" parTransId="{E78BDB96-17FB-4E47-AB2C-F1EF8388CC60}" sibTransId="{883077F8-B1E3-4644-BCF6-7DDDE6EF496E}"/>
    <dgm:cxn modelId="{6F5303C9-8A3C-40AA-9255-5CB243543E9C}" srcId="{D32AB1E5-8CDB-435F-9D65-59EA1F6DCEA8}" destId="{65BF9598-3491-4EAA-8D66-377424E7BAE3}" srcOrd="3" destOrd="0" parTransId="{B188072E-DE6D-40DB-9219-A2DCA2371FE8}" sibTransId="{66D9CCA5-D4CB-4D3D-8E97-B31EB147C346}"/>
    <dgm:cxn modelId="{24BD58E2-EFD8-49C6-867C-B4B92544252E}" type="presOf" srcId="{65BF9598-3491-4EAA-8D66-377424E7BAE3}" destId="{7810D769-474B-4949-81E0-C59EF6DD274D}" srcOrd="0" destOrd="0" presId="urn:microsoft.com/office/officeart/2005/8/layout/vList2"/>
    <dgm:cxn modelId="{A7EF79FF-7172-4413-BFD6-3116F053EBCE}" srcId="{D32AB1E5-8CDB-435F-9D65-59EA1F6DCEA8}" destId="{C88D0221-3906-44E8-A980-B0BAC223DF07}" srcOrd="4" destOrd="0" parTransId="{21A6C891-3A8F-4652-976C-04AA112AE933}" sibTransId="{0DF4F89D-0C94-4CD9-8446-A740DD55C6E9}"/>
    <dgm:cxn modelId="{6E9AEF7C-2F05-4C0D-A76E-5189D10E0FD6}" type="presParOf" srcId="{4D5EE21D-3ABE-48A1-B877-EE847B4527F9}" destId="{E8DF58C4-4783-4EAB-995C-5210AB2D64F7}" srcOrd="0" destOrd="0" presId="urn:microsoft.com/office/officeart/2005/8/layout/vList2"/>
    <dgm:cxn modelId="{D0C6C613-A27E-4874-9C63-B3C288137750}" type="presParOf" srcId="{4D5EE21D-3ABE-48A1-B877-EE847B4527F9}" destId="{2D3C3634-D24E-4B22-B6F5-0D36D7AEF6E2}" srcOrd="1" destOrd="0" presId="urn:microsoft.com/office/officeart/2005/8/layout/vList2"/>
    <dgm:cxn modelId="{85F9BB18-ED21-4B56-A10C-D94BC9630E49}" type="presParOf" srcId="{4D5EE21D-3ABE-48A1-B877-EE847B4527F9}" destId="{10910E44-6449-4AE5-8CD7-4FB4870DBDF4}" srcOrd="2" destOrd="0" presId="urn:microsoft.com/office/officeart/2005/8/layout/vList2"/>
    <dgm:cxn modelId="{9F52232D-D7DC-45EF-8232-7914D037D287}" type="presParOf" srcId="{4D5EE21D-3ABE-48A1-B877-EE847B4527F9}" destId="{E735F931-B3A9-407B-8940-5E172D9ADAC5}" srcOrd="3" destOrd="0" presId="urn:microsoft.com/office/officeart/2005/8/layout/vList2"/>
    <dgm:cxn modelId="{2D1A41B4-F411-44BF-A9AA-A9447F013CB6}" type="presParOf" srcId="{4D5EE21D-3ABE-48A1-B877-EE847B4527F9}" destId="{3E07E164-3032-47CC-A7A3-7F25AEFDAB0E}" srcOrd="4" destOrd="0" presId="urn:microsoft.com/office/officeart/2005/8/layout/vList2"/>
    <dgm:cxn modelId="{58AE6350-8B9E-4EE0-983D-D1C8F423FE4C}" type="presParOf" srcId="{4D5EE21D-3ABE-48A1-B877-EE847B4527F9}" destId="{086A4F4F-089D-40D4-8594-62893CC03568}" srcOrd="5" destOrd="0" presId="urn:microsoft.com/office/officeart/2005/8/layout/vList2"/>
    <dgm:cxn modelId="{838BEFFB-83C3-42EB-A8D7-40DEED8E9CB3}" type="presParOf" srcId="{4D5EE21D-3ABE-48A1-B877-EE847B4527F9}" destId="{7810D769-474B-4949-81E0-C59EF6DD274D}" srcOrd="6" destOrd="0" presId="urn:microsoft.com/office/officeart/2005/8/layout/vList2"/>
    <dgm:cxn modelId="{9D1A1149-B03D-4E79-A0E7-6B1186EF730C}" type="presParOf" srcId="{4D5EE21D-3ABE-48A1-B877-EE847B4527F9}" destId="{042C27CF-D824-4147-A399-E593AE4E748E}" srcOrd="7" destOrd="0" presId="urn:microsoft.com/office/officeart/2005/8/layout/vList2"/>
    <dgm:cxn modelId="{AA8F1F71-4E76-433A-A827-C7A1710AB695}" type="presParOf" srcId="{4D5EE21D-3ABE-48A1-B877-EE847B4527F9}" destId="{95F0D8DB-6885-4CB5-B941-0592E9CF813B}" srcOrd="8" destOrd="0" presId="urn:microsoft.com/office/officeart/2005/8/layout/vList2"/>
    <dgm:cxn modelId="{AAA5C193-D538-4C2B-BB31-E9DED2503A41}" type="presParOf" srcId="{4D5EE21D-3ABE-48A1-B877-EE847B4527F9}" destId="{09AEB080-B02E-4C5C-BFBF-52432CA6BE07}" srcOrd="9" destOrd="0" presId="urn:microsoft.com/office/officeart/2005/8/layout/vList2"/>
    <dgm:cxn modelId="{78064B92-09D2-4458-B9C4-718E3A6F830B}" type="presParOf" srcId="{4D5EE21D-3ABE-48A1-B877-EE847B4527F9}" destId="{83B31313-5AA4-4BF7-B9C1-D9155C439E0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B7343A-F0D6-4054-A7FB-99D9B958580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B86980-B08C-47CF-B9A3-F6BB736F4A5C}">
      <dgm:prSet/>
      <dgm:spPr/>
      <dgm:t>
        <a:bodyPr/>
        <a:lstStyle/>
        <a:p>
          <a:r>
            <a:rPr lang="de-DE" b="0" i="0" dirty="0"/>
            <a:t>Sven Pöllath</a:t>
          </a:r>
          <a:endParaRPr lang="en-US" dirty="0"/>
        </a:p>
      </dgm:t>
    </dgm:pt>
    <dgm:pt modelId="{A19C2BFA-6E53-4A77-A7EE-369B07FEAA45}" type="parTrans" cxnId="{A4926423-7C2D-4CEC-A56D-EA7520039D93}">
      <dgm:prSet/>
      <dgm:spPr/>
      <dgm:t>
        <a:bodyPr/>
        <a:lstStyle/>
        <a:p>
          <a:endParaRPr lang="en-US"/>
        </a:p>
      </dgm:t>
    </dgm:pt>
    <dgm:pt modelId="{B755D4D6-F984-4693-A33D-3DC06CD867F6}" type="sibTrans" cxnId="{A4926423-7C2D-4CEC-A56D-EA7520039D93}">
      <dgm:prSet/>
      <dgm:spPr/>
      <dgm:t>
        <a:bodyPr/>
        <a:lstStyle/>
        <a:p>
          <a:endParaRPr lang="en-US"/>
        </a:p>
      </dgm:t>
    </dgm:pt>
    <dgm:pt modelId="{03C64CBB-9995-4C09-8D9F-AFC21C2C83D8}">
      <dgm:prSet/>
      <dgm:spPr/>
      <dgm:t>
        <a:bodyPr/>
        <a:lstStyle/>
        <a:p>
          <a:r>
            <a:rPr lang="de-DE" b="0" i="0" dirty="0"/>
            <a:t>Moritz Schley</a:t>
          </a:r>
          <a:endParaRPr lang="en-US" dirty="0"/>
        </a:p>
      </dgm:t>
    </dgm:pt>
    <dgm:pt modelId="{3EB0400C-0B64-4962-9E24-2C506467CDAE}" type="parTrans" cxnId="{225019E5-C9BD-4347-9705-09752D434A30}">
      <dgm:prSet/>
      <dgm:spPr/>
      <dgm:t>
        <a:bodyPr/>
        <a:lstStyle/>
        <a:p>
          <a:endParaRPr lang="en-US"/>
        </a:p>
      </dgm:t>
    </dgm:pt>
    <dgm:pt modelId="{66AF95DD-4686-4FCB-ACFA-0F8182683E32}" type="sibTrans" cxnId="{225019E5-C9BD-4347-9705-09752D434A30}">
      <dgm:prSet/>
      <dgm:spPr/>
      <dgm:t>
        <a:bodyPr/>
        <a:lstStyle/>
        <a:p>
          <a:endParaRPr lang="en-US"/>
        </a:p>
      </dgm:t>
    </dgm:pt>
    <dgm:pt modelId="{5D01A5AC-4419-426B-A7A0-C2EF13792085}">
      <dgm:prSet/>
      <dgm:spPr/>
      <dgm:t>
        <a:bodyPr/>
        <a:lstStyle/>
        <a:p>
          <a:r>
            <a:rPr lang="de-DE" b="0" i="0"/>
            <a:t>Fabian Kuhne</a:t>
          </a:r>
          <a:endParaRPr lang="en-US"/>
        </a:p>
      </dgm:t>
    </dgm:pt>
    <dgm:pt modelId="{A3A7BB5B-B20A-4388-B316-328E93C75A65}" type="parTrans" cxnId="{B2AADBAE-F66B-4E85-AF60-DDEDDEE39104}">
      <dgm:prSet/>
      <dgm:spPr/>
      <dgm:t>
        <a:bodyPr/>
        <a:lstStyle/>
        <a:p>
          <a:endParaRPr lang="en-US"/>
        </a:p>
      </dgm:t>
    </dgm:pt>
    <dgm:pt modelId="{49C75557-198A-4B90-8054-6770B3378FB6}" type="sibTrans" cxnId="{B2AADBAE-F66B-4E85-AF60-DDEDDEE39104}">
      <dgm:prSet/>
      <dgm:spPr/>
      <dgm:t>
        <a:bodyPr/>
        <a:lstStyle/>
        <a:p>
          <a:endParaRPr lang="en-US"/>
        </a:p>
      </dgm:t>
    </dgm:pt>
    <dgm:pt modelId="{9E4E4BB8-F45F-42E6-93E3-6C3F138212D7}">
      <dgm:prSet/>
      <dgm:spPr/>
      <dgm:t>
        <a:bodyPr/>
        <a:lstStyle/>
        <a:p>
          <a:r>
            <a:rPr lang="de-DE" b="0" i="0" dirty="0"/>
            <a:t>Joshua </a:t>
          </a:r>
          <a:r>
            <a:rPr lang="de-DE" b="0" i="0" dirty="0" err="1"/>
            <a:t>Senski</a:t>
          </a:r>
          <a:endParaRPr lang="en-US" dirty="0"/>
        </a:p>
      </dgm:t>
    </dgm:pt>
    <dgm:pt modelId="{BD64A226-BE7A-4555-AF59-3CF987730967}" type="parTrans" cxnId="{BB6AC608-D319-46ED-B70B-776736E47375}">
      <dgm:prSet/>
      <dgm:spPr/>
      <dgm:t>
        <a:bodyPr/>
        <a:lstStyle/>
        <a:p>
          <a:endParaRPr lang="en-US"/>
        </a:p>
      </dgm:t>
    </dgm:pt>
    <dgm:pt modelId="{7FC4F220-558F-415C-B911-68D25B22205D}" type="sibTrans" cxnId="{BB6AC608-D319-46ED-B70B-776736E47375}">
      <dgm:prSet/>
      <dgm:spPr/>
      <dgm:t>
        <a:bodyPr/>
        <a:lstStyle/>
        <a:p>
          <a:endParaRPr lang="en-US"/>
        </a:p>
      </dgm:t>
    </dgm:pt>
    <dgm:pt modelId="{2EF85DB2-EA26-43B1-BF9C-E37E3C54CAFA}">
      <dgm:prSet/>
      <dgm:spPr/>
      <dgm:t>
        <a:bodyPr/>
        <a:lstStyle/>
        <a:p>
          <a:r>
            <a:rPr lang="de-DE" b="0" i="0" dirty="0"/>
            <a:t>Jana Walcher</a:t>
          </a:r>
          <a:endParaRPr lang="en-US" dirty="0"/>
        </a:p>
      </dgm:t>
    </dgm:pt>
    <dgm:pt modelId="{212B5342-9FCC-4F6B-B3B2-46307284F035}" type="parTrans" cxnId="{AE62776F-3959-48B4-A214-8B53CEF4E44B}">
      <dgm:prSet/>
      <dgm:spPr/>
      <dgm:t>
        <a:bodyPr/>
        <a:lstStyle/>
        <a:p>
          <a:endParaRPr lang="de-DE"/>
        </a:p>
      </dgm:t>
    </dgm:pt>
    <dgm:pt modelId="{E23E2E51-041C-460F-BD7C-92030F42B70E}" type="sibTrans" cxnId="{AE62776F-3959-48B4-A214-8B53CEF4E44B}">
      <dgm:prSet/>
      <dgm:spPr/>
      <dgm:t>
        <a:bodyPr/>
        <a:lstStyle/>
        <a:p>
          <a:endParaRPr lang="de-DE"/>
        </a:p>
      </dgm:t>
    </dgm:pt>
    <dgm:pt modelId="{3E09478A-F704-4C22-96AD-BDF90A417C6D}" type="pres">
      <dgm:prSet presAssocID="{66B7343A-F0D6-4054-A7FB-99D9B9585805}" presName="vert0" presStyleCnt="0">
        <dgm:presLayoutVars>
          <dgm:dir/>
          <dgm:animOne val="branch"/>
          <dgm:animLvl val="lvl"/>
        </dgm:presLayoutVars>
      </dgm:prSet>
      <dgm:spPr/>
    </dgm:pt>
    <dgm:pt modelId="{1C22934C-1A16-4818-A558-CFA167E4D849}" type="pres">
      <dgm:prSet presAssocID="{22B86980-B08C-47CF-B9A3-F6BB736F4A5C}" presName="thickLine" presStyleLbl="alignNode1" presStyleIdx="0" presStyleCnt="5"/>
      <dgm:spPr/>
    </dgm:pt>
    <dgm:pt modelId="{97EE5FAA-8338-453C-B01A-AC89FD10FF77}" type="pres">
      <dgm:prSet presAssocID="{22B86980-B08C-47CF-B9A3-F6BB736F4A5C}" presName="horz1" presStyleCnt="0"/>
      <dgm:spPr/>
    </dgm:pt>
    <dgm:pt modelId="{46DD9AA2-98E3-42EF-8C23-9028DA3A5244}" type="pres">
      <dgm:prSet presAssocID="{22B86980-B08C-47CF-B9A3-F6BB736F4A5C}" presName="tx1" presStyleLbl="revTx" presStyleIdx="0" presStyleCnt="5"/>
      <dgm:spPr/>
    </dgm:pt>
    <dgm:pt modelId="{DA756789-9438-4280-AD91-9F0166DEE457}" type="pres">
      <dgm:prSet presAssocID="{22B86980-B08C-47CF-B9A3-F6BB736F4A5C}" presName="vert1" presStyleCnt="0"/>
      <dgm:spPr/>
    </dgm:pt>
    <dgm:pt modelId="{3FFFD9B3-4047-4995-BCD3-3F9C19A061FA}" type="pres">
      <dgm:prSet presAssocID="{03C64CBB-9995-4C09-8D9F-AFC21C2C83D8}" presName="thickLine" presStyleLbl="alignNode1" presStyleIdx="1" presStyleCnt="5"/>
      <dgm:spPr/>
    </dgm:pt>
    <dgm:pt modelId="{D316611D-AD55-4687-87E3-5D03CB5E8C47}" type="pres">
      <dgm:prSet presAssocID="{03C64CBB-9995-4C09-8D9F-AFC21C2C83D8}" presName="horz1" presStyleCnt="0"/>
      <dgm:spPr/>
    </dgm:pt>
    <dgm:pt modelId="{3020CA56-18E7-47D9-9754-C354492BE5FA}" type="pres">
      <dgm:prSet presAssocID="{03C64CBB-9995-4C09-8D9F-AFC21C2C83D8}" presName="tx1" presStyleLbl="revTx" presStyleIdx="1" presStyleCnt="5"/>
      <dgm:spPr/>
    </dgm:pt>
    <dgm:pt modelId="{28D397C4-AF63-4379-AE21-FDBF8A8DCE9E}" type="pres">
      <dgm:prSet presAssocID="{03C64CBB-9995-4C09-8D9F-AFC21C2C83D8}" presName="vert1" presStyleCnt="0"/>
      <dgm:spPr/>
    </dgm:pt>
    <dgm:pt modelId="{698BFD6A-10AD-471C-BA30-93D8BA142906}" type="pres">
      <dgm:prSet presAssocID="{5D01A5AC-4419-426B-A7A0-C2EF13792085}" presName="thickLine" presStyleLbl="alignNode1" presStyleIdx="2" presStyleCnt="5"/>
      <dgm:spPr/>
    </dgm:pt>
    <dgm:pt modelId="{10577318-6BAE-451F-9EBD-8BB292D95E0D}" type="pres">
      <dgm:prSet presAssocID="{5D01A5AC-4419-426B-A7A0-C2EF13792085}" presName="horz1" presStyleCnt="0"/>
      <dgm:spPr/>
    </dgm:pt>
    <dgm:pt modelId="{46082A26-EDA1-460D-9AC7-E1BDAF8E254C}" type="pres">
      <dgm:prSet presAssocID="{5D01A5AC-4419-426B-A7A0-C2EF13792085}" presName="tx1" presStyleLbl="revTx" presStyleIdx="2" presStyleCnt="5"/>
      <dgm:spPr/>
    </dgm:pt>
    <dgm:pt modelId="{1F3A421A-2B32-4985-BB74-AFA57A1935EB}" type="pres">
      <dgm:prSet presAssocID="{5D01A5AC-4419-426B-A7A0-C2EF13792085}" presName="vert1" presStyleCnt="0"/>
      <dgm:spPr/>
    </dgm:pt>
    <dgm:pt modelId="{59A21146-BC3E-41A3-AA1C-A9609B05C691}" type="pres">
      <dgm:prSet presAssocID="{9E4E4BB8-F45F-42E6-93E3-6C3F138212D7}" presName="thickLine" presStyleLbl="alignNode1" presStyleIdx="3" presStyleCnt="5"/>
      <dgm:spPr/>
    </dgm:pt>
    <dgm:pt modelId="{9BCD9FE2-0D97-4EF7-B8B9-4DD2C31999D3}" type="pres">
      <dgm:prSet presAssocID="{9E4E4BB8-F45F-42E6-93E3-6C3F138212D7}" presName="horz1" presStyleCnt="0"/>
      <dgm:spPr/>
    </dgm:pt>
    <dgm:pt modelId="{23907D43-A756-42B2-9535-4F554BBB3F59}" type="pres">
      <dgm:prSet presAssocID="{9E4E4BB8-F45F-42E6-93E3-6C3F138212D7}" presName="tx1" presStyleLbl="revTx" presStyleIdx="3" presStyleCnt="5"/>
      <dgm:spPr/>
    </dgm:pt>
    <dgm:pt modelId="{267DE61C-706F-4C15-95F4-C6EDAC9B909E}" type="pres">
      <dgm:prSet presAssocID="{9E4E4BB8-F45F-42E6-93E3-6C3F138212D7}" presName="vert1" presStyleCnt="0"/>
      <dgm:spPr/>
    </dgm:pt>
    <dgm:pt modelId="{E4355A55-D697-4771-96CC-25FFA77D81C5}" type="pres">
      <dgm:prSet presAssocID="{2EF85DB2-EA26-43B1-BF9C-E37E3C54CAFA}" presName="thickLine" presStyleLbl="alignNode1" presStyleIdx="4" presStyleCnt="5"/>
      <dgm:spPr/>
    </dgm:pt>
    <dgm:pt modelId="{B1E51C62-5EAE-42BB-AE77-17C94808F306}" type="pres">
      <dgm:prSet presAssocID="{2EF85DB2-EA26-43B1-BF9C-E37E3C54CAFA}" presName="horz1" presStyleCnt="0"/>
      <dgm:spPr/>
    </dgm:pt>
    <dgm:pt modelId="{439015CF-F753-4F72-851D-B89EB5FE3C01}" type="pres">
      <dgm:prSet presAssocID="{2EF85DB2-EA26-43B1-BF9C-E37E3C54CAFA}" presName="tx1" presStyleLbl="revTx" presStyleIdx="4" presStyleCnt="5"/>
      <dgm:spPr/>
    </dgm:pt>
    <dgm:pt modelId="{6E4EAA58-E13D-4EB0-B0B5-8FFA9B54F200}" type="pres">
      <dgm:prSet presAssocID="{2EF85DB2-EA26-43B1-BF9C-E37E3C54CAFA}" presName="vert1" presStyleCnt="0"/>
      <dgm:spPr/>
    </dgm:pt>
  </dgm:ptLst>
  <dgm:cxnLst>
    <dgm:cxn modelId="{BB6AC608-D319-46ED-B70B-776736E47375}" srcId="{66B7343A-F0D6-4054-A7FB-99D9B9585805}" destId="{9E4E4BB8-F45F-42E6-93E3-6C3F138212D7}" srcOrd="3" destOrd="0" parTransId="{BD64A226-BE7A-4555-AF59-3CF987730967}" sibTransId="{7FC4F220-558F-415C-B911-68D25B22205D}"/>
    <dgm:cxn modelId="{A7996619-45CE-44C2-9842-850B9B7DE639}" type="presOf" srcId="{22B86980-B08C-47CF-B9A3-F6BB736F4A5C}" destId="{46DD9AA2-98E3-42EF-8C23-9028DA3A5244}" srcOrd="0" destOrd="0" presId="urn:microsoft.com/office/officeart/2008/layout/LinedList"/>
    <dgm:cxn modelId="{A4926423-7C2D-4CEC-A56D-EA7520039D93}" srcId="{66B7343A-F0D6-4054-A7FB-99D9B9585805}" destId="{22B86980-B08C-47CF-B9A3-F6BB736F4A5C}" srcOrd="0" destOrd="0" parTransId="{A19C2BFA-6E53-4A77-A7EE-369B07FEAA45}" sibTransId="{B755D4D6-F984-4693-A33D-3DC06CD867F6}"/>
    <dgm:cxn modelId="{AE62776F-3959-48B4-A214-8B53CEF4E44B}" srcId="{66B7343A-F0D6-4054-A7FB-99D9B9585805}" destId="{2EF85DB2-EA26-43B1-BF9C-E37E3C54CAFA}" srcOrd="4" destOrd="0" parTransId="{212B5342-9FCC-4F6B-B3B2-46307284F035}" sibTransId="{E23E2E51-041C-460F-BD7C-92030F42B70E}"/>
    <dgm:cxn modelId="{B2F0E37C-3D1B-4DE4-AC78-5195989C5171}" type="presOf" srcId="{03C64CBB-9995-4C09-8D9F-AFC21C2C83D8}" destId="{3020CA56-18E7-47D9-9754-C354492BE5FA}" srcOrd="0" destOrd="0" presId="urn:microsoft.com/office/officeart/2008/layout/LinedList"/>
    <dgm:cxn modelId="{B8901881-071F-454A-9968-40D7AD23553D}" type="presOf" srcId="{66B7343A-F0D6-4054-A7FB-99D9B9585805}" destId="{3E09478A-F704-4C22-96AD-BDF90A417C6D}" srcOrd="0" destOrd="0" presId="urn:microsoft.com/office/officeart/2008/layout/LinedList"/>
    <dgm:cxn modelId="{C5F4B4A9-D69A-45EA-B6B7-4314FC56F602}" type="presOf" srcId="{9E4E4BB8-F45F-42E6-93E3-6C3F138212D7}" destId="{23907D43-A756-42B2-9535-4F554BBB3F59}" srcOrd="0" destOrd="0" presId="urn:microsoft.com/office/officeart/2008/layout/LinedList"/>
    <dgm:cxn modelId="{B2AADBAE-F66B-4E85-AF60-DDEDDEE39104}" srcId="{66B7343A-F0D6-4054-A7FB-99D9B9585805}" destId="{5D01A5AC-4419-426B-A7A0-C2EF13792085}" srcOrd="2" destOrd="0" parTransId="{A3A7BB5B-B20A-4388-B316-328E93C75A65}" sibTransId="{49C75557-198A-4B90-8054-6770B3378FB6}"/>
    <dgm:cxn modelId="{1E38E7B6-0A83-41D5-BECB-0F07A0F3E8DC}" type="presOf" srcId="{2EF85DB2-EA26-43B1-BF9C-E37E3C54CAFA}" destId="{439015CF-F753-4F72-851D-B89EB5FE3C01}" srcOrd="0" destOrd="0" presId="urn:microsoft.com/office/officeart/2008/layout/LinedList"/>
    <dgm:cxn modelId="{09F719C0-2E24-4EB0-93CA-E4238D14D737}" type="presOf" srcId="{5D01A5AC-4419-426B-A7A0-C2EF13792085}" destId="{46082A26-EDA1-460D-9AC7-E1BDAF8E254C}" srcOrd="0" destOrd="0" presId="urn:microsoft.com/office/officeart/2008/layout/LinedList"/>
    <dgm:cxn modelId="{225019E5-C9BD-4347-9705-09752D434A30}" srcId="{66B7343A-F0D6-4054-A7FB-99D9B9585805}" destId="{03C64CBB-9995-4C09-8D9F-AFC21C2C83D8}" srcOrd="1" destOrd="0" parTransId="{3EB0400C-0B64-4962-9E24-2C506467CDAE}" sibTransId="{66AF95DD-4686-4FCB-ACFA-0F8182683E32}"/>
    <dgm:cxn modelId="{C6D11CE6-A95D-4F0D-A63B-F22954E55079}" type="presParOf" srcId="{3E09478A-F704-4C22-96AD-BDF90A417C6D}" destId="{1C22934C-1A16-4818-A558-CFA167E4D849}" srcOrd="0" destOrd="0" presId="urn:microsoft.com/office/officeart/2008/layout/LinedList"/>
    <dgm:cxn modelId="{32B3F4E8-A68C-4BE3-8858-C79BCADB71A5}" type="presParOf" srcId="{3E09478A-F704-4C22-96AD-BDF90A417C6D}" destId="{97EE5FAA-8338-453C-B01A-AC89FD10FF77}" srcOrd="1" destOrd="0" presId="urn:microsoft.com/office/officeart/2008/layout/LinedList"/>
    <dgm:cxn modelId="{066701C3-B208-4AF8-969E-453DD9149417}" type="presParOf" srcId="{97EE5FAA-8338-453C-B01A-AC89FD10FF77}" destId="{46DD9AA2-98E3-42EF-8C23-9028DA3A5244}" srcOrd="0" destOrd="0" presId="urn:microsoft.com/office/officeart/2008/layout/LinedList"/>
    <dgm:cxn modelId="{890C3329-9873-48E6-B833-7F60D4815174}" type="presParOf" srcId="{97EE5FAA-8338-453C-B01A-AC89FD10FF77}" destId="{DA756789-9438-4280-AD91-9F0166DEE457}" srcOrd="1" destOrd="0" presId="urn:microsoft.com/office/officeart/2008/layout/LinedList"/>
    <dgm:cxn modelId="{468BA316-F81F-4951-91F6-8D5D43130922}" type="presParOf" srcId="{3E09478A-F704-4C22-96AD-BDF90A417C6D}" destId="{3FFFD9B3-4047-4995-BCD3-3F9C19A061FA}" srcOrd="2" destOrd="0" presId="urn:microsoft.com/office/officeart/2008/layout/LinedList"/>
    <dgm:cxn modelId="{773BAC50-7A08-45F6-81D8-424DB2A8B09C}" type="presParOf" srcId="{3E09478A-F704-4C22-96AD-BDF90A417C6D}" destId="{D316611D-AD55-4687-87E3-5D03CB5E8C47}" srcOrd="3" destOrd="0" presId="urn:microsoft.com/office/officeart/2008/layout/LinedList"/>
    <dgm:cxn modelId="{7A9DAF89-2F72-41B6-B470-FCC962B01B2A}" type="presParOf" srcId="{D316611D-AD55-4687-87E3-5D03CB5E8C47}" destId="{3020CA56-18E7-47D9-9754-C354492BE5FA}" srcOrd="0" destOrd="0" presId="urn:microsoft.com/office/officeart/2008/layout/LinedList"/>
    <dgm:cxn modelId="{F5DFA9EC-9312-4138-90E3-5991ECB15D2B}" type="presParOf" srcId="{D316611D-AD55-4687-87E3-5D03CB5E8C47}" destId="{28D397C4-AF63-4379-AE21-FDBF8A8DCE9E}" srcOrd="1" destOrd="0" presId="urn:microsoft.com/office/officeart/2008/layout/LinedList"/>
    <dgm:cxn modelId="{80B68663-8CCF-4A1C-8BC4-1D99B83704FF}" type="presParOf" srcId="{3E09478A-F704-4C22-96AD-BDF90A417C6D}" destId="{698BFD6A-10AD-471C-BA30-93D8BA142906}" srcOrd="4" destOrd="0" presId="urn:microsoft.com/office/officeart/2008/layout/LinedList"/>
    <dgm:cxn modelId="{09F81DEE-D02C-46FC-A69A-0D3E287EF563}" type="presParOf" srcId="{3E09478A-F704-4C22-96AD-BDF90A417C6D}" destId="{10577318-6BAE-451F-9EBD-8BB292D95E0D}" srcOrd="5" destOrd="0" presId="urn:microsoft.com/office/officeart/2008/layout/LinedList"/>
    <dgm:cxn modelId="{D7E89AC4-F038-41EF-ABFB-9FAC91623FE4}" type="presParOf" srcId="{10577318-6BAE-451F-9EBD-8BB292D95E0D}" destId="{46082A26-EDA1-460D-9AC7-E1BDAF8E254C}" srcOrd="0" destOrd="0" presId="urn:microsoft.com/office/officeart/2008/layout/LinedList"/>
    <dgm:cxn modelId="{38471523-3DCE-40CC-8677-A7EEA0A5942D}" type="presParOf" srcId="{10577318-6BAE-451F-9EBD-8BB292D95E0D}" destId="{1F3A421A-2B32-4985-BB74-AFA57A1935EB}" srcOrd="1" destOrd="0" presId="urn:microsoft.com/office/officeart/2008/layout/LinedList"/>
    <dgm:cxn modelId="{9D874353-519C-44B3-AD67-77372584B5DA}" type="presParOf" srcId="{3E09478A-F704-4C22-96AD-BDF90A417C6D}" destId="{59A21146-BC3E-41A3-AA1C-A9609B05C691}" srcOrd="6" destOrd="0" presId="urn:microsoft.com/office/officeart/2008/layout/LinedList"/>
    <dgm:cxn modelId="{F5539B31-CF3F-4358-BF6E-BB804D3E5140}" type="presParOf" srcId="{3E09478A-F704-4C22-96AD-BDF90A417C6D}" destId="{9BCD9FE2-0D97-4EF7-B8B9-4DD2C31999D3}" srcOrd="7" destOrd="0" presId="urn:microsoft.com/office/officeart/2008/layout/LinedList"/>
    <dgm:cxn modelId="{3C691E0D-FDFA-4F5E-83BD-B60B4BC4EB79}" type="presParOf" srcId="{9BCD9FE2-0D97-4EF7-B8B9-4DD2C31999D3}" destId="{23907D43-A756-42B2-9535-4F554BBB3F59}" srcOrd="0" destOrd="0" presId="urn:microsoft.com/office/officeart/2008/layout/LinedList"/>
    <dgm:cxn modelId="{5A2ADE35-7364-409A-84E2-EC5990FAE0C8}" type="presParOf" srcId="{9BCD9FE2-0D97-4EF7-B8B9-4DD2C31999D3}" destId="{267DE61C-706F-4C15-95F4-C6EDAC9B909E}" srcOrd="1" destOrd="0" presId="urn:microsoft.com/office/officeart/2008/layout/LinedList"/>
    <dgm:cxn modelId="{3CABAB11-6F94-4E50-9F5E-413DD9D57976}" type="presParOf" srcId="{3E09478A-F704-4C22-96AD-BDF90A417C6D}" destId="{E4355A55-D697-4771-96CC-25FFA77D81C5}" srcOrd="8" destOrd="0" presId="urn:microsoft.com/office/officeart/2008/layout/LinedList"/>
    <dgm:cxn modelId="{D351B009-3579-4B0F-B1BB-F36679753A1C}" type="presParOf" srcId="{3E09478A-F704-4C22-96AD-BDF90A417C6D}" destId="{B1E51C62-5EAE-42BB-AE77-17C94808F306}" srcOrd="9" destOrd="0" presId="urn:microsoft.com/office/officeart/2008/layout/LinedList"/>
    <dgm:cxn modelId="{FF270693-98F7-4F23-8988-05A535B467D4}" type="presParOf" srcId="{B1E51C62-5EAE-42BB-AE77-17C94808F306}" destId="{439015CF-F753-4F72-851D-B89EB5FE3C01}" srcOrd="0" destOrd="0" presId="urn:microsoft.com/office/officeart/2008/layout/LinedList"/>
    <dgm:cxn modelId="{D0992BA0-D754-46D3-AFAD-04B60D1A1C32}" type="presParOf" srcId="{B1E51C62-5EAE-42BB-AE77-17C94808F306}" destId="{6E4EAA58-E13D-4EB0-B0B5-8FFA9B54F2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F58C4-4783-4EAB-995C-5210AB2D64F7}">
      <dsp:nvSpPr>
        <dsp:cNvPr id="0" name=""/>
        <dsp:cNvSpPr/>
      </dsp:nvSpPr>
      <dsp:spPr>
        <a:xfrm>
          <a:off x="0" y="48271"/>
          <a:ext cx="5132438" cy="561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Unser Team</a:t>
          </a:r>
        </a:p>
      </dsp:txBody>
      <dsp:txXfrm>
        <a:off x="27415" y="75686"/>
        <a:ext cx="5077608" cy="506769"/>
      </dsp:txXfrm>
    </dsp:sp>
    <dsp:sp modelId="{10910E44-6449-4AE5-8CD7-4FB4870DBDF4}">
      <dsp:nvSpPr>
        <dsp:cNvPr id="0" name=""/>
        <dsp:cNvSpPr/>
      </dsp:nvSpPr>
      <dsp:spPr>
        <a:xfrm>
          <a:off x="0" y="678991"/>
          <a:ext cx="5132438" cy="561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Probleme heutiger Versicherungen</a:t>
          </a:r>
        </a:p>
      </dsp:txBody>
      <dsp:txXfrm>
        <a:off x="27415" y="706406"/>
        <a:ext cx="5077608" cy="506769"/>
      </dsp:txXfrm>
    </dsp:sp>
    <dsp:sp modelId="{3E07E164-3032-47CC-A7A3-7F25AEFDAB0E}">
      <dsp:nvSpPr>
        <dsp:cNvPr id="0" name=""/>
        <dsp:cNvSpPr/>
      </dsp:nvSpPr>
      <dsp:spPr>
        <a:xfrm>
          <a:off x="0" y="1309711"/>
          <a:ext cx="5132438" cy="561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Zielsetzung Digitalisierung </a:t>
          </a:r>
        </a:p>
      </dsp:txBody>
      <dsp:txXfrm>
        <a:off x="27415" y="1337126"/>
        <a:ext cx="5077608" cy="506769"/>
      </dsp:txXfrm>
    </dsp:sp>
    <dsp:sp modelId="{7810D769-474B-4949-81E0-C59EF6DD274D}">
      <dsp:nvSpPr>
        <dsp:cNvPr id="0" name=""/>
        <dsp:cNvSpPr/>
      </dsp:nvSpPr>
      <dsp:spPr>
        <a:xfrm>
          <a:off x="0" y="1940431"/>
          <a:ext cx="5132438" cy="561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Unsere Lösungsansätze</a:t>
          </a:r>
        </a:p>
      </dsp:txBody>
      <dsp:txXfrm>
        <a:off x="27415" y="1967846"/>
        <a:ext cx="5077608" cy="506769"/>
      </dsp:txXfrm>
    </dsp:sp>
    <dsp:sp modelId="{95F0D8DB-6885-4CB5-B941-0592E9CF813B}">
      <dsp:nvSpPr>
        <dsp:cNvPr id="0" name=""/>
        <dsp:cNvSpPr/>
      </dsp:nvSpPr>
      <dsp:spPr>
        <a:xfrm>
          <a:off x="0" y="2571151"/>
          <a:ext cx="5132438" cy="561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Unsere App MODVER</a:t>
          </a:r>
        </a:p>
      </dsp:txBody>
      <dsp:txXfrm>
        <a:off x="27415" y="2598566"/>
        <a:ext cx="5077608" cy="506769"/>
      </dsp:txXfrm>
    </dsp:sp>
    <dsp:sp modelId="{83B31313-5AA4-4BF7-B9C1-D9155C439E06}">
      <dsp:nvSpPr>
        <dsp:cNvPr id="0" name=""/>
        <dsp:cNvSpPr/>
      </dsp:nvSpPr>
      <dsp:spPr>
        <a:xfrm>
          <a:off x="0" y="3201870"/>
          <a:ext cx="5132438" cy="561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Aussicht für die Zukunft</a:t>
          </a:r>
        </a:p>
      </dsp:txBody>
      <dsp:txXfrm>
        <a:off x="27415" y="3229285"/>
        <a:ext cx="5077608" cy="506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2934C-1A16-4818-A558-CFA167E4D849}">
      <dsp:nvSpPr>
        <dsp:cNvPr id="0" name=""/>
        <dsp:cNvSpPr/>
      </dsp:nvSpPr>
      <dsp:spPr>
        <a:xfrm>
          <a:off x="0" y="387"/>
          <a:ext cx="36136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D9AA2-98E3-42EF-8C23-9028DA3A5244}">
      <dsp:nvSpPr>
        <dsp:cNvPr id="0" name=""/>
        <dsp:cNvSpPr/>
      </dsp:nvSpPr>
      <dsp:spPr>
        <a:xfrm>
          <a:off x="0" y="387"/>
          <a:ext cx="3613643" cy="6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b="0" i="0" kern="1200" dirty="0"/>
            <a:t>Sven Pöllath</a:t>
          </a:r>
          <a:endParaRPr lang="en-US" sz="3000" kern="1200" dirty="0"/>
        </a:p>
      </dsp:txBody>
      <dsp:txXfrm>
        <a:off x="0" y="387"/>
        <a:ext cx="3613643" cy="635027"/>
      </dsp:txXfrm>
    </dsp:sp>
    <dsp:sp modelId="{3FFFD9B3-4047-4995-BCD3-3F9C19A061FA}">
      <dsp:nvSpPr>
        <dsp:cNvPr id="0" name=""/>
        <dsp:cNvSpPr/>
      </dsp:nvSpPr>
      <dsp:spPr>
        <a:xfrm>
          <a:off x="0" y="635415"/>
          <a:ext cx="3613643" cy="0"/>
        </a:xfrm>
        <a:prstGeom prst="line">
          <a:avLst/>
        </a:prstGeom>
        <a:solidFill>
          <a:schemeClr val="accent2">
            <a:hueOff val="6681"/>
            <a:satOff val="-18932"/>
            <a:lumOff val="1177"/>
            <a:alphaOff val="0"/>
          </a:schemeClr>
        </a:solidFill>
        <a:ln w="19050" cap="rnd" cmpd="sng" algn="ctr">
          <a:solidFill>
            <a:schemeClr val="accent2">
              <a:hueOff val="6681"/>
              <a:satOff val="-18932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0CA56-18E7-47D9-9754-C354492BE5FA}">
      <dsp:nvSpPr>
        <dsp:cNvPr id="0" name=""/>
        <dsp:cNvSpPr/>
      </dsp:nvSpPr>
      <dsp:spPr>
        <a:xfrm>
          <a:off x="0" y="635415"/>
          <a:ext cx="3613643" cy="6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b="0" i="0" kern="1200" dirty="0"/>
            <a:t>Moritz Schley</a:t>
          </a:r>
          <a:endParaRPr lang="en-US" sz="3000" kern="1200" dirty="0"/>
        </a:p>
      </dsp:txBody>
      <dsp:txXfrm>
        <a:off x="0" y="635415"/>
        <a:ext cx="3613643" cy="635027"/>
      </dsp:txXfrm>
    </dsp:sp>
    <dsp:sp modelId="{698BFD6A-10AD-471C-BA30-93D8BA142906}">
      <dsp:nvSpPr>
        <dsp:cNvPr id="0" name=""/>
        <dsp:cNvSpPr/>
      </dsp:nvSpPr>
      <dsp:spPr>
        <a:xfrm>
          <a:off x="0" y="1270443"/>
          <a:ext cx="3613643" cy="0"/>
        </a:xfrm>
        <a:prstGeom prst="line">
          <a:avLst/>
        </a:prstGeom>
        <a:solidFill>
          <a:schemeClr val="accent2">
            <a:hueOff val="13361"/>
            <a:satOff val="-37863"/>
            <a:lumOff val="2353"/>
            <a:alphaOff val="0"/>
          </a:schemeClr>
        </a:solidFill>
        <a:ln w="19050" cap="rnd" cmpd="sng" algn="ctr">
          <a:solidFill>
            <a:schemeClr val="accent2">
              <a:hueOff val="13361"/>
              <a:satOff val="-37863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82A26-EDA1-460D-9AC7-E1BDAF8E254C}">
      <dsp:nvSpPr>
        <dsp:cNvPr id="0" name=""/>
        <dsp:cNvSpPr/>
      </dsp:nvSpPr>
      <dsp:spPr>
        <a:xfrm>
          <a:off x="0" y="1270443"/>
          <a:ext cx="3613643" cy="6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b="0" i="0" kern="1200"/>
            <a:t>Fabian Kuhne</a:t>
          </a:r>
          <a:endParaRPr lang="en-US" sz="3000" kern="1200"/>
        </a:p>
      </dsp:txBody>
      <dsp:txXfrm>
        <a:off x="0" y="1270443"/>
        <a:ext cx="3613643" cy="635027"/>
      </dsp:txXfrm>
    </dsp:sp>
    <dsp:sp modelId="{59A21146-BC3E-41A3-AA1C-A9609B05C691}">
      <dsp:nvSpPr>
        <dsp:cNvPr id="0" name=""/>
        <dsp:cNvSpPr/>
      </dsp:nvSpPr>
      <dsp:spPr>
        <a:xfrm>
          <a:off x="0" y="1905471"/>
          <a:ext cx="3613643" cy="0"/>
        </a:xfrm>
        <a:prstGeom prst="line">
          <a:avLst/>
        </a:prstGeom>
        <a:solidFill>
          <a:schemeClr val="accent2">
            <a:hueOff val="20042"/>
            <a:satOff val="-56795"/>
            <a:lumOff val="3530"/>
            <a:alphaOff val="0"/>
          </a:schemeClr>
        </a:solidFill>
        <a:ln w="19050" cap="rnd" cmpd="sng" algn="ctr">
          <a:solidFill>
            <a:schemeClr val="accent2">
              <a:hueOff val="20042"/>
              <a:satOff val="-56795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07D43-A756-42B2-9535-4F554BBB3F59}">
      <dsp:nvSpPr>
        <dsp:cNvPr id="0" name=""/>
        <dsp:cNvSpPr/>
      </dsp:nvSpPr>
      <dsp:spPr>
        <a:xfrm>
          <a:off x="0" y="1905471"/>
          <a:ext cx="3613643" cy="6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b="0" i="0" kern="1200" dirty="0"/>
            <a:t>Joshua </a:t>
          </a:r>
          <a:r>
            <a:rPr lang="de-DE" sz="3000" b="0" i="0" kern="1200" dirty="0" err="1"/>
            <a:t>Senski</a:t>
          </a:r>
          <a:endParaRPr lang="en-US" sz="3000" kern="1200" dirty="0"/>
        </a:p>
      </dsp:txBody>
      <dsp:txXfrm>
        <a:off x="0" y="1905471"/>
        <a:ext cx="3613643" cy="635027"/>
      </dsp:txXfrm>
    </dsp:sp>
    <dsp:sp modelId="{E4355A55-D697-4771-96CC-25FFA77D81C5}">
      <dsp:nvSpPr>
        <dsp:cNvPr id="0" name=""/>
        <dsp:cNvSpPr/>
      </dsp:nvSpPr>
      <dsp:spPr>
        <a:xfrm>
          <a:off x="0" y="2540499"/>
          <a:ext cx="3613643" cy="0"/>
        </a:xfrm>
        <a:prstGeom prst="line">
          <a:avLst/>
        </a:prstGeom>
        <a:solidFill>
          <a:schemeClr val="accent2">
            <a:hueOff val="26723"/>
            <a:satOff val="-75726"/>
            <a:lumOff val="4706"/>
            <a:alphaOff val="0"/>
          </a:schemeClr>
        </a:solidFill>
        <a:ln w="19050" cap="rnd" cmpd="sng" algn="ctr">
          <a:solidFill>
            <a:schemeClr val="accent2">
              <a:hueOff val="26723"/>
              <a:satOff val="-75726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015CF-F753-4F72-851D-B89EB5FE3C01}">
      <dsp:nvSpPr>
        <dsp:cNvPr id="0" name=""/>
        <dsp:cNvSpPr/>
      </dsp:nvSpPr>
      <dsp:spPr>
        <a:xfrm>
          <a:off x="0" y="2540499"/>
          <a:ext cx="3613643" cy="6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b="0" i="0" kern="1200" dirty="0"/>
            <a:t>Jana Walcher</a:t>
          </a:r>
          <a:endParaRPr lang="en-US" sz="3000" kern="1200" dirty="0"/>
        </a:p>
      </dsp:txBody>
      <dsp:txXfrm>
        <a:off x="0" y="2540499"/>
        <a:ext cx="3613643" cy="635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37104-AFB4-4B0C-8D93-4193CB335E19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59B2-1F04-48BF-8A55-E3FD5CBF8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0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59B2-1F04-48BF-8A55-E3FD5CBF8A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15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Verweis auf Readme und </a:t>
            </a:r>
            <a:r>
              <a:rPr lang="de-DE" dirty="0" err="1"/>
              <a:t>Youtubelink</a:t>
            </a:r>
            <a:r>
              <a:rPr lang="de-DE" dirty="0"/>
              <a:t> mit Tutorial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59B2-1F04-48BF-8A55-E3FD5CBF8A2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31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8AAEBE9-1650-40BC-82A8-1BDAF1ED5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3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EBE9-1650-40BC-82A8-1BDAF1ED5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EBE9-1650-40BC-82A8-1BDAF1ED5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004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EBE9-1650-40BC-82A8-1BDAF1ED5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46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EBE9-1650-40BC-82A8-1BDAF1ED5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716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EBE9-1650-40BC-82A8-1BDAF1ED5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5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EBE9-1650-40BC-82A8-1BDAF1ED5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5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EBE9-1650-40BC-82A8-1BDAF1ED5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92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56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42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EBE9-1650-40BC-82A8-1BDAF1ED5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73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EBE9-1650-40BC-82A8-1BDAF1ED5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16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EBE9-1650-40BC-82A8-1BDAF1ED5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60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EBE9-1650-40BC-82A8-1BDAF1ED5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69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EBE9-1650-40BC-82A8-1BDAF1ED5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39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EBE9-1650-40BC-82A8-1BDAF1ED5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8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EBE9-1650-40BC-82A8-1BDAF1ED5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16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85BE77E-EFFE-4315-A699-C9FC40882221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AAEBE9-1650-40BC-82A8-1BDAF1ED5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03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tkom.org/Presse/Presseinformation/Buerger-erwarten-Digitalisierung-der-Versicherungsbranch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venPoellath/ATdIT-IBAIT20-Gruppe4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3.sv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enga.com/de/magazine/digitalisierung-versicherung/" TargetMode="External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-finanzmagazin.de/digitalisierung-macht-versicherern-zu-schaffen-111038/https:/www.it-finanzmagazin.de/digitalisierung-macht-versicherern-zu-schaffen-111038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42AD1A6-133D-4B22-B8FA-D362D4A9A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MODVER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166FCB-018F-416C-9707-4D6D7CC4C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de-DE" sz="2000"/>
              <a:t>Modern Versichern mit Ergo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84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9B7F34B-B720-4924-989C-4C86F1673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A59BB-AC66-4BF0-84DF-A0EAAFA7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6BFC61F-766A-4716-A02F-513C4B41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0107916-D5E9-45F4-B0C9-8AC42FAAE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6F95F04-B8CE-4796-86C5-B82C59560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5133A8C-A2DC-41D0-8631-6C46A24A0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F59A2DE-FCD0-42A5-98E2-C4A80D9B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2A4EA8-DAC7-4AF6-9FD6-9879C9B75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A5BBACEE-1F79-49C4-A811-8A969A6FC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EBD8D-506A-4653-B301-750C47F4A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1263F0-712E-46E9-B944-D0346B136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C6BE52B-F34B-40BE-8EBC-DC9BAEC10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7F7CEE2-BAF7-470F-A441-99C328879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2A8A8AC-813A-493B-90F2-5F946ED5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1B74297-F303-4969-9BA9-E2788A4CA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641150B-6B85-4485-BAC7-4BE391F08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38B08B8-3FCB-45CF-92EE-5D24DE766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0DFC743-56AE-4BCA-9F8A-C5F7292BC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85BEBEAF-AE40-4A3A-B714-B21CD20A4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990B1646-0767-4297-ABE2-7C47BF4EF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E38E762E-2638-4E1B-A452-57E3970D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F3BA95-B0E8-45CD-8474-6F2DA3D2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MODVER-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Modern </a:t>
            </a:r>
            <a:r>
              <a:rPr lang="en-US" sz="6600" dirty="0" err="1">
                <a:solidFill>
                  <a:srgbClr val="FFFFFF"/>
                </a:solidFill>
              </a:rPr>
              <a:t>Versichern</a:t>
            </a:r>
            <a:r>
              <a:rPr lang="en-US" sz="6600" dirty="0">
                <a:solidFill>
                  <a:srgbClr val="FFFFFF"/>
                </a:solidFill>
              </a:rPr>
              <a:t> </a:t>
            </a:r>
            <a:r>
              <a:rPr lang="en-US" sz="6600" dirty="0" err="1">
                <a:solidFill>
                  <a:srgbClr val="FFFFFF"/>
                </a:solidFill>
              </a:rPr>
              <a:t>mit</a:t>
            </a:r>
            <a:r>
              <a:rPr lang="en-US" sz="6600" dirty="0">
                <a:solidFill>
                  <a:srgbClr val="FFFFFF"/>
                </a:solidFill>
              </a:rPr>
              <a:t> ERGO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ABCF99-90F5-4081-BBBB-74B0984B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5240851"/>
            <a:ext cx="8825658" cy="828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cap="all">
                <a:solidFill>
                  <a:schemeClr val="tx2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50782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D2B10-8952-4E32-B2C0-A2C0C6FF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Aussicht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für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die Zukunft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06679D7-ED02-49CF-856B-19F067298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28" y="2288402"/>
            <a:ext cx="6707571" cy="377300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637A3B0-9726-4991-89F2-4F30F72F1F3E}"/>
              </a:ext>
            </a:extLst>
          </p:cNvPr>
          <p:cNvSpPr txBox="1"/>
          <p:nvPr/>
        </p:nvSpPr>
        <p:spPr>
          <a:xfrm>
            <a:off x="2083180" y="4899025"/>
            <a:ext cx="5574919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linkClick r:id="rId3"/>
              </a:rPr>
              <a:t>https://www.bitkom.org/Presse/Presseinformation/Buerger-erwarten-Digitalisierung-der-Versicherungsbranche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24333F-8D96-4892-8AB2-122D4B6DE35E}"/>
              </a:ext>
            </a:extLst>
          </p:cNvPr>
          <p:cNvSpPr txBox="1"/>
          <p:nvPr/>
        </p:nvSpPr>
        <p:spPr>
          <a:xfrm>
            <a:off x="8255562" y="3388600"/>
            <a:ext cx="26366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Kooperation mit Amazon anstreben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E5623A-2906-4C7A-AFAA-134F77388793}"/>
              </a:ext>
            </a:extLst>
          </p:cNvPr>
          <p:cNvSpPr txBox="1"/>
          <p:nvPr/>
        </p:nvSpPr>
        <p:spPr>
          <a:xfrm>
            <a:off x="8255561" y="4554710"/>
            <a:ext cx="352047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/>
              <a:t>Auflösung der (kostenintensiven) Filialen &amp; Wechsel auf Onlinesupport- und </a:t>
            </a:r>
            <a:r>
              <a:rPr lang="de-DE" dirty="0" err="1"/>
              <a:t>beratung</a:t>
            </a:r>
            <a:endParaRPr lang="de-DE" dirty="0">
              <a:cs typeface="Arial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C4C1061-118D-4BB4-97FA-44E421F92CF5}"/>
              </a:ext>
            </a:extLst>
          </p:cNvPr>
          <p:cNvSpPr/>
          <p:nvPr/>
        </p:nvSpPr>
        <p:spPr>
          <a:xfrm>
            <a:off x="7417783" y="3513254"/>
            <a:ext cx="841169" cy="39584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E5E7513-B2DD-4293-815E-0307B6ACB0B3}"/>
              </a:ext>
            </a:extLst>
          </p:cNvPr>
          <p:cNvSpPr/>
          <p:nvPr/>
        </p:nvSpPr>
        <p:spPr>
          <a:xfrm>
            <a:off x="7417782" y="4819539"/>
            <a:ext cx="841169" cy="39584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6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9D5BAC-DF38-415C-A724-37BF3B4D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Aussicht für die Zukunft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EA7F6A-3A33-4E4E-8FC0-A591AECD6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267777"/>
            <a:ext cx="6470907" cy="431932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49CBEE2-2C22-4095-AC88-9B6B15161895}"/>
              </a:ext>
            </a:extLst>
          </p:cNvPr>
          <p:cNvSpPr txBox="1"/>
          <p:nvPr/>
        </p:nvSpPr>
        <p:spPr>
          <a:xfrm>
            <a:off x="5583486" y="2957593"/>
            <a:ext cx="199718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dirty="0"/>
              <a:t>Komplette Schadensabwicklung per App möglich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78D5C85-0C30-4752-9280-3109D50DBBAC}"/>
              </a:ext>
            </a:extLst>
          </p:cNvPr>
          <p:cNvSpPr txBox="1"/>
          <p:nvPr/>
        </p:nvSpPr>
        <p:spPr>
          <a:xfrm>
            <a:off x="1181100" y="4532293"/>
            <a:ext cx="1962714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dirty="0"/>
              <a:t>Zeit- und Kostenersparnis durch Verzicht auf Polizeigutachten etc.</a:t>
            </a:r>
          </a:p>
        </p:txBody>
      </p:sp>
    </p:spTree>
    <p:extLst>
      <p:ext uri="{BB962C8B-B14F-4D97-AF65-F5344CB8AC3E}">
        <p14:creationId xmlns:p14="http://schemas.microsoft.com/office/powerpoint/2010/main" val="2462770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E8AB56-819A-49B9-B5F6-C1096F69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57D528-A227-4B3B-9023-2F3D0781F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8901DC2-8B37-4756-A389-A0681334D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E78D4E0-3EA7-43AA-AE34-F34662B0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C70AAAD-4EB0-43E3-8E4D-75F92B460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9D2068-B206-421D-91CC-778F558C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00A61BF-A68C-44B8-90D9-A4FB9BAED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55D1C5-E5FE-48DE-8EA7-7BA3A72E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14D1785-2D2F-4A7B-B13B-570D681DC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E20AD47-8779-41F6-A0A5-0A36409AA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7AAA6D-9071-4CA2-BEC8-F5C2E8132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3A94EDD-AB7C-4C78-A68E-AFE4CF15B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0330EBC-3B1C-4CC8-9FAD-1BE1EE23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5" name="Grafik 4" descr="Abstrakter Hintergrund aus erleuchteter Gittertopographie">
            <a:extLst>
              <a:ext uri="{FF2B5EF4-FFF2-40B4-BE49-F238E27FC236}">
                <a16:creationId xmlns:a16="http://schemas.microsoft.com/office/drawing/2014/main" id="{9E359842-2E7C-471A-96DA-CA66806CE7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2" r="22095" b="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EDC29B9-9A1E-484D-9BE4-A6BC330C6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597BB6-DF93-4C19-A783-DE6FF343E6BF}"/>
              </a:ext>
            </a:extLst>
          </p:cNvPr>
          <p:cNvSpPr txBox="1"/>
          <p:nvPr/>
        </p:nvSpPr>
        <p:spPr>
          <a:xfrm>
            <a:off x="5991225" y="1283402"/>
            <a:ext cx="331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  <a:latin typeface="Arial Nova Cond Light" panose="020B0306020202020204" pitchFamily="34" charset="0"/>
                <a:cs typeface="Arial" panose="020B0604020202020204" pitchFamily="34" charset="0"/>
              </a:rPr>
              <a:t>Was halten Sie von dem digitalen Wandel?</a:t>
            </a:r>
          </a:p>
        </p:txBody>
      </p:sp>
    </p:spTree>
    <p:extLst>
      <p:ext uri="{BB962C8B-B14F-4D97-AF65-F5344CB8AC3E}">
        <p14:creationId xmlns:p14="http://schemas.microsoft.com/office/powerpoint/2010/main" val="2913084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Lupe vor klarem Hintergrund">
            <a:extLst>
              <a:ext uri="{FF2B5EF4-FFF2-40B4-BE49-F238E27FC236}">
                <a16:creationId xmlns:a16="http://schemas.microsoft.com/office/drawing/2014/main" id="{8325E4C5-7BF8-44C9-914D-144707C52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267777"/>
            <a:ext cx="6470907" cy="43193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2E588BA-694C-491D-84EC-825E9C94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0" i="0" kern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Fragen</a:t>
            </a:r>
            <a:r>
              <a:rPr lang="en-US" b="0" i="0" kern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b="0" i="0" kern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kern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Mehr</a:t>
            </a:r>
            <a:r>
              <a:rPr lang="en-US" b="0" i="0" kern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kern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</a:t>
            </a:r>
            <a:r>
              <a:rPr lang="en-US" b="0" i="0" kern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sz="5400" b="0" i="0" kern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Besuchen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Sie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unsere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Seite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https://github.com/SvenPoellath/ATdIT-IBAIT20-Gruppe4</a:t>
            </a:r>
            <a:endParaRPr lang="en-US" sz="2200" b="0" i="0" kern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E31D28B-6A74-4D5F-A2D0-2E88BEB4C116}"/>
              </a:ext>
            </a:extLst>
          </p:cNvPr>
          <p:cNvSpPr txBox="1"/>
          <p:nvPr/>
        </p:nvSpPr>
        <p:spPr>
          <a:xfrm>
            <a:off x="1845578" y="4234598"/>
            <a:ext cx="263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139285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60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D34C076-3F87-4A2C-8519-D7BC9A76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>
                <a:latin typeface="+mj-lt"/>
                <a:ea typeface="+mj-ea"/>
                <a:cs typeface="+mj-cs"/>
              </a:rPr>
              <a:t>Gliederung</a:t>
            </a:r>
          </a:p>
        </p:txBody>
      </p:sp>
      <p:pic>
        <p:nvPicPr>
          <p:cNvPr id="7" name="Graphic 6" descr="Dokument">
            <a:extLst>
              <a:ext uri="{FF2B5EF4-FFF2-40B4-BE49-F238E27FC236}">
                <a16:creationId xmlns:a16="http://schemas.microsoft.com/office/drawing/2014/main" id="{4D373F4F-9033-4F66-BDEB-8085CECD4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0994" y="2251587"/>
            <a:ext cx="3411023" cy="3411023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6" name="Textfeld 3">
            <a:extLst>
              <a:ext uri="{FF2B5EF4-FFF2-40B4-BE49-F238E27FC236}">
                <a16:creationId xmlns:a16="http://schemas.microsoft.com/office/drawing/2014/main" id="{4F715C91-749A-4370-8A07-9FABF44F1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0960967"/>
              </p:ext>
            </p:extLst>
          </p:nvPr>
        </p:nvGraphicFramePr>
        <p:xfrm>
          <a:off x="639098" y="2418735"/>
          <a:ext cx="5132439" cy="381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7562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844043-2B05-4A69-98C6-CF0F26946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2AD7F1-D41F-4DC2-8C0D-28429DF70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1E228D-CA9E-41E4-87C8-21C841EAD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5F3D31F-26BB-46A1-A3D3-A758FF02A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15905-1588-4FAB-9558-04F1B2186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C72FA550-997B-4EFC-9E96-6937BDAE2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41FDE27-F763-46C3-B111-19C1535B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09B2B7-D56F-4FAA-ACD3-E9AD12AA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Das Team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17D79A-45EF-4C57-ABEB-04910F333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C65DD5B-CB3E-4FD7-81D7-D4310F576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808743"/>
              </p:ext>
            </p:extLst>
          </p:nvPr>
        </p:nvGraphicFramePr>
        <p:xfrm>
          <a:off x="5181644" y="1682803"/>
          <a:ext cx="3613643" cy="3175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3563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5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7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29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8ED091-FBE5-4F1F-90E8-5EDB79A5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Probleme heutiger Versicherungen</a:t>
            </a:r>
            <a:endParaRPr lang="en-US" sz="3200" dirty="0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47AFC-A5CC-47EC-AE7C-306F5D2B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Für den Kunden:</a:t>
            </a:r>
          </a:p>
          <a:p>
            <a:r>
              <a:rPr lang="de-DE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Fehlende Transparenz</a:t>
            </a:r>
            <a:endParaRPr lang="en-US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Unverständliche Formulare</a:t>
            </a:r>
            <a:endParaRPr lang="de-DE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Unverständliche Anwendungen</a:t>
            </a:r>
          </a:p>
          <a:p>
            <a:endParaRPr lang="en-US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Für die Versicherung</a:t>
            </a:r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Wenig Zeit für den Individuellen Kunden</a:t>
            </a:r>
          </a:p>
          <a:p>
            <a:r>
              <a:rPr lang="de-DE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Schlechte Wirtschaftlichkeit</a:t>
            </a:r>
          </a:p>
          <a:p>
            <a:r>
              <a:rPr lang="de-DE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Kundenverlust durch digitale Anbieter</a:t>
            </a:r>
          </a:p>
        </p:txBody>
      </p:sp>
    </p:spTree>
    <p:extLst>
      <p:ext uri="{BB962C8B-B14F-4D97-AF65-F5344CB8AC3E}">
        <p14:creationId xmlns:p14="http://schemas.microsoft.com/office/powerpoint/2010/main" val="195629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4CCCE-C925-44B6-ACC0-BEAA8E1A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EBEBEB"/>
                </a:solidFill>
              </a:rPr>
              <a:t>Probleme</a:t>
            </a:r>
            <a:r>
              <a:rPr lang="en-US" sz="3600" dirty="0">
                <a:solidFill>
                  <a:srgbClr val="EBEBEB"/>
                </a:solidFill>
              </a:rPr>
              <a:t> </a:t>
            </a:r>
            <a:r>
              <a:rPr lang="en-US" sz="3600" dirty="0" err="1">
                <a:solidFill>
                  <a:srgbClr val="EBEBEB"/>
                </a:solidFill>
              </a:rPr>
              <a:t>heutiger</a:t>
            </a:r>
            <a:r>
              <a:rPr lang="en-US" sz="3600" dirty="0">
                <a:solidFill>
                  <a:srgbClr val="EBEBEB"/>
                </a:solidFill>
              </a:rPr>
              <a:t> </a:t>
            </a:r>
            <a:r>
              <a:rPr lang="en-US" sz="3600" dirty="0" err="1">
                <a:solidFill>
                  <a:srgbClr val="EBEBEB"/>
                </a:solidFill>
              </a:rPr>
              <a:t>Versicherungen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AF7B33B-0ACA-4938-8AAF-75C9F30AB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2324944"/>
            <a:ext cx="5800600" cy="369443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5C117F6-93CE-4143-96C7-C29787361BB6}"/>
              </a:ext>
            </a:extLst>
          </p:cNvPr>
          <p:cNvSpPr txBox="1"/>
          <p:nvPr/>
        </p:nvSpPr>
        <p:spPr>
          <a:xfrm>
            <a:off x="2272684" y="6108577"/>
            <a:ext cx="855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https://www.avenga.com/de/magazine/digitalisierung-versicherung/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9972DE-D701-4534-AAE6-7F0A9F602104}"/>
              </a:ext>
            </a:extLst>
          </p:cNvPr>
          <p:cNvSpPr txBox="1"/>
          <p:nvPr/>
        </p:nvSpPr>
        <p:spPr>
          <a:xfrm>
            <a:off x="855740" y="3292324"/>
            <a:ext cx="4264763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Genaue Analyse der zukünftigen Digitalisierungskosten nicht umsetzbar, da sich viele Umfragen &amp; Forschungen im Frühstadium befinden</a:t>
            </a:r>
          </a:p>
        </p:txBody>
      </p:sp>
    </p:spTree>
    <p:extLst>
      <p:ext uri="{BB962C8B-B14F-4D97-AF65-F5344CB8AC3E}">
        <p14:creationId xmlns:p14="http://schemas.microsoft.com/office/powerpoint/2010/main" val="2492659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6EF0F-E319-492B-9738-D7C1E216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EBEBEB"/>
                </a:solidFill>
              </a:rPr>
              <a:t>Probleme</a:t>
            </a:r>
            <a:r>
              <a:rPr lang="en-US" sz="3600" dirty="0">
                <a:solidFill>
                  <a:srgbClr val="EBEBEB"/>
                </a:solidFill>
              </a:rPr>
              <a:t> </a:t>
            </a:r>
            <a:r>
              <a:rPr lang="en-US" sz="3600" dirty="0" err="1">
                <a:solidFill>
                  <a:srgbClr val="EBEBEB"/>
                </a:solidFill>
              </a:rPr>
              <a:t>heutiger</a:t>
            </a:r>
            <a:r>
              <a:rPr lang="en-US" sz="3600" dirty="0">
                <a:solidFill>
                  <a:srgbClr val="EBEBEB"/>
                </a:solidFill>
              </a:rPr>
              <a:t> </a:t>
            </a:r>
            <a:r>
              <a:rPr lang="en-US" sz="3600" dirty="0" err="1">
                <a:solidFill>
                  <a:srgbClr val="EBEBEB"/>
                </a:solidFill>
              </a:rPr>
              <a:t>Versicherungen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FF6DD37-A2A3-4E12-95EF-10958A901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256" y="2409384"/>
            <a:ext cx="5857128" cy="341630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E64CC13-A0E3-4230-896A-9D461E05C138}"/>
              </a:ext>
            </a:extLst>
          </p:cNvPr>
          <p:cNvSpPr txBox="1"/>
          <p:nvPr/>
        </p:nvSpPr>
        <p:spPr>
          <a:xfrm>
            <a:off x="914730" y="3319102"/>
            <a:ext cx="3396819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Fast 2/3 aller Befragten rechnen mit einer langfristigen Veränderung durch die Coronakrise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20F1963-18F2-4948-8CD0-B62973FD95AC}"/>
              </a:ext>
            </a:extLst>
          </p:cNvPr>
          <p:cNvSpPr txBox="1"/>
          <p:nvPr/>
        </p:nvSpPr>
        <p:spPr>
          <a:xfrm>
            <a:off x="610895" y="6162133"/>
            <a:ext cx="959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chemeClr val="bg1">
                    <a:lumMod val="75000"/>
                  </a:schemeClr>
                </a:solidFill>
              </a:rPr>
              <a:t>https://www.it-finanzmagazin.de/digitalisierung-macht-versicherern-zu-schaffen-111038/</a:t>
            </a:r>
          </a:p>
        </p:txBody>
      </p:sp>
    </p:spTree>
    <p:extLst>
      <p:ext uri="{BB962C8B-B14F-4D97-AF65-F5344CB8AC3E}">
        <p14:creationId xmlns:p14="http://schemas.microsoft.com/office/powerpoint/2010/main" val="27762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CA990-15A5-484D-AC87-D8965DD6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Zielsetzung Digitalisierung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1A2A7D-A647-4841-8DF4-2087EC41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83" y="3215936"/>
            <a:ext cx="4002969" cy="1906482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anchor="ctr">
            <a:normAutofit fontScale="92500" lnSpcReduction="10000"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61,5% aller ISG-Studie Befragten legen Fokus auf Kundenschnittstelle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92% rechnen mit einer Beschleunigung der Innovation durch die Coronakrise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61% erwarten die Ablöse einiger großer Versicherungen durch IT-Dienstleister etc.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D8D3B2-90E7-49C0-A68C-08D9DB8D3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5DDAF81-0DFF-4041-A29D-2FC86C50C4E2}"/>
              </a:ext>
            </a:extLst>
          </p:cNvPr>
          <p:cNvSpPr txBox="1"/>
          <p:nvPr/>
        </p:nvSpPr>
        <p:spPr>
          <a:xfrm>
            <a:off x="1333500" y="6110308"/>
            <a:ext cx="79248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https://www.it-finanzmagazin.de/digitalisierung-macht-versicherern-zu-schaffen-111038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0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3">
            <a:extLst>
              <a:ext uri="{FF2B5EF4-FFF2-40B4-BE49-F238E27FC236}">
                <a16:creationId xmlns:a16="http://schemas.microsoft.com/office/drawing/2014/main" id="{57E8AB56-819A-49B9-B5F6-C1096F69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57D528-A227-4B3B-9023-2F3D0781F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E8901DC2-8B37-4756-A389-A0681334D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78D4E0-3EA7-43AA-AE34-F34662B0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70AAAD-4EB0-43E3-8E4D-75F92B460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49D2068-B206-421D-91CC-778F558C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0A61BF-A68C-44B8-90D9-A4FB9BAED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55D1C5-E5FE-48DE-8EA7-7BA3A72E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14D1785-2D2F-4A7B-B13B-570D681DC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5E20AD47-8779-41F6-A0A5-0A36409AA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7AAA6D-9071-4CA2-BEC8-F5C2E8132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3A94EDD-AB7C-4C78-A68E-AFE4CF15B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" name="Titel 1">
            <a:extLst>
              <a:ext uri="{FF2B5EF4-FFF2-40B4-BE49-F238E27FC236}">
                <a16:creationId xmlns:a16="http://schemas.microsoft.com/office/drawing/2014/main" id="{8F47D51D-5190-4C09-8245-12E66E8F74BE}"/>
              </a:ext>
            </a:extLst>
          </p:cNvPr>
          <p:cNvSpPr txBox="1">
            <a:spLocks/>
          </p:cNvSpPr>
          <p:nvPr/>
        </p:nvSpPr>
        <p:spPr bwMode="gray">
          <a:xfrm>
            <a:off x="1154955" y="973668"/>
            <a:ext cx="3316250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300" dirty="0" err="1"/>
              <a:t>Lösungsansätze</a:t>
            </a:r>
            <a:endParaRPr lang="en-US" sz="33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5FF20B-FE39-4013-8947-02A8016F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Für</a:t>
            </a:r>
            <a:r>
              <a:rPr lang="en-US" dirty="0">
                <a:solidFill>
                  <a:schemeClr val="bg1"/>
                </a:solidFill>
              </a:rPr>
              <a:t> den </a:t>
            </a:r>
            <a:r>
              <a:rPr lang="en-US" dirty="0" err="1">
                <a:solidFill>
                  <a:schemeClr val="bg1"/>
                </a:solidFill>
              </a:rPr>
              <a:t>Kunden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Digitalisierte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Formulare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Schadenmeldung</a:t>
            </a:r>
            <a:r>
              <a:rPr lang="en-US" dirty="0">
                <a:solidFill>
                  <a:schemeClr val="bg1"/>
                </a:solidFill>
                <a:effectLst/>
              </a:rPr>
              <a:t> per App</a:t>
            </a: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Vertragsfinder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Ü</a:t>
            </a:r>
            <a:r>
              <a:rPr lang="en-US" dirty="0" err="1">
                <a:solidFill>
                  <a:schemeClr val="bg1"/>
                </a:solidFill>
                <a:effectLst/>
              </a:rPr>
              <a:t>berblick</a:t>
            </a:r>
            <a:r>
              <a:rPr lang="en-US" dirty="0">
                <a:solidFill>
                  <a:schemeClr val="bg1"/>
                </a:solidFill>
                <a:effectLst/>
              </a:rPr>
              <a:t> auf die </a:t>
            </a:r>
            <a:r>
              <a:rPr lang="en-US" dirty="0" err="1">
                <a:solidFill>
                  <a:schemeClr val="bg1"/>
                </a:solidFill>
                <a:effectLst/>
              </a:rPr>
              <a:t>laufenden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Verträge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9" name="Grafik 8" descr="Vater und Sohn mit Laptop">
            <a:extLst>
              <a:ext uri="{FF2B5EF4-FFF2-40B4-BE49-F238E27FC236}">
                <a16:creationId xmlns:a16="http://schemas.microsoft.com/office/drawing/2014/main" id="{A0EC9330-7831-4A29-ACA7-AC55285254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4" r="1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EDC29B9-9A1E-484D-9BE4-A6BC330C6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4855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E8AB56-819A-49B9-B5F6-C1096F69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57D528-A227-4B3B-9023-2F3D0781F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8901DC2-8B37-4756-A389-A0681334D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E78D4E0-3EA7-43AA-AE34-F34662B0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C70AAAD-4EB0-43E3-8E4D-75F92B460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9D2068-B206-421D-91CC-778F558C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00A61BF-A68C-44B8-90D9-A4FB9BAED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55D1C5-E5FE-48DE-8EA7-7BA3A72E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14D1785-2D2F-4A7B-B13B-570D681DC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E20AD47-8779-41F6-A0A5-0A36409AA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7AAA6D-9071-4CA2-BEC8-F5C2E8132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3A94EDD-AB7C-4C78-A68E-AFE4CF15B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" name="Titel 1">
            <a:extLst>
              <a:ext uri="{FF2B5EF4-FFF2-40B4-BE49-F238E27FC236}">
                <a16:creationId xmlns:a16="http://schemas.microsoft.com/office/drawing/2014/main" id="{05FAA919-8A3E-4222-846A-1CD386A10B43}"/>
              </a:ext>
            </a:extLst>
          </p:cNvPr>
          <p:cNvSpPr txBox="1">
            <a:spLocks/>
          </p:cNvSpPr>
          <p:nvPr/>
        </p:nvSpPr>
        <p:spPr bwMode="gray">
          <a:xfrm>
            <a:off x="1154955" y="973668"/>
            <a:ext cx="3238109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300"/>
              <a:t>Lösungsansätze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5FF20B-FE39-4013-8947-02A8016F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Für</a:t>
            </a:r>
            <a:r>
              <a:rPr lang="en-US" dirty="0">
                <a:solidFill>
                  <a:schemeClr val="bg1"/>
                </a:solidFill>
              </a:rPr>
              <a:t> die Versicherung:</a:t>
            </a: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Überblick</a:t>
            </a:r>
            <a:r>
              <a:rPr lang="en-US" dirty="0">
                <a:solidFill>
                  <a:schemeClr val="bg1"/>
                </a:solidFill>
                <a:effectLst/>
              </a:rPr>
              <a:t> auf </a:t>
            </a:r>
            <a:r>
              <a:rPr lang="en-US" dirty="0" err="1">
                <a:solidFill>
                  <a:schemeClr val="bg1"/>
                </a:solidFill>
                <a:effectLst/>
              </a:rPr>
              <a:t>Kundendaten</a:t>
            </a:r>
            <a:r>
              <a:rPr lang="en-US" dirty="0">
                <a:solidFill>
                  <a:schemeClr val="bg1"/>
                </a:solidFill>
                <a:effectLst/>
              </a:rPr>
              <a:t> und </a:t>
            </a:r>
            <a:r>
              <a:rPr lang="en-US" dirty="0" err="1">
                <a:solidFill>
                  <a:schemeClr val="bg1"/>
                </a:solidFill>
                <a:effectLst/>
              </a:rPr>
              <a:t>Verträge</a:t>
            </a:r>
            <a:r>
              <a:rPr lang="en-US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  <a:effectLst/>
              <a:cs typeface="Arial"/>
            </a:endParaRP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Überblick</a:t>
            </a:r>
            <a:r>
              <a:rPr lang="en-US" dirty="0">
                <a:solidFill>
                  <a:schemeClr val="bg1"/>
                </a:solidFill>
                <a:effectLst/>
              </a:rPr>
              <a:t> auf </a:t>
            </a:r>
            <a:r>
              <a:rPr lang="en-US" dirty="0" err="1">
                <a:solidFill>
                  <a:schemeClr val="bg1"/>
                </a:solidFill>
                <a:effectLst/>
              </a:rPr>
              <a:t>auslaufende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Verträge</a:t>
            </a:r>
            <a:endParaRPr lang="en-US" dirty="0" err="1">
              <a:solidFill>
                <a:schemeClr val="bg1"/>
              </a:solidFill>
              <a:effectLst/>
              <a:cs typeface="Arial"/>
            </a:endParaRP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Bessere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Übersicht</a:t>
            </a:r>
            <a:r>
              <a:rPr lang="en-US" dirty="0">
                <a:solidFill>
                  <a:schemeClr val="bg1"/>
                </a:solidFill>
                <a:effectLst/>
              </a:rPr>
              <a:t> auf </a:t>
            </a:r>
            <a:r>
              <a:rPr lang="en-US" dirty="0" err="1">
                <a:solidFill>
                  <a:schemeClr val="bg1"/>
                </a:solidFill>
                <a:effectLst/>
              </a:rPr>
              <a:t>Provisionen</a:t>
            </a:r>
            <a:endParaRPr lang="en-US" dirty="0" err="1">
              <a:solidFill>
                <a:schemeClr val="bg1"/>
              </a:solidFill>
              <a:effectLst/>
              <a:cs typeface="Arial"/>
            </a:endParaRPr>
          </a:p>
          <a:p>
            <a:pPr marL="0" indent="0"/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Picture 4" descr="Group working on graphs">
            <a:extLst>
              <a:ext uri="{FF2B5EF4-FFF2-40B4-BE49-F238E27FC236}">
                <a16:creationId xmlns:a16="http://schemas.microsoft.com/office/drawing/2014/main" id="{AEE82EDA-61CC-4DE4-B795-FF5651FA52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4" r="1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EDC29B9-9A1E-484D-9BE4-A6BC330C6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9874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302</Words>
  <Application>Microsoft Office PowerPoint</Application>
  <PresentationFormat>Breitbild</PresentationFormat>
  <Paragraphs>62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Arial Nova Cond Light</vt:lpstr>
      <vt:lpstr>Calibri</vt:lpstr>
      <vt:lpstr>Wingdings 3</vt:lpstr>
      <vt:lpstr>Ion-Sitzungssaal</vt:lpstr>
      <vt:lpstr>MODVER </vt:lpstr>
      <vt:lpstr>Gliederung</vt:lpstr>
      <vt:lpstr>Das Team</vt:lpstr>
      <vt:lpstr>Probleme heutiger Versicherungen</vt:lpstr>
      <vt:lpstr>Probleme heutiger Versicherungen</vt:lpstr>
      <vt:lpstr>Probleme heutiger Versicherungen</vt:lpstr>
      <vt:lpstr>Zielsetzung Digitalisierung </vt:lpstr>
      <vt:lpstr>PowerPoint-Präsentation</vt:lpstr>
      <vt:lpstr>PowerPoint-Präsentation</vt:lpstr>
      <vt:lpstr>MODVER- Modern Versichern mit ERGO</vt:lpstr>
      <vt:lpstr>Aussicht für die Zukunft</vt:lpstr>
      <vt:lpstr>Aussicht für die Zukunft</vt:lpstr>
      <vt:lpstr>PowerPoint-Präsentation</vt:lpstr>
      <vt:lpstr>Fragen? Mehr Informationen? Besuchen Sie unsere Seite https://github.com/SvenPoellath/ATdIT-IBAIT20-Gruppe4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MODVER</dc:title>
  <dc:creator>Joshua Se</dc:creator>
  <cp:lastModifiedBy>Joshua Se</cp:lastModifiedBy>
  <cp:revision>83</cp:revision>
  <dcterms:created xsi:type="dcterms:W3CDTF">2021-05-13T16:30:16Z</dcterms:created>
  <dcterms:modified xsi:type="dcterms:W3CDTF">2021-05-24T14:19:05Z</dcterms:modified>
</cp:coreProperties>
</file>