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6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8999538" cy="6840538"/>
  <p:notesSz cx="7559675" cy="10691813"/>
  <p:defaultTextStyle>
    <a:defPPr>
      <a:defRPr lang="en-GB"/>
    </a:defPPr>
    <a:lvl1pPr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B4D"/>
    <a:srgbClr val="999999"/>
    <a:srgbClr val="004586"/>
    <a:srgbClr val="83CAFF"/>
    <a:srgbClr val="008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147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37B0FE-B827-43E6-9F1A-73A7AB4ED6CD}" type="slidenum">
              <a:rPr lang="et-EE" altLang="en-US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632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4000" y="2448000"/>
            <a:ext cx="7200000" cy="1800000"/>
          </a:xfrm>
        </p:spPr>
        <p:txBody>
          <a:bodyPr tIns="86400" anchor="t" anchorCtr="0"/>
          <a:lstStyle>
            <a:lvl1pPr algn="l">
              <a:defRPr sz="5700"/>
            </a:lvl1pPr>
          </a:lstStyle>
          <a:p>
            <a:r>
              <a:rPr lang="en-US" dirty="0" err="1" smtClean="0"/>
              <a:t>Esitlusslaidide</a:t>
            </a:r>
            <a:r>
              <a:rPr lang="en-US" dirty="0" smtClean="0"/>
              <a:t> </a:t>
            </a:r>
            <a:r>
              <a:rPr lang="en-US" dirty="0" err="1" smtClean="0"/>
              <a:t>kujundusest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404000" y="4525200"/>
            <a:ext cx="7200000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asutuse nimetus / ametinimetus</a:t>
            </a:r>
          </a:p>
          <a:p>
            <a:endParaRPr lang="et-EE" dirty="0" smtClean="0"/>
          </a:p>
          <a:p>
            <a:r>
              <a:rPr lang="et-EE" dirty="0" smtClean="0"/>
              <a:t>14.12.2013</a:t>
            </a:r>
            <a:endParaRPr lang="en-US" dirty="0"/>
          </a:p>
        </p:txBody>
      </p:sp>
      <p:pic>
        <p:nvPicPr>
          <p:cNvPr id="4" name="Pilt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216000"/>
            <a:ext cx="3467503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540000"/>
            <a:ext cx="7920000" cy="1080000"/>
          </a:xfrm>
        </p:spPr>
        <p:txBody>
          <a:bodyPr tIns="54000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920000" cy="4513263"/>
          </a:xfrm>
        </p:spPr>
        <p:txBody>
          <a:bodyPr/>
          <a:lstStyle>
            <a:lvl1pPr marL="0" indent="0">
              <a:spcAft>
                <a:spcPts val="800"/>
              </a:spcAft>
              <a:defRPr/>
            </a:lvl1pPr>
            <a:lvl2pPr marL="0" indent="0"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00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540000"/>
            <a:ext cx="7920000" cy="1080000"/>
          </a:xfrm>
        </p:spPr>
        <p:txBody>
          <a:bodyPr tIns="54000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920000" cy="4513263"/>
          </a:xfrm>
        </p:spPr>
        <p:txBody>
          <a:bodyPr/>
          <a:lstStyle>
            <a:lvl1pPr marL="432000" indent="-324000">
              <a:spcAft>
                <a:spcPts val="800"/>
              </a:spcAft>
              <a:buClr>
                <a:srgbClr val="0084D1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0" indent="0"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67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04000" y="2448000"/>
            <a:ext cx="7200000" cy="972269"/>
          </a:xfrm>
        </p:spPr>
        <p:txBody>
          <a:bodyPr tIns="86400" anchor="t" anchorCtr="0"/>
          <a:lstStyle>
            <a:lvl1pPr algn="l">
              <a:defRPr sz="5700"/>
            </a:lvl1pPr>
          </a:lstStyle>
          <a:p>
            <a:r>
              <a:rPr lang="et-EE" dirty="0" smtClean="0"/>
              <a:t>Aitäh!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4000" y="3636293"/>
            <a:ext cx="7200000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err="1" smtClean="0"/>
              <a:t>eesnimi@perenimi@amet.ee</a:t>
            </a:r>
            <a:endParaRPr lang="et-EE" dirty="0" smtClean="0"/>
          </a:p>
          <a:p>
            <a:endParaRPr lang="et-EE" dirty="0" smtClean="0"/>
          </a:p>
        </p:txBody>
      </p:sp>
      <p:pic>
        <p:nvPicPr>
          <p:cNvPr id="6" name="Pil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216000"/>
            <a:ext cx="3467503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4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A857D3-8977-4B76-8A8E-76EC884CC3A4}" type="slidenum">
              <a:rPr lang="et-EE" altLang="en-US"/>
              <a:pPr/>
              <a:t>‹#›</a:t>
            </a:fld>
            <a:endParaRPr lang="et-E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0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0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0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0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0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-gov.github.io/TARA-Doku/TehnilineKirjeldus#51-identsust%C3%B5endi-kontrollimine" TargetMode="External"/><Relationship Id="rId2" Type="http://schemas.openxmlformats.org/officeDocument/2006/relationships/hyperlink" Target="https://e-gov.github.io/TARA-Doku/TehnilineKirjeldus#52-v%C3%B5ltsp%C3%A4ringur%C3%BCnde-vastane-kait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rawelcome.herokuapp.com/" TargetMode="External"/><Relationship Id="rId2" Type="http://schemas.openxmlformats.org/officeDocument/2006/relationships/hyperlink" Target="https://tarademo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-gov.github.io/TARA-Dok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-gov.github.io/TARA-Doku/TehnilineKirjeldus#3-autentimisvoog-tehnilises-vaat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TARA arendajakoolitus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b="1" dirty="0" smtClean="0"/>
              <a:t>Holger Hansson / Aare Nurm / Priit Parmakson</a:t>
            </a:r>
            <a:endParaRPr lang="fi-FI" b="1" dirty="0"/>
          </a:p>
          <a:p>
            <a:r>
              <a:rPr lang="et-EE" sz="2000" dirty="0" smtClean="0"/>
              <a:t>RIA / </a:t>
            </a:r>
            <a:r>
              <a:rPr lang="et-EE" sz="2000" dirty="0" err="1" smtClean="0"/>
              <a:t>Nortal</a:t>
            </a:r>
            <a:r>
              <a:rPr lang="et-EE" sz="2000" dirty="0" smtClean="0"/>
              <a:t> / RIA</a:t>
            </a:r>
            <a:endParaRPr lang="fi-FI" sz="2000" dirty="0"/>
          </a:p>
          <a:p>
            <a:endParaRPr lang="fi-FI" sz="2000" dirty="0"/>
          </a:p>
          <a:p>
            <a:r>
              <a:rPr lang="et-EE" sz="2000" dirty="0" smtClean="0"/>
              <a:t>25</a:t>
            </a:r>
            <a:r>
              <a:rPr lang="fi-FI" sz="2000" dirty="0" smtClean="0"/>
              <a:t>.</a:t>
            </a:r>
            <a:r>
              <a:rPr lang="et-EE" sz="2000" dirty="0" smtClean="0"/>
              <a:t>04</a:t>
            </a:r>
            <a:r>
              <a:rPr lang="fi-FI" sz="2000" dirty="0" smtClean="0"/>
              <a:t>.201</a:t>
            </a:r>
            <a:r>
              <a:rPr lang="et-EE" sz="2000" dirty="0" smtClean="0"/>
              <a:t>8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5147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PRAKTIKA III: </a:t>
            </a:r>
            <a:r>
              <a:rPr lang="fi-FI" dirty="0" err="1"/>
              <a:t>Autentimispäringu</a:t>
            </a:r>
            <a:r>
              <a:rPr lang="fi-FI" dirty="0"/>
              <a:t> koostamine ja </a:t>
            </a:r>
            <a:r>
              <a:rPr lang="fi-FI" dirty="0" err="1"/>
              <a:t>saatmine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0600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7 TARA </a:t>
            </a:r>
            <a:r>
              <a:rPr lang="fi-FI" dirty="0" err="1"/>
              <a:t>liidese</a:t>
            </a:r>
            <a:r>
              <a:rPr lang="fi-FI" dirty="0"/>
              <a:t> </a:t>
            </a:r>
            <a:r>
              <a:rPr lang="fi-FI" dirty="0" err="1"/>
              <a:t>turvalisuse</a:t>
            </a:r>
            <a:r>
              <a:rPr lang="fi-FI" dirty="0"/>
              <a:t> </a:t>
            </a:r>
            <a:r>
              <a:rPr lang="fi-FI" dirty="0" err="1"/>
              <a:t>tagamine</a:t>
            </a:r>
            <a:r>
              <a:rPr lang="fi-FI" dirty="0"/>
              <a:t/>
            </a:r>
            <a:br>
              <a:rPr lang="fi-FI" dirty="0"/>
            </a:br>
            <a:endParaRPr lang="et-EE" dirty="0"/>
          </a:p>
        </p:txBody>
      </p:sp>
      <p:sp>
        <p:nvSpPr>
          <p:cNvPr id="5" name="Sisu kohatäid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err="1" smtClean="0"/>
              <a:t>OpenID</a:t>
            </a:r>
            <a:r>
              <a:rPr lang="et-EE" dirty="0" smtClean="0"/>
              <a:t> </a:t>
            </a:r>
            <a:r>
              <a:rPr lang="et-EE" dirty="0" err="1"/>
              <a:t>Connect</a:t>
            </a:r>
            <a:r>
              <a:rPr lang="et-EE" dirty="0"/>
              <a:t> turvamehhanismid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Salasõna </a:t>
            </a:r>
            <a:r>
              <a:rPr lang="et-EE" dirty="0"/>
              <a:t>käitlemine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>
                <a:hlinkClick r:id="rId2"/>
              </a:rPr>
              <a:t>Võltspäringu </a:t>
            </a:r>
            <a:r>
              <a:rPr lang="et-EE" dirty="0">
                <a:hlinkClick r:id="rId2"/>
              </a:rPr>
              <a:t>vastane kaitse</a:t>
            </a:r>
            <a:r>
              <a:rPr lang="et-EE" dirty="0"/>
              <a:t> (</a:t>
            </a:r>
            <a:r>
              <a:rPr lang="et-EE" sz="2800" dirty="0" err="1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t-EE" dirty="0" smtClean="0"/>
              <a:t>)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>
                <a:hlinkClick r:id="rId3"/>
              </a:rPr>
              <a:t>Identsustõendi </a:t>
            </a:r>
            <a:r>
              <a:rPr lang="et-EE" dirty="0">
                <a:hlinkClick r:id="rId3"/>
              </a:rPr>
              <a:t>kontrollimine</a:t>
            </a:r>
            <a:endParaRPr lang="et-EE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dirty="0" smtClean="0"/>
              <a:t>allkiri</a:t>
            </a:r>
            <a:r>
              <a:rPr lang="et-EE" dirty="0"/>
              <a:t>, tõendi väljaandja, adressaat, ajaline kehtivus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010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8 Liidese programmeerimine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7059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9 Liidese testimine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8003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10 Arendaja tagasiside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Milliseid omadusi </a:t>
            </a:r>
            <a:r>
              <a:rPr lang="et-EE" dirty="0" err="1"/>
              <a:t>TARA-lt</a:t>
            </a:r>
            <a:r>
              <a:rPr lang="et-EE" dirty="0"/>
              <a:t> veel sooviksite? (diskussioon</a:t>
            </a:r>
            <a:r>
              <a:rPr lang="et-EE" dirty="0" smtClean="0"/>
              <a:t>)</a:t>
            </a:r>
          </a:p>
          <a:p>
            <a:endParaRPr lang="et-EE" dirty="0"/>
          </a:p>
          <a:p>
            <a:endParaRPr lang="et-EE" dirty="0" smtClean="0"/>
          </a:p>
          <a:p>
            <a:endParaRPr lang="et-EE" dirty="0"/>
          </a:p>
          <a:p>
            <a:endParaRPr lang="et-EE" dirty="0" smtClean="0"/>
          </a:p>
          <a:p>
            <a:r>
              <a:rPr lang="et-EE" dirty="0" smtClean="0"/>
              <a:t>Aitäh!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087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Eesmärk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Koolituse eesmärk on valmistada arendaja ette TARA liidese tegemiseks nii, 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TARA saab asutuses kasutusele võetud parimal viisil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arendus on kiire ja probleemideta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järgitakse kõiki turvanõudeid</a:t>
            </a:r>
          </a:p>
          <a:p>
            <a:r>
              <a:rPr lang="et-EE" dirty="0"/>
              <a:t>Kestus: 2 x 90 min</a:t>
            </a:r>
          </a:p>
        </p:txBody>
      </p:sp>
    </p:spTree>
    <p:extLst>
      <p:ext uri="{BB962C8B-B14F-4D97-AF65-F5344CB8AC3E}">
        <p14:creationId xmlns:p14="http://schemas.microsoft.com/office/powerpoint/2010/main" val="28683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PRAKTIKA I: Autentimise läbitegemine näite-klientrakenduses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>
                <a:hlinkClick r:id="rId2"/>
              </a:rPr>
              <a:t>https</a:t>
            </a:r>
            <a:r>
              <a:rPr lang="et-EE" dirty="0">
                <a:hlinkClick r:id="rId2"/>
              </a:rPr>
              <a:t>://</a:t>
            </a:r>
            <a:r>
              <a:rPr lang="et-EE" dirty="0" smtClean="0">
                <a:hlinkClick r:id="rId2"/>
              </a:rPr>
              <a:t>tarademo.herokuapp.com</a:t>
            </a:r>
            <a:endParaRPr lang="et-EE" dirty="0" smtClean="0"/>
          </a:p>
          <a:p>
            <a:endParaRPr lang="et-EE" dirty="0"/>
          </a:p>
          <a:p>
            <a:r>
              <a:rPr lang="et-EE" dirty="0" smtClean="0"/>
              <a:t>või</a:t>
            </a:r>
          </a:p>
          <a:p>
            <a:endParaRPr lang="et-EE" dirty="0"/>
          </a:p>
          <a:p>
            <a:r>
              <a:rPr lang="et-EE" dirty="0" smtClean="0">
                <a:hlinkClick r:id="rId3"/>
              </a:rPr>
              <a:t>https</a:t>
            </a:r>
            <a:r>
              <a:rPr lang="et-EE" dirty="0">
                <a:hlinkClick r:id="rId3"/>
              </a:rPr>
              <a:t>://tarawelcome.herokuapp.com</a:t>
            </a:r>
            <a:r>
              <a:rPr lang="et-EE" dirty="0"/>
              <a:t> 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772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1 Autentimisteenus TARA (ülevaade</a:t>
            </a:r>
            <a:r>
              <a:rPr lang="et-EE" dirty="0" smtClean="0"/>
              <a:t>)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Kellele</a:t>
            </a:r>
            <a:r>
              <a:rPr lang="et-EE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avaliku </a:t>
            </a:r>
            <a:r>
              <a:rPr lang="et-EE" dirty="0"/>
              <a:t>sektori </a:t>
            </a:r>
            <a:r>
              <a:rPr lang="et-EE" dirty="0" smtClean="0"/>
              <a:t>asutustele</a:t>
            </a:r>
            <a:endParaRPr lang="et-EE" dirty="0"/>
          </a:p>
          <a:p>
            <a:r>
              <a:rPr lang="et-EE" dirty="0" err="1"/>
              <a:t>TARA-ga</a:t>
            </a:r>
            <a:r>
              <a:rPr lang="et-EE" dirty="0"/>
              <a:t> lahendatavad probleemid?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siseriikliku kasutaja autentimine e-teenuses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välismaalase autentimine e-teenuses (eIDAS)</a:t>
            </a:r>
          </a:p>
          <a:p>
            <a:r>
              <a:rPr lang="et-EE" dirty="0"/>
              <a:t>TARA kasu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erinevad autentimismeetodid (täieneb)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välismaalase eIDAS-autentimine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0908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2 TARA kasutuselevõtu </a:t>
            </a:r>
            <a:r>
              <a:rPr lang="et-EE" dirty="0" smtClean="0"/>
              <a:t>protsess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Sammud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t-EE" sz="3200" dirty="0"/>
              <a:t>Kavandamine, Äriline otsus, Liitumistaotlus, Tehniline </a:t>
            </a:r>
            <a:r>
              <a:rPr lang="et-EE" sz="3200" dirty="0" err="1"/>
              <a:t>liidestamine</a:t>
            </a:r>
            <a:r>
              <a:rPr lang="et-EE" sz="3200" dirty="0"/>
              <a:t>, Testimine, Toodangus käivitamine</a:t>
            </a:r>
          </a:p>
          <a:p>
            <a:r>
              <a:rPr lang="et-EE" dirty="0"/>
              <a:t>Arendaja roll ja nõutav kompetents</a:t>
            </a:r>
          </a:p>
          <a:p>
            <a:r>
              <a:rPr lang="et-EE" dirty="0"/>
              <a:t>TARA </a:t>
            </a:r>
            <a:r>
              <a:rPr lang="et-EE" dirty="0" smtClean="0"/>
              <a:t>dokumentatsioon</a:t>
            </a:r>
          </a:p>
          <a:p>
            <a:r>
              <a:rPr lang="et-EE" dirty="0">
                <a:hlinkClick r:id="rId2"/>
              </a:rPr>
              <a:t>https://e-gov.github.io/TARA-Doku</a:t>
            </a:r>
            <a:r>
              <a:rPr lang="et-EE" dirty="0" smtClean="0">
                <a:hlinkClick r:id="rId2"/>
              </a:rPr>
              <a:t>/</a:t>
            </a:r>
            <a:r>
              <a:rPr lang="et-EE" dirty="0" smtClean="0"/>
              <a:t> 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9643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3 TARA liidese kavandamine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e-teenuste </a:t>
            </a:r>
            <a:r>
              <a:rPr lang="et-EE" dirty="0"/>
              <a:t>valik </a:t>
            </a:r>
            <a:r>
              <a:rPr lang="et-EE" dirty="0" err="1"/>
              <a:t>TARA-ga</a:t>
            </a:r>
            <a:r>
              <a:rPr lang="et-EE" dirty="0"/>
              <a:t> </a:t>
            </a:r>
            <a:r>
              <a:rPr lang="et-EE" dirty="0" err="1"/>
              <a:t>liidestamiseks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seos </a:t>
            </a:r>
            <a:r>
              <a:rPr lang="et-EE" dirty="0"/>
              <a:t>asutuse senise autentimislahendusega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smtClean="0"/>
              <a:t>skoop </a:t>
            </a:r>
            <a:r>
              <a:rPr lang="et-EE" sz="2800" dirty="0" err="1" smtClean="0">
                <a:solidFill>
                  <a:srgbClr val="FF5B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eidasonly</a:t>
            </a:r>
            <a:r>
              <a:rPr lang="et-EE" dirty="0" smtClean="0"/>
              <a:t> 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1197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4 Liitumistaotlus</a:t>
            </a:r>
            <a:br>
              <a:rPr lang="et-EE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454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5 TARA </a:t>
            </a:r>
            <a:r>
              <a:rPr lang="et-EE" dirty="0" smtClean="0"/>
              <a:t>kasutusvoog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err="1"/>
              <a:t>OpenID</a:t>
            </a:r>
            <a:r>
              <a:rPr lang="et-EE" dirty="0"/>
              <a:t> </a:t>
            </a:r>
            <a:r>
              <a:rPr lang="et-EE" dirty="0" err="1"/>
              <a:t>Connect</a:t>
            </a:r>
            <a:r>
              <a:rPr lang="et-EE" dirty="0"/>
              <a:t> ja </a:t>
            </a:r>
            <a:r>
              <a:rPr lang="et-EE" dirty="0" err="1"/>
              <a:t>OAuth</a:t>
            </a:r>
            <a:r>
              <a:rPr lang="et-EE" dirty="0"/>
              <a:t>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autentimispäring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tagasipöördumispäring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identsustõendi päring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/>
              <a:t>seansi </a:t>
            </a:r>
            <a:r>
              <a:rPr lang="et-EE" dirty="0" smtClean="0"/>
              <a:t>moodustamine</a:t>
            </a:r>
          </a:p>
          <a:p>
            <a:r>
              <a:rPr lang="fi-FI" dirty="0" smtClean="0">
                <a:hlinkClick r:id="rId2"/>
              </a:rPr>
              <a:t>"</a:t>
            </a:r>
            <a:r>
              <a:rPr lang="fi-FI" dirty="0" err="1" smtClean="0">
                <a:hlinkClick r:id="rId2"/>
              </a:rPr>
              <a:t>Autentimisvoog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tehnilises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vaates</a:t>
            </a:r>
            <a:r>
              <a:rPr lang="fi-FI" dirty="0" smtClean="0">
                <a:hlinkClick r:id="rId2"/>
              </a:rPr>
              <a:t>" (</a:t>
            </a:r>
            <a:r>
              <a:rPr lang="fi-FI" dirty="0" err="1" smtClean="0">
                <a:hlinkClick r:id="rId2"/>
              </a:rPr>
              <a:t>Tehniline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kirjeldus</a:t>
            </a:r>
            <a:r>
              <a:rPr lang="fi-FI" dirty="0" smtClean="0">
                <a:hlinkClick r:id="rId2"/>
              </a:rPr>
              <a:t>)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9661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 </a:t>
            </a:r>
            <a:r>
              <a:rPr lang="fi-FI" dirty="0" err="1"/>
              <a:t>TARAs</a:t>
            </a:r>
            <a:r>
              <a:rPr lang="fi-FI" dirty="0"/>
              <a:t> </a:t>
            </a:r>
            <a:r>
              <a:rPr lang="fi-FI" dirty="0" err="1"/>
              <a:t>liikuvatest</a:t>
            </a:r>
            <a:r>
              <a:rPr lang="fi-FI" dirty="0"/>
              <a:t> </a:t>
            </a:r>
            <a:r>
              <a:rPr lang="fi-FI" dirty="0" err="1"/>
              <a:t>andmetest</a:t>
            </a:r>
            <a:r>
              <a:rPr lang="fi-FI" dirty="0"/>
              <a:t> </a:t>
            </a:r>
            <a:r>
              <a:rPr lang="fi-FI" dirty="0" err="1"/>
              <a:t>detailselt</a:t>
            </a:r>
            <a:r>
              <a:rPr lang="fi-FI" dirty="0"/>
              <a:t/>
            </a:r>
            <a:br>
              <a:rPr lang="fi-FI" dirty="0"/>
            </a:b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6338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Roboto Condensed"/>
        <a:ea typeface="Microsoft YaHei"/>
        <a:cs typeface=""/>
      </a:majorFont>
      <a:minorFont>
        <a:latin typeface="Roboto Condensed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Kohandatud</PresentationFormat>
  <Paragraphs>61</Paragraphs>
  <Slides>14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6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14</vt:i4>
      </vt:variant>
    </vt:vector>
  </HeadingPairs>
  <TitlesOfParts>
    <vt:vector size="21" baseType="lpstr">
      <vt:lpstr>Microsoft YaHei</vt:lpstr>
      <vt:lpstr>Arial</vt:lpstr>
      <vt:lpstr>Arial Unicode MS</vt:lpstr>
      <vt:lpstr>Courier New</vt:lpstr>
      <vt:lpstr>Roboto Condensed</vt:lpstr>
      <vt:lpstr>Times New Roman</vt:lpstr>
      <vt:lpstr>Office Theme</vt:lpstr>
      <vt:lpstr>TARA arendajakoolitus</vt:lpstr>
      <vt:lpstr>Eesmärk</vt:lpstr>
      <vt:lpstr>PRAKTIKA I: Autentimise läbitegemine näite-klientrakenduses</vt:lpstr>
      <vt:lpstr>1 Autentimisteenus TARA (ülevaade)</vt:lpstr>
      <vt:lpstr>2 TARA kasutuselevõtu protsess</vt:lpstr>
      <vt:lpstr>3 TARA liidese kavandamine </vt:lpstr>
      <vt:lpstr>4 Liitumistaotlus </vt:lpstr>
      <vt:lpstr>5 TARA kasutusvoog</vt:lpstr>
      <vt:lpstr>6 TARAs liikuvatest andmetest detailselt </vt:lpstr>
      <vt:lpstr>PRAKTIKA III: Autentimispäringu koostamine ja saatmine</vt:lpstr>
      <vt:lpstr>7 TARA liidese turvalisuse tagamine </vt:lpstr>
      <vt:lpstr>8 Liidese programmeerimine </vt:lpstr>
      <vt:lpstr>9 Liidese testimine </vt:lpstr>
      <vt:lpstr>10 Arendaja tagasiside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2014-05-22T10:54:41Z</dcterms:created>
  <dcterms:modified xsi:type="dcterms:W3CDTF">2018-04-23T09:33:16Z</dcterms:modified>
</cp:coreProperties>
</file>