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bbde8503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bde8503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bbde8503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bde8503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bbde8503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bbde8503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bbde8503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bde8503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bbde8503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bde8503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bbde8503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bde8503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bbde8503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bbde8503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bbde8503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bbde8503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bbde8503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bde8503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Phylogenomics reveals multiple losses of nitrogen-fixing root nodule symbiosis - Griesmann et al.</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EEOB546X Final Project, Jacob Stai</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Takeaways</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Always give readers access to the scripts you used to do your work.</a:t>
            </a:r>
            <a:endParaRPr b="1"/>
          </a:p>
          <a:p>
            <a:pPr indent="-298450" lvl="1" marL="914400" rtl="0" algn="l">
              <a:spcBef>
                <a:spcPts val="0"/>
              </a:spcBef>
              <a:spcAft>
                <a:spcPts val="0"/>
              </a:spcAft>
              <a:buSzPts val="1100"/>
              <a:buChar char="○"/>
            </a:pPr>
            <a:r>
              <a:rPr lang="en"/>
              <a:t>Even if this is not possible, there are ways to specify your work that are more helpful than others.</a:t>
            </a:r>
            <a:endParaRPr/>
          </a:p>
          <a:p>
            <a:pPr indent="-298450" lvl="1" marL="914400" rtl="0" algn="l">
              <a:spcBef>
                <a:spcPts val="0"/>
              </a:spcBef>
              <a:spcAft>
                <a:spcPts val="0"/>
              </a:spcAft>
              <a:buSzPts val="1100"/>
              <a:buChar char="○"/>
            </a:pPr>
            <a:r>
              <a:rPr b="1" lang="en"/>
              <a:t>Always if possible give full specification for option parameters</a:t>
            </a:r>
            <a:r>
              <a:rPr lang="en"/>
              <a:t>, even if you think it’s obvious which one you should use, especially if you’ve changed any default settings.</a:t>
            </a:r>
            <a:endParaRPr/>
          </a:p>
          <a:p>
            <a:pPr indent="-311150" lvl="0" marL="457200" rtl="0" algn="l">
              <a:spcBef>
                <a:spcPts val="0"/>
              </a:spcBef>
              <a:spcAft>
                <a:spcPts val="0"/>
              </a:spcAft>
              <a:buSzPts val="1300"/>
              <a:buChar char="●"/>
            </a:pPr>
            <a:r>
              <a:rPr b="1" lang="en"/>
              <a:t>Always provide protein and nucleotide sequences</a:t>
            </a:r>
            <a:r>
              <a:rPr lang="en"/>
              <a:t>, or, if only one may be given for space reasons, pick CDS over protein.</a:t>
            </a:r>
            <a:endParaRPr/>
          </a:p>
          <a:p>
            <a:pPr indent="-311150" lvl="0" marL="457200" rtl="0" algn="l">
              <a:spcBef>
                <a:spcPts val="0"/>
              </a:spcBef>
              <a:spcAft>
                <a:spcPts val="0"/>
              </a:spcAft>
              <a:buSzPts val="1300"/>
              <a:buChar char="●"/>
            </a:pPr>
            <a:r>
              <a:rPr b="1" lang="en"/>
              <a:t>Always give full step-by-step descriptions</a:t>
            </a:r>
            <a:r>
              <a:rPr lang="en"/>
              <a:t> of your methods</a:t>
            </a:r>
            <a:endParaRPr/>
          </a:p>
          <a:p>
            <a:pPr indent="-298450" lvl="1" marL="914400" rtl="0" algn="l">
              <a:spcBef>
                <a:spcPts val="0"/>
              </a:spcBef>
              <a:spcAft>
                <a:spcPts val="0"/>
              </a:spcAft>
              <a:buSzPts val="1100"/>
              <a:buChar char="○"/>
            </a:pPr>
            <a:r>
              <a:rPr lang="en"/>
              <a:t>Descriptions such as “controlled trees to fit species context” may seem obvious to you, but help no one.</a:t>
            </a:r>
            <a:endParaRPr/>
          </a:p>
          <a:p>
            <a:pPr indent="-298450" lvl="1" marL="914400" rtl="0" algn="l">
              <a:spcBef>
                <a:spcPts val="0"/>
              </a:spcBef>
              <a:spcAft>
                <a:spcPts val="0"/>
              </a:spcAft>
              <a:buSzPts val="1100"/>
              <a:buChar char="○"/>
            </a:pPr>
            <a:r>
              <a:rPr lang="en"/>
              <a:t>If your methods cannot be communicated to someone else, maybe they’re not replicable methods, at least not until </a:t>
            </a:r>
            <a:r>
              <a:rPr b="1" lang="en"/>
              <a:t>you</a:t>
            </a:r>
            <a:r>
              <a:rPr lang="en"/>
              <a:t> make them replicable, by documenting your 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paper: Background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Legumes can </a:t>
            </a:r>
            <a:r>
              <a:rPr b="1" lang="en"/>
              <a:t>make their own fertilizer </a:t>
            </a:r>
            <a:r>
              <a:rPr lang="en"/>
              <a:t>using a special organ called a </a:t>
            </a:r>
            <a:r>
              <a:rPr b="1" lang="en"/>
              <a:t>nodule</a:t>
            </a:r>
            <a:r>
              <a:rPr lang="en"/>
              <a:t>.</a:t>
            </a:r>
            <a:endParaRPr/>
          </a:p>
          <a:p>
            <a:pPr indent="-311150" lvl="0" marL="457200" rtl="0" algn="l">
              <a:spcBef>
                <a:spcPts val="0"/>
              </a:spcBef>
              <a:spcAft>
                <a:spcPts val="0"/>
              </a:spcAft>
              <a:buSzPts val="1300"/>
              <a:buChar char="●"/>
            </a:pPr>
            <a:r>
              <a:rPr lang="en"/>
              <a:t>Nodules work because </a:t>
            </a:r>
            <a:r>
              <a:rPr b="1" lang="en"/>
              <a:t>symbiotic bacteria </a:t>
            </a:r>
            <a:r>
              <a:rPr lang="en"/>
              <a:t>have the enzymes needed to fix nitrogen.</a:t>
            </a:r>
            <a:endParaRPr/>
          </a:p>
          <a:p>
            <a:pPr indent="-298450" lvl="1" marL="914400" rtl="0" algn="l">
              <a:spcBef>
                <a:spcPts val="0"/>
              </a:spcBef>
              <a:spcAft>
                <a:spcPts val="0"/>
              </a:spcAft>
              <a:buSzPts val="1100"/>
              <a:buChar char="○"/>
            </a:pPr>
            <a:r>
              <a:rPr lang="en"/>
              <a:t>But these bacteria need </a:t>
            </a:r>
            <a:r>
              <a:rPr b="1" lang="en"/>
              <a:t>anaerobic</a:t>
            </a:r>
            <a:r>
              <a:rPr lang="en"/>
              <a:t> </a:t>
            </a:r>
            <a:r>
              <a:rPr b="1" lang="en"/>
              <a:t>conditions</a:t>
            </a:r>
            <a:r>
              <a:rPr lang="en"/>
              <a:t> for optimal function; the plant gives that to them in the nodule.</a:t>
            </a:r>
            <a:endParaRPr/>
          </a:p>
          <a:p>
            <a:pPr indent="-311150" lvl="0" marL="457200" rtl="0" algn="l">
              <a:spcBef>
                <a:spcPts val="0"/>
              </a:spcBef>
              <a:spcAft>
                <a:spcPts val="0"/>
              </a:spcAft>
              <a:buSzPts val="1300"/>
              <a:buChar char="●"/>
            </a:pPr>
            <a:r>
              <a:rPr lang="en"/>
              <a:t>Nodules form when:</a:t>
            </a:r>
            <a:endParaRPr/>
          </a:p>
          <a:p>
            <a:pPr indent="-298450" lvl="1" marL="914400" rtl="0" algn="l">
              <a:spcBef>
                <a:spcPts val="0"/>
              </a:spcBef>
              <a:spcAft>
                <a:spcPts val="0"/>
              </a:spcAft>
              <a:buSzPts val="1100"/>
              <a:buChar char="○"/>
            </a:pPr>
            <a:r>
              <a:rPr lang="en"/>
              <a:t>Symbiotic bacteria excrete Nod factors, which are detected by receptors on the root / root hair.</a:t>
            </a:r>
            <a:endParaRPr/>
          </a:p>
          <a:p>
            <a:pPr indent="-298450" lvl="1" marL="914400" rtl="0" algn="l">
              <a:spcBef>
                <a:spcPts val="0"/>
              </a:spcBef>
              <a:spcAft>
                <a:spcPts val="0"/>
              </a:spcAft>
              <a:buSzPts val="1100"/>
              <a:buChar char="○"/>
            </a:pPr>
            <a:r>
              <a:rPr lang="en"/>
              <a:t>The signal passes into the cell to a calcium signalling pathway shared with other symbiotic pathways.</a:t>
            </a:r>
            <a:endParaRPr/>
          </a:p>
          <a:p>
            <a:pPr indent="-298450" lvl="1" marL="914400" rtl="0" algn="l">
              <a:spcBef>
                <a:spcPts val="0"/>
              </a:spcBef>
              <a:spcAft>
                <a:spcPts val="0"/>
              </a:spcAft>
              <a:buSzPts val="1100"/>
              <a:buChar char="○"/>
            </a:pPr>
            <a:r>
              <a:rPr lang="en"/>
              <a:t>Calcium signalling triggers changes in hormones throughout the plant which lead to initiation of a nodule in the deep root tissue. Stem tissue is involved. It’s complicated.</a:t>
            </a:r>
            <a:endParaRPr/>
          </a:p>
          <a:p>
            <a:pPr indent="-298450" lvl="1" marL="914400" rtl="0" algn="l">
              <a:spcBef>
                <a:spcPts val="0"/>
              </a:spcBef>
              <a:spcAft>
                <a:spcPts val="0"/>
              </a:spcAft>
              <a:buSzPts val="1100"/>
              <a:buChar char="○"/>
            </a:pPr>
            <a:r>
              <a:rPr lang="en"/>
              <a:t>A set of core transcription factors mediate the initiation of nodulation, including NIN.</a:t>
            </a:r>
            <a:endParaRPr/>
          </a:p>
          <a:p>
            <a:pPr indent="-311150" lvl="0" marL="457200" rtl="0" algn="l">
              <a:spcBef>
                <a:spcPts val="0"/>
              </a:spcBef>
              <a:spcAft>
                <a:spcPts val="0"/>
              </a:spcAft>
              <a:buSzPts val="1300"/>
              <a:buChar char="●"/>
            </a:pPr>
            <a:r>
              <a:rPr lang="en"/>
              <a:t>Two theories around when nodulation evolved:</a:t>
            </a:r>
            <a:endParaRPr/>
          </a:p>
          <a:p>
            <a:pPr indent="-311150" lvl="1" marL="914400" rtl="0" algn="l">
              <a:spcBef>
                <a:spcPts val="0"/>
              </a:spcBef>
              <a:spcAft>
                <a:spcPts val="0"/>
              </a:spcAft>
              <a:buSzPts val="1300"/>
              <a:buChar char="○"/>
            </a:pPr>
            <a:r>
              <a:rPr b="1" lang="en" sz="1300"/>
              <a:t>Once</a:t>
            </a:r>
            <a:r>
              <a:rPr lang="en" sz="1300"/>
              <a:t>, at the base of the nitrogen-fixing clade</a:t>
            </a:r>
            <a:endParaRPr sz="1300"/>
          </a:p>
          <a:p>
            <a:pPr indent="-311150" lvl="1" marL="914400" rtl="0" algn="l">
              <a:spcBef>
                <a:spcPts val="0"/>
              </a:spcBef>
              <a:spcAft>
                <a:spcPts val="0"/>
              </a:spcAft>
              <a:buSzPts val="1300"/>
              <a:buChar char="○"/>
            </a:pPr>
            <a:r>
              <a:rPr b="1" lang="en" sz="1300"/>
              <a:t>Multiple times</a:t>
            </a:r>
            <a:r>
              <a:rPr lang="en" sz="1300"/>
              <a:t>, but only in the various closely-related nitrogen-fixing clades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paper: Findings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Core conclusion: </a:t>
            </a:r>
            <a:r>
              <a:rPr b="1" lang="en"/>
              <a:t>That nitrogen-fixing nodule symbiosis was lost multiple times</a:t>
            </a:r>
            <a:endParaRPr b="1"/>
          </a:p>
          <a:p>
            <a:pPr indent="-298450" lvl="1" marL="914400" rtl="0" algn="l">
              <a:spcBef>
                <a:spcPts val="0"/>
              </a:spcBef>
              <a:spcAft>
                <a:spcPts val="0"/>
              </a:spcAft>
              <a:buSzPts val="1100"/>
              <a:buChar char="○"/>
            </a:pPr>
            <a:r>
              <a:rPr lang="en"/>
              <a:t>Though they didn’t state it outright in the paper, they’re heavily implying that it also arose only once.</a:t>
            </a:r>
            <a:endParaRPr/>
          </a:p>
          <a:p>
            <a:pPr indent="-298450" lvl="1" marL="914400" rtl="0" algn="l">
              <a:spcBef>
                <a:spcPts val="0"/>
              </a:spcBef>
              <a:spcAft>
                <a:spcPts val="0"/>
              </a:spcAft>
              <a:buSzPts val="1100"/>
              <a:buChar char="○"/>
            </a:pPr>
            <a:r>
              <a:rPr lang="en"/>
              <a:t>There were no genes that they found to have been gained in the most recent common ancestor of the NFN clade that they found to have been conserved or lost irrespectively of the symbiotic state of the lineages. Not one single one of their gene families matched the expected phylogenetic pattern of arising at the base of the NFN clade, and then being selectively retained in nodulators and not in non-nodulators.</a:t>
            </a:r>
            <a:endParaRPr/>
          </a:p>
          <a:p>
            <a:pPr indent="-298450" lvl="2" marL="1371600" rtl="0" algn="l">
              <a:spcBef>
                <a:spcPts val="0"/>
              </a:spcBef>
              <a:spcAft>
                <a:spcPts val="0"/>
              </a:spcAft>
              <a:buSzPts val="1100"/>
              <a:buChar char="■"/>
            </a:pPr>
            <a:r>
              <a:rPr lang="en"/>
              <a:t>This rules out a “simple predisposition” model, where a single predisposing mutation arose that allowed only the NFN clade to evolve nodulation, and made that evolution so much easier that it could happen by chance..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paper: Steps They Did</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Sequenced genomes </a:t>
            </a:r>
            <a:r>
              <a:rPr lang="en"/>
              <a:t>from a wide variety of nodulating and non-nodulating NFN clade members.</a:t>
            </a:r>
            <a:endParaRPr/>
          </a:p>
          <a:p>
            <a:pPr indent="-311150" lvl="0" marL="457200" rtl="0" algn="l">
              <a:spcBef>
                <a:spcPts val="0"/>
              </a:spcBef>
              <a:spcAft>
                <a:spcPts val="0"/>
              </a:spcAft>
              <a:buSzPts val="1300"/>
              <a:buChar char="●"/>
            </a:pPr>
            <a:r>
              <a:rPr b="1" lang="en"/>
              <a:t>Assembled</a:t>
            </a:r>
            <a:r>
              <a:rPr lang="en"/>
              <a:t> them and </a:t>
            </a:r>
            <a:r>
              <a:rPr b="1" lang="en"/>
              <a:t>annotated</a:t>
            </a:r>
            <a:r>
              <a:rPr lang="en"/>
              <a:t> them.</a:t>
            </a:r>
            <a:endParaRPr/>
          </a:p>
          <a:p>
            <a:pPr indent="-311150" lvl="0" marL="457200" rtl="0" algn="l">
              <a:spcBef>
                <a:spcPts val="0"/>
              </a:spcBef>
              <a:spcAft>
                <a:spcPts val="0"/>
              </a:spcAft>
              <a:buSzPts val="1300"/>
              <a:buChar char="●"/>
            </a:pPr>
            <a:r>
              <a:rPr lang="en"/>
              <a:t>Clustering of predicted proteomes of the gene annotation into </a:t>
            </a:r>
            <a:r>
              <a:rPr b="1" lang="en"/>
              <a:t>gene families</a:t>
            </a:r>
            <a:r>
              <a:rPr lang="en"/>
              <a:t>.</a:t>
            </a:r>
            <a:endParaRPr/>
          </a:p>
          <a:p>
            <a:pPr indent="-311150" lvl="0" marL="457200" rtl="0" algn="l">
              <a:spcBef>
                <a:spcPts val="0"/>
              </a:spcBef>
              <a:spcAft>
                <a:spcPts val="0"/>
              </a:spcAft>
              <a:buSzPts val="1300"/>
              <a:buChar char="●"/>
            </a:pPr>
            <a:r>
              <a:rPr lang="en"/>
              <a:t>Phylogeny-based </a:t>
            </a:r>
            <a:r>
              <a:rPr b="1" lang="en"/>
              <a:t>ortholog presence/absence </a:t>
            </a:r>
            <a:r>
              <a:rPr lang="en"/>
              <a:t>analysis.</a:t>
            </a:r>
            <a:endParaRPr/>
          </a:p>
          <a:p>
            <a:pPr indent="-311150" lvl="0" marL="457200" rtl="0" algn="l">
              <a:spcBef>
                <a:spcPts val="0"/>
              </a:spcBef>
              <a:spcAft>
                <a:spcPts val="0"/>
              </a:spcAft>
              <a:buSzPts val="1300"/>
              <a:buChar char="●"/>
            </a:pPr>
            <a:r>
              <a:rPr lang="en"/>
              <a:t>Analysis of </a:t>
            </a:r>
            <a:r>
              <a:rPr b="1" lang="en"/>
              <a:t>gene copy number variation</a:t>
            </a:r>
            <a:r>
              <a:rPr lang="en"/>
              <a:t>.</a:t>
            </a:r>
            <a:endParaRPr/>
          </a:p>
          <a:p>
            <a:pPr indent="-311150" lvl="0" marL="457200" rtl="0" algn="l">
              <a:spcBef>
                <a:spcPts val="0"/>
              </a:spcBef>
              <a:spcAft>
                <a:spcPts val="0"/>
              </a:spcAft>
              <a:buSzPts val="1300"/>
              <a:buChar char="●"/>
            </a:pPr>
            <a:r>
              <a:rPr b="1" lang="en"/>
              <a:t>Synteny </a:t>
            </a:r>
            <a:r>
              <a:rPr lang="en"/>
              <a:t>analysis.</a:t>
            </a:r>
            <a:endParaRPr/>
          </a:p>
          <a:p>
            <a:pPr indent="-311150" lvl="0" marL="457200" rtl="0" algn="l">
              <a:spcBef>
                <a:spcPts val="0"/>
              </a:spcBef>
              <a:spcAft>
                <a:spcPts val="0"/>
              </a:spcAft>
              <a:buSzPts val="1300"/>
              <a:buChar char="●"/>
            </a:pPr>
            <a:r>
              <a:rPr lang="en"/>
              <a:t>Analysis for </a:t>
            </a:r>
            <a:r>
              <a:rPr b="1" lang="en"/>
              <a:t>detection of selection pressure on gene trees</a:t>
            </a:r>
            <a:r>
              <a:rPr lang="en"/>
              <a:t>.</a:t>
            </a:r>
            <a:endParaRPr/>
          </a:p>
          <a:p>
            <a:pPr indent="-298450" lvl="1" marL="914400" rtl="0" algn="l">
              <a:spcBef>
                <a:spcPts val="0"/>
              </a:spcBef>
              <a:spcAft>
                <a:spcPts val="0"/>
              </a:spcAft>
              <a:buSzPts val="1100"/>
              <a:buChar char="○"/>
            </a:pPr>
            <a:r>
              <a:rPr lang="en"/>
              <a:t>This is the one I’m replicating.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paper: Analysis Replicated</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Start with </a:t>
            </a:r>
            <a:r>
              <a:rPr b="1" lang="en"/>
              <a:t>protein sequences</a:t>
            </a:r>
            <a:r>
              <a:rPr lang="en"/>
              <a:t>.</a:t>
            </a:r>
            <a:endParaRPr/>
          </a:p>
          <a:p>
            <a:pPr indent="-311150" lvl="0" marL="457200" rtl="0" algn="l">
              <a:spcBef>
                <a:spcPts val="0"/>
              </a:spcBef>
              <a:spcAft>
                <a:spcPts val="0"/>
              </a:spcAft>
              <a:buSzPts val="1300"/>
              <a:buChar char="●"/>
            </a:pPr>
            <a:r>
              <a:rPr b="1" lang="en"/>
              <a:t>Align </a:t>
            </a:r>
            <a:r>
              <a:rPr lang="en"/>
              <a:t>using MAFFT.</a:t>
            </a:r>
            <a:endParaRPr/>
          </a:p>
          <a:p>
            <a:pPr indent="-311150" lvl="0" marL="457200" rtl="0" algn="l">
              <a:spcBef>
                <a:spcPts val="0"/>
              </a:spcBef>
              <a:spcAft>
                <a:spcPts val="0"/>
              </a:spcAft>
              <a:buSzPts val="1300"/>
              <a:buChar char="●"/>
            </a:pPr>
            <a:r>
              <a:rPr lang="en"/>
              <a:t>Take </a:t>
            </a:r>
            <a:r>
              <a:rPr b="1" lang="en"/>
              <a:t>codon sequences</a:t>
            </a:r>
            <a:r>
              <a:rPr lang="en"/>
              <a:t>.</a:t>
            </a:r>
            <a:endParaRPr/>
          </a:p>
          <a:p>
            <a:pPr indent="-311150" lvl="0" marL="457200" rtl="0" algn="l">
              <a:spcBef>
                <a:spcPts val="0"/>
              </a:spcBef>
              <a:spcAft>
                <a:spcPts val="0"/>
              </a:spcAft>
              <a:buSzPts val="1300"/>
              <a:buChar char="●"/>
            </a:pPr>
            <a:r>
              <a:rPr lang="en"/>
              <a:t>Use protein alignments as </a:t>
            </a:r>
            <a:r>
              <a:rPr b="1" lang="en"/>
              <a:t>matrix </a:t>
            </a:r>
            <a:r>
              <a:rPr lang="en"/>
              <a:t>to generate</a:t>
            </a:r>
            <a:r>
              <a:rPr b="1" lang="en"/>
              <a:t> codon alignments</a:t>
            </a:r>
            <a:r>
              <a:rPr lang="en"/>
              <a:t> using pal2nal.</a:t>
            </a:r>
            <a:endParaRPr/>
          </a:p>
          <a:p>
            <a:pPr indent="-311150" lvl="0" marL="457200" rtl="0" algn="l">
              <a:spcBef>
                <a:spcPts val="0"/>
              </a:spcBef>
              <a:spcAft>
                <a:spcPts val="0"/>
              </a:spcAft>
              <a:buSzPts val="1300"/>
              <a:buChar char="●"/>
            </a:pPr>
            <a:r>
              <a:rPr lang="en"/>
              <a:t>Run </a:t>
            </a:r>
            <a:r>
              <a:rPr b="1" lang="en"/>
              <a:t>maximum likelihood analysis </a:t>
            </a:r>
            <a:r>
              <a:rPr lang="en"/>
              <a:t>with 10,000 Ultrafast </a:t>
            </a:r>
            <a:r>
              <a:rPr b="1" lang="en"/>
              <a:t>bootstrap</a:t>
            </a:r>
            <a:r>
              <a:rPr lang="en"/>
              <a:t> replicates using IQ-TREE.</a:t>
            </a:r>
            <a:endParaRPr/>
          </a:p>
          <a:p>
            <a:pPr indent="-311150" lvl="0" marL="457200" rtl="0" algn="l">
              <a:spcBef>
                <a:spcPts val="0"/>
              </a:spcBef>
              <a:spcAft>
                <a:spcPts val="0"/>
              </a:spcAft>
              <a:buSzPts val="1300"/>
              <a:buChar char="●"/>
            </a:pPr>
            <a:r>
              <a:rPr lang="en"/>
              <a:t>“Control unrooted tree to fit the evolutionary frame of species.”</a:t>
            </a:r>
            <a:endParaRPr/>
          </a:p>
          <a:p>
            <a:pPr indent="-311150" lvl="0" marL="457200" rtl="0" algn="l">
              <a:spcBef>
                <a:spcPts val="0"/>
              </a:spcBef>
              <a:spcAft>
                <a:spcPts val="0"/>
              </a:spcAft>
              <a:buSzPts val="1300"/>
              <a:buChar char="●"/>
            </a:pPr>
            <a:r>
              <a:rPr b="1" lang="en"/>
              <a:t>Test the hypothesis</a:t>
            </a:r>
            <a:r>
              <a:rPr lang="en"/>
              <a:t> that the NFN clade may have a proportion of sites under positive selection using codeml from PAML.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240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Figures Replicated:</a:t>
            </a:r>
            <a:endParaRPr/>
          </a:p>
        </p:txBody>
      </p:sp>
      <p:sp>
        <p:nvSpPr>
          <p:cNvPr id="117" name="Google Shape;117;p18"/>
          <p:cNvSpPr txBox="1"/>
          <p:nvPr>
            <p:ph idx="1" type="body"/>
          </p:nvPr>
        </p:nvSpPr>
        <p:spPr>
          <a:xfrm>
            <a:off x="729450" y="2388800"/>
            <a:ext cx="1986300" cy="19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 tree of NIN family:</a:t>
            </a:r>
            <a:endParaRPr/>
          </a:p>
          <a:p>
            <a:pPr indent="0" lvl="0" marL="0" rtl="0" algn="l">
              <a:spcBef>
                <a:spcPts val="1600"/>
              </a:spcBef>
              <a:spcAft>
                <a:spcPts val="0"/>
              </a:spcAft>
              <a:buNone/>
            </a:pPr>
            <a:r>
              <a:rPr lang="en"/>
              <a:t>Mine →</a:t>
            </a:r>
            <a:endParaRPr/>
          </a:p>
          <a:p>
            <a:pPr indent="0" lvl="0" marL="0" rtl="0" algn="l">
              <a:spcBef>
                <a:spcPts val="1600"/>
              </a:spcBef>
              <a:spcAft>
                <a:spcPts val="1600"/>
              </a:spcAft>
              <a:buNone/>
            </a:pPr>
            <a:r>
              <a:rPr lang="en"/>
              <a:t>Theirs 🠓</a:t>
            </a:r>
            <a:endParaRPr/>
          </a:p>
        </p:txBody>
      </p:sp>
      <p:pic>
        <p:nvPicPr>
          <p:cNvPr id="118" name="Google Shape;118;p18"/>
          <p:cNvPicPr preferRelativeResize="0"/>
          <p:nvPr/>
        </p:nvPicPr>
        <p:blipFill>
          <a:blip r:embed="rId3">
            <a:alphaModFix/>
          </a:blip>
          <a:stretch>
            <a:fillRect/>
          </a:stretch>
        </p:blipFill>
        <p:spPr>
          <a:xfrm>
            <a:off x="3129450" y="874801"/>
            <a:ext cx="6321850" cy="3804750"/>
          </a:xfrm>
          <a:prstGeom prst="rect">
            <a:avLst/>
          </a:prstGeom>
          <a:noFill/>
          <a:ln>
            <a:noFill/>
          </a:ln>
        </p:spPr>
      </p:pic>
      <p:pic>
        <p:nvPicPr>
          <p:cNvPr id="119" name="Google Shape;119;p18"/>
          <p:cNvPicPr preferRelativeResize="0"/>
          <p:nvPr/>
        </p:nvPicPr>
        <p:blipFill>
          <a:blip r:embed="rId4">
            <a:alphaModFix/>
          </a:blip>
          <a:stretch>
            <a:fillRect/>
          </a:stretch>
        </p:blipFill>
        <p:spPr>
          <a:xfrm>
            <a:off x="617694" y="3713125"/>
            <a:ext cx="2511748" cy="96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240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Figures Replicated:</a:t>
            </a:r>
            <a:endParaRPr/>
          </a:p>
        </p:txBody>
      </p:sp>
      <p:sp>
        <p:nvSpPr>
          <p:cNvPr id="125" name="Google Shape;125;p19"/>
          <p:cNvSpPr txBox="1"/>
          <p:nvPr>
            <p:ph idx="1" type="body"/>
          </p:nvPr>
        </p:nvSpPr>
        <p:spPr>
          <a:xfrm>
            <a:off x="729450" y="2388800"/>
            <a:ext cx="1986300" cy="19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 tree of RPG family:</a:t>
            </a:r>
            <a:endParaRPr/>
          </a:p>
          <a:p>
            <a:pPr indent="0" lvl="0" marL="0" rtl="0" algn="l">
              <a:spcBef>
                <a:spcPts val="1600"/>
              </a:spcBef>
              <a:spcAft>
                <a:spcPts val="0"/>
              </a:spcAft>
              <a:buNone/>
            </a:pPr>
            <a:r>
              <a:rPr lang="en"/>
              <a:t>Mine →</a:t>
            </a:r>
            <a:endParaRPr/>
          </a:p>
          <a:p>
            <a:pPr indent="0" lvl="0" marL="0" rtl="0" algn="l">
              <a:spcBef>
                <a:spcPts val="1600"/>
              </a:spcBef>
              <a:spcAft>
                <a:spcPts val="1600"/>
              </a:spcAft>
              <a:buNone/>
            </a:pPr>
            <a:r>
              <a:rPr lang="en"/>
              <a:t>Theirs </a:t>
            </a:r>
            <a:r>
              <a:rPr lang="en"/>
              <a:t>🠓</a:t>
            </a:r>
            <a:endParaRPr/>
          </a:p>
        </p:txBody>
      </p:sp>
      <p:pic>
        <p:nvPicPr>
          <p:cNvPr id="126" name="Google Shape;126;p19"/>
          <p:cNvPicPr preferRelativeResize="0"/>
          <p:nvPr/>
        </p:nvPicPr>
        <p:blipFill>
          <a:blip r:embed="rId3">
            <a:alphaModFix/>
          </a:blip>
          <a:stretch>
            <a:fillRect/>
          </a:stretch>
        </p:blipFill>
        <p:spPr>
          <a:xfrm>
            <a:off x="3129450" y="874801"/>
            <a:ext cx="6321850" cy="3804750"/>
          </a:xfrm>
          <a:prstGeom prst="rect">
            <a:avLst/>
          </a:prstGeom>
          <a:noFill/>
          <a:ln>
            <a:noFill/>
          </a:ln>
        </p:spPr>
      </p:pic>
      <p:pic>
        <p:nvPicPr>
          <p:cNvPr id="127" name="Google Shape;127;p19"/>
          <p:cNvPicPr preferRelativeResize="0"/>
          <p:nvPr/>
        </p:nvPicPr>
        <p:blipFill>
          <a:blip r:embed="rId4">
            <a:alphaModFix/>
          </a:blip>
          <a:stretch>
            <a:fillRect/>
          </a:stretch>
        </p:blipFill>
        <p:spPr>
          <a:xfrm>
            <a:off x="3129448" y="874800"/>
            <a:ext cx="6321850" cy="3815453"/>
          </a:xfrm>
          <a:prstGeom prst="rect">
            <a:avLst/>
          </a:prstGeom>
          <a:noFill/>
          <a:ln>
            <a:noFill/>
          </a:ln>
        </p:spPr>
      </p:pic>
      <p:pic>
        <p:nvPicPr>
          <p:cNvPr id="128" name="Google Shape;128;p19"/>
          <p:cNvPicPr preferRelativeResize="0"/>
          <p:nvPr/>
        </p:nvPicPr>
        <p:blipFill>
          <a:blip r:embed="rId5">
            <a:alphaModFix/>
          </a:blip>
          <a:stretch>
            <a:fillRect/>
          </a:stretch>
        </p:blipFill>
        <p:spPr>
          <a:xfrm>
            <a:off x="117475" y="3713125"/>
            <a:ext cx="3011972" cy="96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Challenges: The Big One</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Poor availability of the sequences that they used for their analysis</a:t>
            </a:r>
            <a:endParaRPr b="1" sz="1400"/>
          </a:p>
          <a:p>
            <a:pPr indent="-304800" lvl="1" marL="914400" rtl="0" algn="l">
              <a:spcBef>
                <a:spcPts val="0"/>
              </a:spcBef>
              <a:spcAft>
                <a:spcPts val="0"/>
              </a:spcAft>
              <a:buSzPts val="1200"/>
              <a:buChar char="○"/>
            </a:pPr>
            <a:r>
              <a:rPr lang="en" sz="1200"/>
              <a:t>Sequences for the NIN and RPG families were available from other databases, but they had sequenced a large number of new genomes.</a:t>
            </a:r>
            <a:endParaRPr sz="1200"/>
          </a:p>
          <a:p>
            <a:pPr indent="-304800" lvl="1" marL="914400" rtl="0" algn="l">
              <a:spcBef>
                <a:spcPts val="0"/>
              </a:spcBef>
              <a:spcAft>
                <a:spcPts val="0"/>
              </a:spcAft>
              <a:buSzPts val="1200"/>
              <a:buChar char="○"/>
            </a:pPr>
            <a:r>
              <a:rPr lang="en" sz="1200"/>
              <a:t>The sequences which they extracted from those genomes were not made available.</a:t>
            </a:r>
            <a:endParaRPr sz="1200"/>
          </a:p>
          <a:p>
            <a:pPr indent="-304800" lvl="1" marL="914400" rtl="0" algn="l">
              <a:spcBef>
                <a:spcPts val="0"/>
              </a:spcBef>
              <a:spcAft>
                <a:spcPts val="0"/>
              </a:spcAft>
              <a:buSzPts val="1200"/>
              <a:buChar char="○"/>
            </a:pPr>
            <a:r>
              <a:rPr lang="en" sz="1200"/>
              <a:t>Raw reads were made available, but this would have required the user to go through the entirety of the genome assembly process </a:t>
            </a:r>
            <a:r>
              <a:rPr i="1" lang="en" sz="1200"/>
              <a:t>and</a:t>
            </a:r>
            <a:r>
              <a:rPr lang="en" sz="1200"/>
              <a:t> go through the entirety of the genome-annotation process in order to get only a </a:t>
            </a:r>
            <a:r>
              <a:rPr i="1" lang="en" sz="1200"/>
              <a:t>facsimile</a:t>
            </a:r>
            <a:r>
              <a:rPr lang="en" sz="1200"/>
              <a:t> of which sequences in particular it was that they used.</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Challenges: Other</a:t>
            </a:r>
            <a:endParaRPr/>
          </a:p>
        </p:txBody>
      </p:sp>
      <p:sp>
        <p:nvSpPr>
          <p:cNvPr id="140" name="Google Shape;140;p21"/>
          <p:cNvSpPr txBox="1"/>
          <p:nvPr>
            <p:ph idx="1" type="body"/>
          </p:nvPr>
        </p:nvSpPr>
        <p:spPr>
          <a:xfrm>
            <a:off x="729450" y="2078875"/>
            <a:ext cx="7688700" cy="287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Unclear instruction on how they rooted their trees to control for species relationships</a:t>
            </a:r>
            <a:endParaRPr b="1" sz="1400"/>
          </a:p>
          <a:p>
            <a:pPr indent="-304800" lvl="1" marL="914400" rtl="0" algn="l">
              <a:spcBef>
                <a:spcPts val="0"/>
              </a:spcBef>
              <a:spcAft>
                <a:spcPts val="0"/>
              </a:spcAft>
              <a:buSzPts val="1200"/>
              <a:buChar char="○"/>
            </a:pPr>
            <a:r>
              <a:rPr lang="en" sz="1200"/>
              <a:t>Manual rooting is thought by me to be the method used, based on author’s familiarity with similar analyses, but I remain uncertain.</a:t>
            </a:r>
            <a:endParaRPr sz="1200"/>
          </a:p>
          <a:p>
            <a:pPr indent="-304800" lvl="1" marL="914400" rtl="0" algn="l">
              <a:spcBef>
                <a:spcPts val="0"/>
              </a:spcBef>
              <a:spcAft>
                <a:spcPts val="0"/>
              </a:spcAft>
              <a:buSzPts val="1200"/>
              <a:buChar char="○"/>
            </a:pPr>
            <a:r>
              <a:rPr lang="en" sz="1200"/>
              <a:t>No automatic methods for rooting an unrooted gene tree by a known species tree is known to us; this is an inherent gap in the bioinformatics landscape right now.</a:t>
            </a:r>
            <a:endParaRPr sz="1200"/>
          </a:p>
          <a:p>
            <a:pPr indent="-317500" lvl="0" marL="457200" rtl="0" algn="l">
              <a:spcBef>
                <a:spcPts val="0"/>
              </a:spcBef>
              <a:spcAft>
                <a:spcPts val="0"/>
              </a:spcAft>
              <a:buSzPts val="1400"/>
              <a:buChar char="●"/>
            </a:pPr>
            <a:r>
              <a:rPr b="1" lang="en" sz="1400"/>
              <a:t>Full instruction set was not given in description for programs with many options</a:t>
            </a:r>
            <a:endParaRPr b="1" sz="1400"/>
          </a:p>
          <a:p>
            <a:pPr indent="-304800" lvl="1" marL="914400" rtl="0" algn="l">
              <a:spcBef>
                <a:spcPts val="0"/>
              </a:spcBef>
              <a:spcAft>
                <a:spcPts val="0"/>
              </a:spcAft>
              <a:buSzPts val="1200"/>
              <a:buChar char="○"/>
            </a:pPr>
            <a:r>
              <a:rPr lang="en" sz="1200"/>
              <a:t>Default values were assumed to have been used when not specified; however, without specification, if future versions should ever change this value, replications based on this assumption will be wrong.</a:t>
            </a:r>
            <a:endParaRPr sz="1200"/>
          </a:p>
          <a:p>
            <a:pPr indent="-317500" lvl="0" marL="457200" rtl="0" algn="l">
              <a:spcBef>
                <a:spcPts val="0"/>
              </a:spcBef>
              <a:spcAft>
                <a:spcPts val="0"/>
              </a:spcAft>
              <a:buSzPts val="1400"/>
              <a:buChar char="●"/>
            </a:pPr>
            <a:r>
              <a:rPr b="1" lang="en" sz="1400"/>
              <a:t>Description of PAML use didn’t make explicit that they were using codon seqtype</a:t>
            </a:r>
            <a:endParaRPr b="1" sz="1400"/>
          </a:p>
          <a:p>
            <a:pPr indent="-304800" lvl="1" marL="914400" rtl="0" algn="l">
              <a:spcBef>
                <a:spcPts val="0"/>
              </a:spcBef>
              <a:spcAft>
                <a:spcPts val="0"/>
              </a:spcAft>
              <a:buSzPts val="1200"/>
              <a:buChar char="○"/>
            </a:pPr>
            <a:r>
              <a:rPr lang="en" sz="1200"/>
              <a:t>This was inferable from the program’s refusal to run with default setting, without changing that parameter.</a:t>
            </a:r>
            <a:endParaRPr sz="1200"/>
          </a:p>
          <a:p>
            <a:pPr indent="-304800" lvl="1" marL="914400" rtl="0" algn="l">
              <a:spcBef>
                <a:spcPts val="0"/>
              </a:spcBef>
              <a:spcAft>
                <a:spcPts val="0"/>
              </a:spcAft>
              <a:buSzPts val="1200"/>
              <a:buChar char="○"/>
            </a:pPr>
            <a:r>
              <a:rPr lang="en" sz="1200"/>
              <a:t>Greater familiarity with program and calculation may have made that obvious; unclear to us.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