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6" r:id="rId4"/>
    <p:sldId id="272" r:id="rId5"/>
    <p:sldId id="273" r:id="rId6"/>
    <p:sldId id="275" r:id="rId7"/>
    <p:sldId id="274" r:id="rId8"/>
    <p:sldId id="276" r:id="rId9"/>
    <p:sldId id="265" r:id="rId10"/>
    <p:sldId id="268" r:id="rId11"/>
    <p:sldId id="270" r:id="rId12"/>
    <p:sldId id="271" r:id="rId13"/>
    <p:sldId id="264" r:id="rId14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94" autoAdjust="0"/>
  </p:normalViewPr>
  <p:slideViewPr>
    <p:cSldViewPr snapToGrid="0" showGuides="1">
      <p:cViewPr varScale="1">
        <p:scale>
          <a:sx n="76" d="100"/>
          <a:sy n="76" d="100"/>
        </p:scale>
        <p:origin x="2214" y="114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" userId="7d731600-f613-4231-8242-4cc0fb25728d" providerId="ADAL" clId="{1247670D-118B-4749-A7B3-635599F9EA2D}"/>
    <pc:docChg chg="custSel addSld modSld">
      <pc:chgData name="Sven" userId="7d731600-f613-4231-8242-4cc0fb25728d" providerId="ADAL" clId="{1247670D-118B-4749-A7B3-635599F9EA2D}" dt="2021-01-15T17:31:44.958" v="322" actId="20577"/>
      <pc:docMkLst>
        <pc:docMk/>
      </pc:docMkLst>
      <pc:sldChg chg="addSp modSp mod">
        <pc:chgData name="Sven" userId="7d731600-f613-4231-8242-4cc0fb25728d" providerId="ADAL" clId="{1247670D-118B-4749-A7B3-635599F9EA2D}" dt="2021-01-15T17:10:49.291" v="245" actId="732"/>
        <pc:sldMkLst>
          <pc:docMk/>
          <pc:sldMk cId="4120938517" sldId="274"/>
        </pc:sldMkLst>
        <pc:spChg chg="mod">
          <ac:chgData name="Sven" userId="7d731600-f613-4231-8242-4cc0fb25728d" providerId="ADAL" clId="{1247670D-118B-4749-A7B3-635599F9EA2D}" dt="2021-01-15T15:59:45.611" v="26" actId="20577"/>
          <ac:spMkLst>
            <pc:docMk/>
            <pc:sldMk cId="4120938517" sldId="274"/>
            <ac:spMk id="6" creationId="{385E4457-62FB-46A2-A197-5EA0EEA5EB6C}"/>
          </ac:spMkLst>
        </pc:spChg>
        <pc:picChg chg="add mod modCrop">
          <ac:chgData name="Sven" userId="7d731600-f613-4231-8242-4cc0fb25728d" providerId="ADAL" clId="{1247670D-118B-4749-A7B3-635599F9EA2D}" dt="2021-01-15T17:10:49.291" v="245" actId="732"/>
          <ac:picMkLst>
            <pc:docMk/>
            <pc:sldMk cId="4120938517" sldId="274"/>
            <ac:picMk id="7" creationId="{EB561D24-AA61-4993-A6B8-0D671985A93E}"/>
          </ac:picMkLst>
        </pc:picChg>
      </pc:sldChg>
      <pc:sldChg chg="modSp new mod">
        <pc:chgData name="Sven" userId="7d731600-f613-4231-8242-4cc0fb25728d" providerId="ADAL" clId="{1247670D-118B-4749-A7B3-635599F9EA2D}" dt="2021-01-15T17:04:49.767" v="240" actId="20577"/>
        <pc:sldMkLst>
          <pc:docMk/>
          <pc:sldMk cId="796456776" sldId="275"/>
        </pc:sldMkLst>
        <pc:spChg chg="mod">
          <ac:chgData name="Sven" userId="7d731600-f613-4231-8242-4cc0fb25728d" providerId="ADAL" clId="{1247670D-118B-4749-A7B3-635599F9EA2D}" dt="2021-01-15T16:14:01.672" v="40" actId="20577"/>
          <ac:spMkLst>
            <pc:docMk/>
            <pc:sldMk cId="796456776" sldId="275"/>
            <ac:spMk id="2" creationId="{09C54EAB-56DF-4B86-8D9F-A25328DEE756}"/>
          </ac:spMkLst>
        </pc:spChg>
        <pc:spChg chg="mod">
          <ac:chgData name="Sven" userId="7d731600-f613-4231-8242-4cc0fb25728d" providerId="ADAL" clId="{1247670D-118B-4749-A7B3-635599F9EA2D}" dt="2021-01-15T17:04:49.767" v="240" actId="20577"/>
          <ac:spMkLst>
            <pc:docMk/>
            <pc:sldMk cId="796456776" sldId="275"/>
            <ac:spMk id="3" creationId="{87BCFC73-47B6-43FB-98FC-684C9B8A2791}"/>
          </ac:spMkLst>
        </pc:spChg>
      </pc:sldChg>
      <pc:sldChg chg="modSp new mod">
        <pc:chgData name="Sven" userId="7d731600-f613-4231-8242-4cc0fb25728d" providerId="ADAL" clId="{1247670D-118B-4749-A7B3-635599F9EA2D}" dt="2021-01-15T17:31:44.958" v="322" actId="20577"/>
        <pc:sldMkLst>
          <pc:docMk/>
          <pc:sldMk cId="2520628685" sldId="276"/>
        </pc:sldMkLst>
        <pc:spChg chg="mod">
          <ac:chgData name="Sven" userId="7d731600-f613-4231-8242-4cc0fb25728d" providerId="ADAL" clId="{1247670D-118B-4749-A7B3-635599F9EA2D}" dt="2021-01-15T17:31:27.290" v="258" actId="20577"/>
          <ac:spMkLst>
            <pc:docMk/>
            <pc:sldMk cId="2520628685" sldId="276"/>
            <ac:spMk id="2" creationId="{1666E27E-AA84-4BF5-92E2-ED11305777B5}"/>
          </ac:spMkLst>
        </pc:spChg>
        <pc:spChg chg="mod">
          <ac:chgData name="Sven" userId="7d731600-f613-4231-8242-4cc0fb25728d" providerId="ADAL" clId="{1247670D-118B-4749-A7B3-635599F9EA2D}" dt="2021-01-15T17:31:44.958" v="322" actId="20577"/>
          <ac:spMkLst>
            <pc:docMk/>
            <pc:sldMk cId="2520628685" sldId="276"/>
            <ac:spMk id="3" creationId="{41F31F9A-2EF1-445E-8690-FAA19D7479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70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6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84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15/01/2021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6000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099844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17" name="Afbeelding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chemeClr val="accent1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24" name="Afbeelding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15/01/2021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15/01/2021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15/01/2021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15/01/2021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15-1-2021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432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15-1-2021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5897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15/01/2021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Hierarchical reward and decision making</a:t>
            </a:r>
          </a:p>
        </p:txBody>
      </p:sp>
      <p:sp>
        <p:nvSpPr>
          <p:cNvPr id="11" name="Ond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Behavioural and EEG signatures</a:t>
            </a:r>
          </a:p>
        </p:txBody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department &lt; ... &gt;</a:t>
            </a:r>
          </a:p>
          <a:p>
            <a:pPr lvl="1"/>
            <a:r>
              <a:rPr lang="en-GB"/>
              <a:t>research group &lt; ... 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C2C01-66FC-4436-9D0E-F9B8C793F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2933700"/>
            <a:ext cx="3683000" cy="3352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A451EA-5313-42F5-9952-EAA6CC111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961" y="2933700"/>
            <a:ext cx="11444224" cy="33528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</p:spPr>
        <p:txBody>
          <a:bodyPr anchor="t">
            <a:normAutofit/>
          </a:bodyPr>
          <a:lstStyle/>
          <a:p>
            <a:r>
              <a:rPr lang="en-US" dirty="0"/>
              <a:t>Subgoals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5590520" y="8948703"/>
            <a:ext cx="921880" cy="5192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AE184E0-0BD4-4705-A12B-9B71DDE63301}" type="slidenum">
              <a:rPr lang="en-GB" smtClean="0"/>
              <a:pPr>
                <a:spcAft>
                  <a:spcPts val="600"/>
                </a:spcAft>
              </a:pPr>
              <a:t>10</a:t>
            </a:fld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F4EF99-E97A-42A8-9370-485EC92D8D1D}"/>
              </a:ext>
            </a:extLst>
          </p:cNvPr>
          <p:cNvSpPr/>
          <p:nvPr/>
        </p:nvSpPr>
        <p:spPr>
          <a:xfrm>
            <a:off x="2649413" y="3692766"/>
            <a:ext cx="257908" cy="269631"/>
          </a:xfrm>
          <a:prstGeom prst="ellipse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5127A3-A23B-485B-AF3B-85F058AE2B88}"/>
              </a:ext>
            </a:extLst>
          </p:cNvPr>
          <p:cNvSpPr/>
          <p:nvPr/>
        </p:nvSpPr>
        <p:spPr>
          <a:xfrm>
            <a:off x="1512278" y="4466485"/>
            <a:ext cx="257908" cy="269631"/>
          </a:xfrm>
          <a:prstGeom prst="ellipse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A374F8-246E-42F8-B0FE-FF3C5694698C}"/>
              </a:ext>
            </a:extLst>
          </p:cNvPr>
          <p:cNvSpPr/>
          <p:nvPr/>
        </p:nvSpPr>
        <p:spPr>
          <a:xfrm>
            <a:off x="7338656" y="4947132"/>
            <a:ext cx="257908" cy="269631"/>
          </a:xfrm>
          <a:prstGeom prst="ellipse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A75A0-212A-40B5-91A2-84969D0FEB30}"/>
              </a:ext>
            </a:extLst>
          </p:cNvPr>
          <p:cNvSpPr txBox="1"/>
          <p:nvPr/>
        </p:nvSpPr>
        <p:spPr>
          <a:xfrm>
            <a:off x="8923708" y="6674169"/>
            <a:ext cx="3270729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200" dirty="0"/>
              <a:t>Maintenance</a:t>
            </a:r>
            <a:endParaRPr lang="en-GB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64310-00C9-4B0B-88D3-2D96A7347608}"/>
              </a:ext>
            </a:extLst>
          </p:cNvPr>
          <p:cNvSpPr txBox="1"/>
          <p:nvPr/>
        </p:nvSpPr>
        <p:spPr>
          <a:xfrm>
            <a:off x="5470655" y="6674168"/>
            <a:ext cx="3270729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200" dirty="0"/>
              <a:t>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07331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10CE-4507-4DB5-8A58-32E06225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Subgoal Maintenance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D3A9-1BA3-45FE-B8E8-26D446B46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Progression through the coffee-tea task</a:t>
            </a:r>
          </a:p>
          <a:p>
            <a:pPr marL="7200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9C866-9B0A-4E45-9657-E6954E67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11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85959-02D9-4FF5-8396-F68BC5FC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7" y="2084676"/>
            <a:ext cx="15705283" cy="60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4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8170-DCB7-423B-AD85-5C4AAB0A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Subgoal maintenance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4DAC-A27E-4479-9319-F768E1E7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sets and strategies as abstract actions?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5B7EF-DBD8-4737-8305-6A3CA77C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5156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500"/>
              <a:t>&lt; presenter’s name &gt;</a:t>
            </a:r>
            <a:br>
              <a:rPr lang="en-GB"/>
            </a:br>
            <a:r>
              <a:rPr lang="en-GB"/>
              <a:t>&lt; job title &gt;</a:t>
            </a:r>
            <a:br>
              <a:rPr lang="en-GB"/>
            </a:br>
            <a:br>
              <a:rPr lang="en-GB"/>
            </a:br>
            <a:r>
              <a:rPr lang="en-GB" cap="all"/>
              <a:t>&lt; </a:t>
            </a:r>
            <a:r>
              <a:rPr lang="nl-BE"/>
              <a:t>DEPARTMENT OR RESEARCH GROUP</a:t>
            </a:r>
            <a:r>
              <a:rPr lang="en-GB" cap="all"/>
              <a:t> &gt;</a:t>
            </a:r>
            <a:br>
              <a:rPr lang="en-GB" cap="all"/>
            </a:br>
            <a:br>
              <a:rPr lang="en-GB"/>
            </a:br>
            <a:r>
              <a:rPr lang="en-GB"/>
              <a:t>E	&lt;first name&gt;.&lt;surname&gt;@ugent.be</a:t>
            </a:r>
            <a:br>
              <a:rPr lang="en-GB"/>
            </a:br>
            <a:r>
              <a:rPr lang="en-GB"/>
              <a:t>T	+32 9 000 00 00</a:t>
            </a:r>
            <a:br>
              <a:rPr lang="en-GB"/>
            </a:br>
            <a:r>
              <a:rPr lang="en-GB"/>
              <a:t>M	+32 400 00 00 00</a:t>
            </a:r>
            <a:br>
              <a:rPr lang="en-GB"/>
            </a:br>
            <a:br>
              <a:rPr lang="en-GB"/>
            </a:br>
            <a:r>
              <a:rPr lang="en-GB"/>
              <a:t>www.ugent.be</a:t>
            </a:r>
            <a:br>
              <a:rPr lang="en-GB"/>
            </a:b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Universiteit Gent</a:t>
            </a:r>
            <a:br>
              <a:rPr lang="nl-NL" dirty="0"/>
            </a:br>
            <a:r>
              <a:rPr lang="nl-NL"/>
              <a:t>@ugent</a:t>
            </a:r>
          </a:p>
          <a:p>
            <a:r>
              <a:rPr lang="nl-NL"/>
              <a:t>@ugent</a:t>
            </a:r>
            <a:br>
              <a:rPr lang="nl-NL" dirty="0"/>
            </a:br>
            <a:r>
              <a:rPr lang="nl-NL" dirty="0" err="1"/>
              <a:t>Ghent</a:t>
            </a:r>
            <a:r>
              <a:rPr lang="nl-NL" dirty="0"/>
              <a:t> University</a:t>
            </a:r>
          </a:p>
          <a:p>
            <a:endParaRPr lang="nl-NL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161604"/>
            <a:ext cx="280417" cy="335281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599274"/>
            <a:ext cx="280417" cy="356617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61201DE1-DCCE-4F42-A7B9-7391D88ACD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122000"/>
            <a:ext cx="280643" cy="28080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7497C31F-99D2-414B-AC0C-94EC84111D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560042"/>
            <a:ext cx="280417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RL and the ACC</a:t>
            </a:r>
          </a:p>
          <a:p>
            <a:r>
              <a:rPr lang="en-US" dirty="0"/>
              <a:t>Subgoals, bottlenecks, and events</a:t>
            </a:r>
          </a:p>
          <a:p>
            <a:r>
              <a:rPr lang="en-US" dirty="0"/>
              <a:t>Tasks and models</a:t>
            </a:r>
          </a:p>
          <a:p>
            <a:r>
              <a:rPr lang="en-US" dirty="0"/>
              <a:t>Preliminary simulations</a:t>
            </a:r>
          </a:p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5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153A2B1D-7216-4876-8B95-532D56A3C6F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8" b="19758"/>
          <a:stretch>
            <a:fillRect/>
          </a:stretch>
        </p:blipFill>
        <p:spPr>
          <a:xfrm flipH="1">
            <a:off x="2737277" y="996228"/>
            <a:ext cx="13774860" cy="6642417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26FB4-4866-4641-BC6E-A105C676CF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RL and the ACC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52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D028-A83A-4A96-AEAA-BB1A1FA8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Reward positivity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C360C-8C30-413B-A374-BFCACAF48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Reward Prediction Error (RPE)</a:t>
            </a:r>
          </a:p>
          <a:p>
            <a:r>
              <a:rPr lang="en-US" dirty="0"/>
              <a:t>Temporal Difference Learning (TD)</a:t>
            </a:r>
          </a:p>
          <a:p>
            <a:r>
              <a:rPr lang="en-US" dirty="0"/>
              <a:t>Model-Free Reinforcement Learning (MF-RL)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DAEE8-4972-4D78-A9DB-32116835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4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D01A5-E49D-41FA-8FD7-9B7A7B087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62" y="3904684"/>
            <a:ext cx="53149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6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9413ED2-9AE9-47DA-86ED-A64DA9FB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</p:spPr>
        <p:txBody>
          <a:bodyPr/>
          <a:lstStyle/>
          <a:p>
            <a:r>
              <a:rPr lang="en-US" dirty="0"/>
              <a:t>The Reward positivity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D8EAC-0922-4F80-9A78-82A1AEF1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90520" y="8948703"/>
            <a:ext cx="921880" cy="5192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AE184E0-0BD4-4705-A12B-9B71DDE63301}" type="slidenum">
              <a:rPr lang="en-GB" noProof="0" smtClean="0"/>
              <a:pPr>
                <a:spcAft>
                  <a:spcPts val="600"/>
                </a:spcAft>
              </a:pPr>
              <a:t>5</a:t>
            </a:fld>
            <a:endParaRPr lang="en-GB" noProof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2A90F38-2ADE-4134-B4A2-B0B92BCF5E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592744" y="1371600"/>
            <a:ext cx="10198588" cy="6501600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5E3CEC-117E-48CC-833B-3B3D30291D2F}"/>
              </a:ext>
            </a:extLst>
          </p:cNvPr>
          <p:cNvSpPr txBox="1"/>
          <p:nvPr/>
        </p:nvSpPr>
        <p:spPr>
          <a:xfrm>
            <a:off x="6253638" y="8129107"/>
            <a:ext cx="4876800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500" dirty="0"/>
              <a:t>Holroyd, </a:t>
            </a:r>
            <a:r>
              <a:rPr lang="en-US" sz="2500" dirty="0" err="1"/>
              <a:t>Kriegolson</a:t>
            </a:r>
            <a:r>
              <a:rPr lang="en-US" sz="2500" dirty="0"/>
              <a:t> &amp; Lee (2011)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50648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4EAB-56DF-4B86-8D9F-A25328DE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values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FC73-47B6-43FB-98FC-684C9B8A2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EV over different time scales (</a:t>
            </a:r>
            <a:r>
              <a:rPr lang="en-US" dirty="0" err="1"/>
              <a:t>Seo</a:t>
            </a:r>
            <a:r>
              <a:rPr lang="en-US" dirty="0"/>
              <a:t> &amp; Lee, 2007)</a:t>
            </a:r>
          </a:p>
          <a:p>
            <a:r>
              <a:rPr lang="en-US" dirty="0"/>
              <a:t>Feature specific (</a:t>
            </a:r>
            <a:r>
              <a:rPr lang="en-US" dirty="0" err="1"/>
              <a:t>Oemisch</a:t>
            </a:r>
            <a:r>
              <a:rPr lang="en-US" dirty="0"/>
              <a:t> et al., 2019)</a:t>
            </a:r>
          </a:p>
          <a:p>
            <a:r>
              <a:rPr lang="en-US" dirty="0"/>
              <a:t>Larger RPE predicts larger cue-induced FR during choice</a:t>
            </a:r>
          </a:p>
          <a:p>
            <a:r>
              <a:rPr lang="en-US" dirty="0">
                <a:sym typeface="Wingdings" panose="05000000000000000000" pitchFamily="2" charset="2"/>
              </a:rPr>
              <a:t> Lookup table?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677A8-71BA-4C1F-AF8B-5F5137D5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9645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0076-6D57-45AF-A705-9F11FEFD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Reversal learning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E4457-62FB-46A2-A197-5EA0EEA5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Action-Outcome Monitoring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98B293-95C7-4C74-9C1C-DD07F9DB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7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3C0CE-4780-4376-B683-741E0ECFA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023" y="1194364"/>
            <a:ext cx="4519624" cy="5049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561D24-AA61-4993-A6B8-0D671985A9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" r="50820"/>
          <a:stretch/>
        </p:blipFill>
        <p:spPr>
          <a:xfrm>
            <a:off x="1944629" y="2425700"/>
            <a:ext cx="2436871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3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E27E-AA84-4BF5-92E2-ED113057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1F9A-2EF1-445E-8690-FAA19D74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Certainty of optimal bandit?</a:t>
            </a:r>
          </a:p>
          <a:p>
            <a:r>
              <a:rPr lang="en-US" dirty="0"/>
              <a:t>More bayes/stat tracker than RL?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25D97-B43C-4F77-B80B-916BECE0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2062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C2C01-66FC-4436-9D0E-F9B8C793F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2933700"/>
            <a:ext cx="3683000" cy="3352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A451EA-5313-42F5-9952-EAA6CC111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961" y="2933700"/>
            <a:ext cx="11444224" cy="33528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</p:spPr>
        <p:txBody>
          <a:bodyPr anchor="t">
            <a:normAutofit/>
          </a:bodyPr>
          <a:lstStyle/>
          <a:p>
            <a:r>
              <a:rPr lang="en-US" dirty="0"/>
              <a:t>Hierarchical reinforcement learning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5590520" y="8948703"/>
            <a:ext cx="921880" cy="5192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AE184E0-0BD4-4705-A12B-9B71DDE63301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6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Gent PP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FB7E3A"/>
      </a:accent1>
      <a:accent2>
        <a:srgbClr val="FB8B4E"/>
      </a:accent2>
      <a:accent3>
        <a:srgbClr val="FC9861"/>
      </a:accent3>
      <a:accent4>
        <a:srgbClr val="FCA575"/>
      </a:accent4>
      <a:accent5>
        <a:srgbClr val="FDB289"/>
      </a:accent5>
      <a:accent6>
        <a:srgbClr val="FDBF9D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EN_PP.potx" id="{A8677057-B28F-450E-887A-3D3C72F5DB6F}" vid="{D1232BEA-A349-49AC-B543-76017E9138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226</Words>
  <Application>Microsoft Office PowerPoint</Application>
  <PresentationFormat>Custom</PresentationFormat>
  <Paragraphs>50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Hierarchical reward and decision making</vt:lpstr>
      <vt:lpstr>Topics</vt:lpstr>
      <vt:lpstr>PowerPoint Presentation</vt:lpstr>
      <vt:lpstr>The Reward positivity</vt:lpstr>
      <vt:lpstr>The Reward positivity</vt:lpstr>
      <vt:lpstr>Choice values</vt:lpstr>
      <vt:lpstr>Reversal learning</vt:lpstr>
      <vt:lpstr>Volatility</vt:lpstr>
      <vt:lpstr>Hierarchical reinforcement learning</vt:lpstr>
      <vt:lpstr>Subgoals</vt:lpstr>
      <vt:lpstr>Subgoal Maintenance</vt:lpstr>
      <vt:lpstr>Subgoal maintenance</vt:lpstr>
      <vt:lpstr>&lt; presenter’s name &gt; &lt; job title &gt;  &lt; DEPARTMENT OR RESEARCH GROUP &gt;  E &lt;first name&gt;.&lt;surname&gt;@ugent.be T +32 9 000 00 00 M +32 400 00 00 00  www.ugent.be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reward and decision making</dc:title>
  <dc:creator>Sven Wientjes</dc:creator>
  <cp:lastModifiedBy>Sven Wientjes</cp:lastModifiedBy>
  <cp:revision>3</cp:revision>
  <dcterms:created xsi:type="dcterms:W3CDTF">2021-01-15T14:38:57Z</dcterms:created>
  <dcterms:modified xsi:type="dcterms:W3CDTF">2021-01-15T17:31:54Z</dcterms:modified>
</cp:coreProperties>
</file>