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900"/>
    <a:srgbClr val="000000"/>
    <a:srgbClr val="292929"/>
    <a:srgbClr val="505759"/>
    <a:srgbClr val="8F9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8"/>
    <p:restoredTop sz="94541"/>
  </p:normalViewPr>
  <p:slideViewPr>
    <p:cSldViewPr snapToGrid="0" snapToObjects="1">
      <p:cViewPr varScale="1">
        <p:scale>
          <a:sx n="119" d="100"/>
          <a:sy n="119" d="100"/>
        </p:scale>
        <p:origin x="174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Helvetica Neue LT Std 55 Roman" charset="0"/>
                <a:ea typeface="Helvetica Neue LT Std 55 Roman" charset="0"/>
                <a:cs typeface="Helvetica Neue LT Std 55 Roman" charset="0"/>
              </a:defRPr>
            </a:lvl1pPr>
          </a:lstStyle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 Neue LT Std 55 Roman" charset="0"/>
                <a:ea typeface="Helvetica Neue LT Std 55 Roman" charset="0"/>
                <a:cs typeface="Helvetica Neue LT Std 55 Roman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 Neue LT Std 55 Roman" charset="0"/>
                <a:ea typeface="Helvetica Neue LT Std 55 Roman" charset="0"/>
                <a:cs typeface="Helvetica Neue LT Std 55 Roman" charset="0"/>
              </a:defRPr>
            </a:lvl1pPr>
          </a:lstStyle>
          <a:p>
            <a:fld id="{56650B41-7678-DE48-9BDF-460D876A3E14}" type="datetimeFigureOut">
              <a:rPr lang="de-DE" smtClean="0"/>
              <a:pPr/>
              <a:t>12.08.19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 Neue LT Std 55 Roman" charset="0"/>
                <a:ea typeface="Helvetica Neue LT Std 55 Roman" charset="0"/>
                <a:cs typeface="Helvetica Neue LT Std 55 Roman" charset="0"/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 Neue LT Std 55 Roman" charset="0"/>
                <a:ea typeface="Helvetica Neue LT Std 55 Roman" charset="0"/>
                <a:cs typeface="Helvetica Neue LT Std 55 Roman" charset="0"/>
              </a:defRPr>
            </a:lvl1pPr>
          </a:lstStyle>
          <a:p>
            <a:fld id="{9A2954D1-014F-524B-A334-96D2445BFF4C}" type="slidenum">
              <a:rPr lang="en-GB" smtClean="0"/>
              <a:pPr/>
              <a:t>‹Nr.›</a:t>
            </a:fld>
            <a:endParaRPr lang="en-GB"/>
          </a:p>
        </p:txBody>
      </p:sp>
      <p:grpSp>
        <p:nvGrpSpPr>
          <p:cNvPr id="16" name="Gruppieren 15"/>
          <p:cNvGrpSpPr/>
          <p:nvPr userDrawn="1"/>
        </p:nvGrpSpPr>
        <p:grpSpPr>
          <a:xfrm>
            <a:off x="3829050" y="326571"/>
            <a:ext cx="5314950" cy="801586"/>
            <a:chOff x="3829050" y="326571"/>
            <a:chExt cx="5314950" cy="801586"/>
          </a:xfrm>
        </p:grpSpPr>
        <p:sp>
          <p:nvSpPr>
            <p:cNvPr id="14" name="Rechteck 13"/>
            <p:cNvSpPr/>
            <p:nvPr userDrawn="1"/>
          </p:nvSpPr>
          <p:spPr>
            <a:xfrm>
              <a:off x="3829050" y="326571"/>
              <a:ext cx="5314950" cy="7982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grpSp>
          <p:nvGrpSpPr>
            <p:cNvPr id="15" name="Gruppieren 14"/>
            <p:cNvGrpSpPr/>
            <p:nvPr userDrawn="1"/>
          </p:nvGrpSpPr>
          <p:grpSpPr>
            <a:xfrm>
              <a:off x="6124744" y="384217"/>
              <a:ext cx="2969082" cy="743940"/>
              <a:chOff x="6124744" y="384217"/>
              <a:chExt cx="2969082" cy="743940"/>
            </a:xfrm>
          </p:grpSpPr>
          <p:pic>
            <p:nvPicPr>
              <p:cNvPr id="9" name="Bild 6"/>
              <p:cNvPicPr>
                <a:picLocks noChangeAspect="1"/>
              </p:cNvPicPr>
              <p:nvPr userDrawn="1"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4681" r="31290"/>
              <a:stretch/>
            </p:blipFill>
            <p:spPr>
              <a:xfrm>
                <a:off x="6941173" y="384217"/>
                <a:ext cx="661307" cy="740586"/>
              </a:xfrm>
              <a:prstGeom prst="rect">
                <a:avLst/>
              </a:prstGeom>
            </p:spPr>
          </p:pic>
          <p:pic>
            <p:nvPicPr>
              <p:cNvPr id="10" name="Bild 6"/>
              <p:cNvPicPr>
                <a:picLocks noChangeAspect="1"/>
              </p:cNvPicPr>
              <p:nvPr userDrawn="1"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498" r="64953"/>
              <a:stretch/>
            </p:blipFill>
            <p:spPr>
              <a:xfrm>
                <a:off x="6124744" y="384217"/>
                <a:ext cx="685800" cy="740586"/>
              </a:xfrm>
              <a:prstGeom prst="rect">
                <a:avLst/>
              </a:prstGeom>
            </p:spPr>
          </p:pic>
          <p:pic>
            <p:nvPicPr>
              <p:cNvPr id="11" name="Bild 6"/>
              <p:cNvPicPr>
                <a:picLocks noChangeAspect="1"/>
              </p:cNvPicPr>
              <p:nvPr userDrawn="1"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8338" r="289"/>
              <a:stretch/>
            </p:blipFill>
            <p:spPr>
              <a:xfrm>
                <a:off x="7733110" y="387571"/>
                <a:ext cx="536121" cy="740586"/>
              </a:xfrm>
              <a:prstGeom prst="rect">
                <a:avLst/>
              </a:prstGeom>
            </p:spPr>
          </p:pic>
          <p:pic>
            <p:nvPicPr>
              <p:cNvPr id="12" name="Bild 6"/>
              <p:cNvPicPr>
                <a:picLocks noChangeAspect="1"/>
              </p:cNvPicPr>
              <p:nvPr userDrawn="1"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113" r="15356"/>
              <a:stretch/>
            </p:blipFill>
            <p:spPr>
              <a:xfrm>
                <a:off x="8361762" y="385026"/>
                <a:ext cx="732064" cy="74058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910673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1355834"/>
            <a:ext cx="2057400" cy="4770329"/>
          </a:xfrm>
        </p:spPr>
        <p:txBody>
          <a:bodyPr vert="eaVert">
            <a:normAutofit/>
          </a:bodyPr>
          <a:lstStyle>
            <a:lvl1pPr algn="l">
              <a:defRPr sz="3600" b="1">
                <a:latin typeface="Helvetica Neue LT Std 55 Roman" charset="0"/>
                <a:ea typeface="Helvetica Neue LT Std 55 Roman" charset="0"/>
                <a:cs typeface="Helvetica Neue LT Std 55 Roman" charset="0"/>
              </a:defRPr>
            </a:lvl1pPr>
          </a:lstStyle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355834"/>
            <a:ext cx="6019800" cy="4770329"/>
          </a:xfrm>
        </p:spPr>
        <p:txBody>
          <a:bodyPr vert="eaVert"/>
          <a:lstStyle>
            <a:lvl1pPr>
              <a:defRPr>
                <a:latin typeface="Helvetica Neue LT Std 55 Roman" charset="0"/>
                <a:ea typeface="Helvetica Neue LT Std 55 Roman" charset="0"/>
                <a:cs typeface="Helvetica Neue LT Std 55 Roman" charset="0"/>
              </a:defRPr>
            </a:lvl1pPr>
            <a:lvl2pPr>
              <a:defRPr>
                <a:latin typeface="Helvetica Neue LT Std 55 Roman" charset="0"/>
                <a:ea typeface="Helvetica Neue LT Std 55 Roman" charset="0"/>
                <a:cs typeface="Helvetica Neue LT Std 55 Roman" charset="0"/>
              </a:defRPr>
            </a:lvl2pPr>
            <a:lvl3pPr>
              <a:defRPr>
                <a:latin typeface="Helvetica Neue LT Std 55 Roman" charset="0"/>
                <a:ea typeface="Helvetica Neue LT Std 55 Roman" charset="0"/>
                <a:cs typeface="Helvetica Neue LT Std 55 Roman" charset="0"/>
              </a:defRPr>
            </a:lvl3pPr>
            <a:lvl4pPr>
              <a:defRPr>
                <a:latin typeface="Helvetica Neue LT Std 55 Roman" charset="0"/>
                <a:ea typeface="Helvetica Neue LT Std 55 Roman" charset="0"/>
                <a:cs typeface="Helvetica Neue LT Std 55 Roman" charset="0"/>
              </a:defRPr>
            </a:lvl4pPr>
            <a:lvl5pPr>
              <a:defRPr>
                <a:latin typeface="Helvetica Neue LT Std 55 Roman" charset="0"/>
                <a:ea typeface="Helvetica Neue LT Std 55 Roman" charset="0"/>
                <a:cs typeface="Helvetica Neue LT Std 55 Roman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 Neue LT Std 55 Roman" charset="0"/>
                <a:ea typeface="Helvetica Neue LT Std 55 Roman" charset="0"/>
                <a:cs typeface="Helvetica Neue LT Std 55 Roman" charset="0"/>
              </a:defRPr>
            </a:lvl1pPr>
          </a:lstStyle>
          <a:p>
            <a:fld id="{56650B41-7678-DE48-9BDF-460D876A3E14}" type="datetimeFigureOut">
              <a:rPr lang="de-DE" smtClean="0"/>
              <a:pPr/>
              <a:t>12.08.19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 Neue LT Std 55 Roman" charset="0"/>
                <a:ea typeface="Helvetica Neue LT Std 55 Roman" charset="0"/>
                <a:cs typeface="Helvetica Neue LT Std 55 Roman" charset="0"/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 Neue LT Std 55 Roman" charset="0"/>
                <a:ea typeface="Helvetica Neue LT Std 55 Roman" charset="0"/>
                <a:cs typeface="Helvetica Neue LT Std 55 Roman" charset="0"/>
              </a:defRPr>
            </a:lvl1pPr>
          </a:lstStyle>
          <a:p>
            <a:fld id="{9A2954D1-014F-524B-A334-96D2445BFF4C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2336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84573"/>
            <a:ext cx="8229600" cy="585171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rgbClr val="FF6900"/>
                </a:solidFill>
                <a:latin typeface="Code Pro" charset="0"/>
                <a:ea typeface="Code Pro" charset="0"/>
                <a:cs typeface="Code Pro" charset="0"/>
              </a:defRPr>
            </a:lvl1pPr>
          </a:lstStyle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088108"/>
            <a:ext cx="8229600" cy="4038056"/>
          </a:xfrm>
        </p:spPr>
        <p:txBody>
          <a:bodyPr/>
          <a:lstStyle>
            <a:lvl1pPr>
              <a:defRPr>
                <a:solidFill>
                  <a:srgbClr val="505759"/>
                </a:solidFill>
                <a:latin typeface="Helvetica Neue LT Std 55 Roman" charset="0"/>
                <a:ea typeface="Helvetica Neue LT Std 55 Roman" charset="0"/>
                <a:cs typeface="Helvetica Neue LT Std 55 Roman" charset="0"/>
              </a:defRPr>
            </a:lvl1pPr>
            <a:lvl2pPr>
              <a:defRPr>
                <a:solidFill>
                  <a:srgbClr val="505759"/>
                </a:solidFill>
                <a:latin typeface="Helvetica Neue LT Std 55 Roman" charset="0"/>
                <a:ea typeface="Helvetica Neue LT Std 55 Roman" charset="0"/>
                <a:cs typeface="Helvetica Neue LT Std 55 Roman" charset="0"/>
              </a:defRPr>
            </a:lvl2pPr>
            <a:lvl3pPr>
              <a:defRPr>
                <a:solidFill>
                  <a:srgbClr val="505759"/>
                </a:solidFill>
                <a:latin typeface="Helvetica Neue LT Std 55 Roman" charset="0"/>
                <a:ea typeface="Helvetica Neue LT Std 55 Roman" charset="0"/>
                <a:cs typeface="Helvetica Neue LT Std 55 Roman" charset="0"/>
              </a:defRPr>
            </a:lvl3pPr>
            <a:lvl4pPr>
              <a:defRPr>
                <a:solidFill>
                  <a:srgbClr val="505759"/>
                </a:solidFill>
                <a:latin typeface="Helvetica Neue LT Std 55 Roman" charset="0"/>
                <a:ea typeface="Helvetica Neue LT Std 55 Roman" charset="0"/>
                <a:cs typeface="Helvetica Neue LT Std 55 Roman" charset="0"/>
              </a:defRPr>
            </a:lvl4pPr>
            <a:lvl5pPr>
              <a:defRPr>
                <a:solidFill>
                  <a:srgbClr val="505759"/>
                </a:solidFill>
                <a:latin typeface="Helvetica Neue LT Std 55 Roman" charset="0"/>
                <a:ea typeface="Helvetica Neue LT Std 55 Roman" charset="0"/>
                <a:cs typeface="Helvetica Neue LT Std 55 Roman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 Neue LT Std 55 Roman" charset="0"/>
                <a:ea typeface="Helvetica Neue LT Std 55 Roman" charset="0"/>
                <a:cs typeface="Helvetica Neue LT Std 55 Roman" charset="0"/>
              </a:defRPr>
            </a:lvl1pPr>
          </a:lstStyle>
          <a:p>
            <a:fld id="{56650B41-7678-DE48-9BDF-460D876A3E14}" type="datetimeFigureOut">
              <a:rPr lang="de-DE" smtClean="0"/>
              <a:pPr/>
              <a:t>12.08.19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 Neue LT Std 55 Roman" charset="0"/>
                <a:ea typeface="Helvetica Neue LT Std 55 Roman" charset="0"/>
                <a:cs typeface="Helvetica Neue LT Std 55 Roman" charset="0"/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 Neue LT Std 55 Roman" charset="0"/>
                <a:ea typeface="Helvetica Neue LT Std 55 Roman" charset="0"/>
                <a:cs typeface="Helvetica Neue LT Std 55 Roman" charset="0"/>
              </a:defRPr>
            </a:lvl1pPr>
          </a:lstStyle>
          <a:p>
            <a:fld id="{9A2954D1-014F-524B-A334-96D2445BFF4C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335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Helvetica Neue LT Std 55 Roman" charset="0"/>
                <a:ea typeface="Helvetica Neue LT Std 55 Roman" charset="0"/>
                <a:cs typeface="Helvetica Neue LT Std 55 Roman" charset="0"/>
              </a:defRPr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Helvetica Neue LT Std 55 Roman" charset="0"/>
                <a:ea typeface="Helvetica Neue LT Std 55 Roman" charset="0"/>
                <a:cs typeface="Helvetica Neue LT Std 55 Roman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 Neue LT Std 55 Roman" charset="0"/>
                <a:ea typeface="Helvetica Neue LT Std 55 Roman" charset="0"/>
                <a:cs typeface="Helvetica Neue LT Std 55 Roman" charset="0"/>
              </a:defRPr>
            </a:lvl1pPr>
          </a:lstStyle>
          <a:p>
            <a:fld id="{56650B41-7678-DE48-9BDF-460D876A3E14}" type="datetimeFigureOut">
              <a:rPr lang="de-DE" smtClean="0"/>
              <a:pPr/>
              <a:t>12.08.19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 Neue LT Std 55 Roman" charset="0"/>
                <a:ea typeface="Helvetica Neue LT Std 55 Roman" charset="0"/>
                <a:cs typeface="Helvetica Neue LT Std 55 Roman" charset="0"/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 Neue LT Std 55 Roman" charset="0"/>
                <a:ea typeface="Helvetica Neue LT Std 55 Roman" charset="0"/>
                <a:cs typeface="Helvetica Neue LT Std 55 Roman" charset="0"/>
              </a:defRPr>
            </a:lvl1pPr>
          </a:lstStyle>
          <a:p>
            <a:fld id="{9A2954D1-014F-524B-A334-96D2445BFF4C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0870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12358"/>
            <a:ext cx="8229600" cy="711035"/>
          </a:xfrm>
        </p:spPr>
        <p:txBody>
          <a:bodyPr>
            <a:normAutofit/>
          </a:bodyPr>
          <a:lstStyle>
            <a:lvl1pPr algn="l">
              <a:defRPr sz="3200">
                <a:latin typeface="Helvetica Neue LT Std 55 Roman" charset="0"/>
                <a:ea typeface="Helvetica Neue LT Std 55 Roman" charset="0"/>
                <a:cs typeface="Helvetica Neue LT Std 55 Roman" charset="0"/>
              </a:defRPr>
            </a:lvl1pPr>
          </a:lstStyle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2238703"/>
            <a:ext cx="4038600" cy="3887460"/>
          </a:xfrm>
        </p:spPr>
        <p:txBody>
          <a:bodyPr/>
          <a:lstStyle>
            <a:lvl1pPr>
              <a:defRPr sz="2800">
                <a:latin typeface="Helvetica Neue LT Std 55 Roman" charset="0"/>
                <a:ea typeface="Helvetica Neue LT Std 55 Roman" charset="0"/>
                <a:cs typeface="Helvetica Neue LT Std 55 Roman" charset="0"/>
              </a:defRPr>
            </a:lvl1pPr>
            <a:lvl2pPr>
              <a:defRPr sz="2400">
                <a:latin typeface="Helvetica Neue LT Std 55 Roman" charset="0"/>
                <a:ea typeface="Helvetica Neue LT Std 55 Roman" charset="0"/>
                <a:cs typeface="Helvetica Neue LT Std 55 Roman" charset="0"/>
              </a:defRPr>
            </a:lvl2pPr>
            <a:lvl3pPr>
              <a:defRPr sz="2000">
                <a:latin typeface="Helvetica Neue LT Std 55 Roman" charset="0"/>
                <a:ea typeface="Helvetica Neue LT Std 55 Roman" charset="0"/>
                <a:cs typeface="Helvetica Neue LT Std 55 Roman" charset="0"/>
              </a:defRPr>
            </a:lvl3pPr>
            <a:lvl4pPr>
              <a:defRPr sz="1800">
                <a:latin typeface="Helvetica Neue LT Std 55 Roman" charset="0"/>
                <a:ea typeface="Helvetica Neue LT Std 55 Roman" charset="0"/>
                <a:cs typeface="Helvetica Neue LT Std 55 Roman" charset="0"/>
              </a:defRPr>
            </a:lvl4pPr>
            <a:lvl5pPr>
              <a:defRPr sz="1800">
                <a:latin typeface="Helvetica Neue LT Std 55 Roman" charset="0"/>
                <a:ea typeface="Helvetica Neue LT Std 55 Roman" charset="0"/>
                <a:cs typeface="Helvetica Neue LT Std 55 Roman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238703"/>
            <a:ext cx="4038600" cy="3887460"/>
          </a:xfrm>
        </p:spPr>
        <p:txBody>
          <a:bodyPr/>
          <a:lstStyle>
            <a:lvl1pPr>
              <a:defRPr sz="2800">
                <a:latin typeface="Helvetica Neue LT Std 55 Roman" charset="0"/>
                <a:ea typeface="Helvetica Neue LT Std 55 Roman" charset="0"/>
                <a:cs typeface="Helvetica Neue LT Std 55 Roman" charset="0"/>
              </a:defRPr>
            </a:lvl1pPr>
            <a:lvl2pPr>
              <a:defRPr sz="2400">
                <a:latin typeface="Helvetica Neue LT Std 55 Roman" charset="0"/>
                <a:ea typeface="Helvetica Neue LT Std 55 Roman" charset="0"/>
                <a:cs typeface="Helvetica Neue LT Std 55 Roman" charset="0"/>
              </a:defRPr>
            </a:lvl2pPr>
            <a:lvl3pPr>
              <a:defRPr sz="2000">
                <a:latin typeface="Helvetica Neue LT Std 55 Roman" charset="0"/>
                <a:ea typeface="Helvetica Neue LT Std 55 Roman" charset="0"/>
                <a:cs typeface="Helvetica Neue LT Std 55 Roman" charset="0"/>
              </a:defRPr>
            </a:lvl3pPr>
            <a:lvl4pPr>
              <a:defRPr sz="1800">
                <a:latin typeface="Helvetica Neue LT Std 55 Roman" charset="0"/>
                <a:ea typeface="Helvetica Neue LT Std 55 Roman" charset="0"/>
                <a:cs typeface="Helvetica Neue LT Std 55 Roman" charset="0"/>
              </a:defRPr>
            </a:lvl4pPr>
            <a:lvl5pPr>
              <a:defRPr sz="1800">
                <a:latin typeface="Helvetica Neue LT Std 55 Roman" charset="0"/>
                <a:ea typeface="Helvetica Neue LT Std 55 Roman" charset="0"/>
                <a:cs typeface="Helvetica Neue LT Std 55 Roman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 Neue LT Std 55 Roman" charset="0"/>
                <a:ea typeface="Helvetica Neue LT Std 55 Roman" charset="0"/>
                <a:cs typeface="Helvetica Neue LT Std 55 Roman" charset="0"/>
              </a:defRPr>
            </a:lvl1pPr>
          </a:lstStyle>
          <a:p>
            <a:fld id="{56650B41-7678-DE48-9BDF-460D876A3E14}" type="datetimeFigureOut">
              <a:rPr lang="de-DE" smtClean="0"/>
              <a:pPr/>
              <a:t>12.08.19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 Neue LT Std 55 Roman" charset="0"/>
                <a:ea typeface="Helvetica Neue LT Std 55 Roman" charset="0"/>
                <a:cs typeface="Helvetica Neue LT Std 55 Roman" charset="0"/>
              </a:defRPr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 Neue LT Std 55 Roman" charset="0"/>
                <a:ea typeface="Helvetica Neue LT Std 55 Roman" charset="0"/>
                <a:cs typeface="Helvetica Neue LT Std 55 Roman" charset="0"/>
              </a:defRPr>
            </a:lvl1pPr>
          </a:lstStyle>
          <a:p>
            <a:fld id="{9A2954D1-014F-524B-A334-96D2445BFF4C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5002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346693"/>
            <a:ext cx="8229600" cy="655528"/>
          </a:xfrm>
        </p:spPr>
        <p:txBody>
          <a:bodyPr>
            <a:normAutofit/>
          </a:bodyPr>
          <a:lstStyle>
            <a:lvl1pPr algn="l">
              <a:defRPr sz="3200" b="1">
                <a:latin typeface="Helvetica Neue LT Std 55 Roman" charset="0"/>
                <a:ea typeface="Helvetica Neue LT Std 55 Roman" charset="0"/>
                <a:cs typeface="Helvetica Neue LT Std 55 Roman" charset="0"/>
              </a:defRPr>
            </a:lvl1pPr>
          </a:lstStyle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0B41-7678-DE48-9BDF-460D876A3E14}" type="datetimeFigureOut">
              <a:rPr lang="de-DE" smtClean="0"/>
              <a:t>12.08.19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954D1-014F-524B-A334-96D2445BFF4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82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0B41-7678-DE48-9BDF-460D876A3E14}" type="datetimeFigureOut">
              <a:rPr lang="de-DE" smtClean="0"/>
              <a:t>12.08.19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954D1-014F-524B-A334-96D2445BFF4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284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199" y="1454004"/>
            <a:ext cx="3008313" cy="946369"/>
          </a:xfrm>
        </p:spPr>
        <p:txBody>
          <a:bodyPr anchor="b"/>
          <a:lstStyle>
            <a:lvl1pPr algn="l">
              <a:defRPr sz="2000" b="1">
                <a:latin typeface="Helvetica Neue LT Std 55 Roman" charset="0"/>
                <a:ea typeface="Helvetica Neue LT Std 55 Roman" charset="0"/>
                <a:cs typeface="Helvetica Neue LT Std 55 Roman" charset="0"/>
              </a:defRPr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1454004"/>
            <a:ext cx="5111750" cy="4766752"/>
          </a:xfrm>
        </p:spPr>
        <p:txBody>
          <a:bodyPr/>
          <a:lstStyle>
            <a:lvl1pPr>
              <a:defRPr sz="3200">
                <a:latin typeface="Helvetica Neue LT Std 55 Roman" charset="0"/>
                <a:ea typeface="Helvetica Neue LT Std 55 Roman" charset="0"/>
                <a:cs typeface="Helvetica Neue LT Std 55 Roman" charset="0"/>
              </a:defRPr>
            </a:lvl1pPr>
            <a:lvl2pPr>
              <a:defRPr sz="2800">
                <a:latin typeface="Helvetica Neue LT Std 55 Roman" charset="0"/>
                <a:ea typeface="Helvetica Neue LT Std 55 Roman" charset="0"/>
                <a:cs typeface="Helvetica Neue LT Std 55 Roman" charset="0"/>
              </a:defRPr>
            </a:lvl2pPr>
            <a:lvl3pPr>
              <a:defRPr sz="2400">
                <a:latin typeface="Helvetica Neue LT Std 55 Roman" charset="0"/>
                <a:ea typeface="Helvetica Neue LT Std 55 Roman" charset="0"/>
                <a:cs typeface="Helvetica Neue LT Std 55 Roman" charset="0"/>
              </a:defRPr>
            </a:lvl3pPr>
            <a:lvl4pPr>
              <a:defRPr sz="2000">
                <a:latin typeface="Helvetica Neue LT Std 55 Roman" charset="0"/>
                <a:ea typeface="Helvetica Neue LT Std 55 Roman" charset="0"/>
                <a:cs typeface="Helvetica Neue LT Std 55 Roman" charset="0"/>
              </a:defRPr>
            </a:lvl4pPr>
            <a:lvl5pPr>
              <a:defRPr sz="2000">
                <a:latin typeface="Helvetica Neue LT Std 55 Roman" charset="0"/>
                <a:ea typeface="Helvetica Neue LT Std 55 Roman" charset="0"/>
                <a:cs typeface="Helvetica Neue LT Std 55 Roman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2400373"/>
            <a:ext cx="3008313" cy="3820383"/>
          </a:xfrm>
        </p:spPr>
        <p:txBody>
          <a:bodyPr/>
          <a:lstStyle>
            <a:lvl1pPr marL="0" indent="0">
              <a:buNone/>
              <a:defRPr sz="1400">
                <a:latin typeface="Helvetica Neue LT Std 55 Roman" charset="0"/>
                <a:ea typeface="Helvetica Neue LT Std 55 Roman" charset="0"/>
                <a:cs typeface="Helvetica Neue LT Std 55 Roman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 Neue LT Std 55 Roman" charset="0"/>
                <a:ea typeface="Helvetica Neue LT Std 55 Roman" charset="0"/>
                <a:cs typeface="Helvetica Neue LT Std 55 Roman" charset="0"/>
              </a:defRPr>
            </a:lvl1pPr>
          </a:lstStyle>
          <a:p>
            <a:fld id="{56650B41-7678-DE48-9BDF-460D876A3E14}" type="datetimeFigureOut">
              <a:rPr lang="de-DE" smtClean="0"/>
              <a:pPr/>
              <a:t>12.08.19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 Neue LT Std 55 Roman" charset="0"/>
                <a:ea typeface="Helvetica Neue LT Std 55 Roman" charset="0"/>
                <a:cs typeface="Helvetica Neue LT Std 55 Roman" charset="0"/>
              </a:defRPr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 Neue LT Std 55 Roman" charset="0"/>
                <a:ea typeface="Helvetica Neue LT Std 55 Roman" charset="0"/>
                <a:cs typeface="Helvetica Neue LT Std 55 Roman" charset="0"/>
              </a:defRPr>
            </a:lvl1pPr>
          </a:lstStyle>
          <a:p>
            <a:fld id="{9A2954D1-014F-524B-A334-96D2445BFF4C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762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Helvetica Neue LT Std 55 Roman" charset="0"/>
                <a:ea typeface="Helvetica Neue LT Std 55 Roman" charset="0"/>
                <a:cs typeface="Helvetica Neue LT Std 55 Roman" charset="0"/>
              </a:defRPr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308537"/>
            <a:ext cx="5486400" cy="3419037"/>
          </a:xfrm>
        </p:spPr>
        <p:txBody>
          <a:bodyPr/>
          <a:lstStyle>
            <a:lvl1pPr marL="0" indent="0">
              <a:buNone/>
              <a:defRPr sz="3200">
                <a:latin typeface="Helvetica Neue LT Std 55 Roman" charset="0"/>
                <a:ea typeface="Helvetica Neue LT Std 55 Roman" charset="0"/>
                <a:cs typeface="Helvetica Neue LT Std 55 Roman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auf Platzhalter ziehen oder durch Klicken auf Symbol hinzufügen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Helvetica Neue LT Std 55 Roman" charset="0"/>
                <a:ea typeface="Helvetica Neue LT Std 55 Roman" charset="0"/>
                <a:cs typeface="Helvetica Neue LT Std 55 Roman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 Neue LT Std 55 Roman" charset="0"/>
                <a:ea typeface="Helvetica Neue LT Std 55 Roman" charset="0"/>
                <a:cs typeface="Helvetica Neue LT Std 55 Roman" charset="0"/>
              </a:defRPr>
            </a:lvl1pPr>
          </a:lstStyle>
          <a:p>
            <a:fld id="{56650B41-7678-DE48-9BDF-460D876A3E14}" type="datetimeFigureOut">
              <a:rPr lang="de-DE" smtClean="0"/>
              <a:pPr/>
              <a:t>12.08.19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 Neue LT Std 55 Roman" charset="0"/>
                <a:ea typeface="Helvetica Neue LT Std 55 Roman" charset="0"/>
                <a:cs typeface="Helvetica Neue LT Std 55 Roman" charset="0"/>
              </a:defRPr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 Neue LT Std 55 Roman" charset="0"/>
                <a:ea typeface="Helvetica Neue LT Std 55 Roman" charset="0"/>
                <a:cs typeface="Helvetica Neue LT Std 55 Roman" charset="0"/>
              </a:defRPr>
            </a:lvl1pPr>
          </a:lstStyle>
          <a:p>
            <a:fld id="{9A2954D1-014F-524B-A334-96D2445BFF4C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839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354247"/>
            <a:ext cx="8229600" cy="1143000"/>
          </a:xfrm>
        </p:spPr>
        <p:txBody>
          <a:bodyPr>
            <a:normAutofit/>
          </a:bodyPr>
          <a:lstStyle>
            <a:lvl1pPr algn="l">
              <a:defRPr sz="3600" b="1">
                <a:latin typeface="Helvetica Neue LT Std 55 Roman" charset="0"/>
                <a:ea typeface="Helvetica Neue LT Std 55 Roman" charset="0"/>
                <a:cs typeface="Helvetica Neue LT Std 55 Roman" charset="0"/>
              </a:defRPr>
            </a:lvl1pPr>
          </a:lstStyle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27434"/>
            <a:ext cx="8229600" cy="3398729"/>
          </a:xfrm>
        </p:spPr>
        <p:txBody>
          <a:bodyPr vert="eaVert"/>
          <a:lstStyle>
            <a:lvl1pPr>
              <a:defRPr>
                <a:latin typeface="Helvetica Neue LT Std 55 Roman" charset="0"/>
                <a:ea typeface="Helvetica Neue LT Std 55 Roman" charset="0"/>
                <a:cs typeface="Helvetica Neue LT Std 55 Roman" charset="0"/>
              </a:defRPr>
            </a:lvl1pPr>
            <a:lvl2pPr>
              <a:defRPr>
                <a:latin typeface="Helvetica Neue LT Std 55 Roman" charset="0"/>
                <a:ea typeface="Helvetica Neue LT Std 55 Roman" charset="0"/>
                <a:cs typeface="Helvetica Neue LT Std 55 Roman" charset="0"/>
              </a:defRPr>
            </a:lvl2pPr>
            <a:lvl3pPr>
              <a:defRPr>
                <a:latin typeface="Helvetica Neue LT Std 55 Roman" charset="0"/>
                <a:ea typeface="Helvetica Neue LT Std 55 Roman" charset="0"/>
                <a:cs typeface="Helvetica Neue LT Std 55 Roman" charset="0"/>
              </a:defRPr>
            </a:lvl3pPr>
            <a:lvl4pPr>
              <a:defRPr>
                <a:latin typeface="Helvetica Neue LT Std 55 Roman" charset="0"/>
                <a:ea typeface="Helvetica Neue LT Std 55 Roman" charset="0"/>
                <a:cs typeface="Helvetica Neue LT Std 55 Roman" charset="0"/>
              </a:defRPr>
            </a:lvl4pPr>
            <a:lvl5pPr>
              <a:defRPr>
                <a:latin typeface="Helvetica Neue LT Std 55 Roman" charset="0"/>
                <a:ea typeface="Helvetica Neue LT Std 55 Roman" charset="0"/>
                <a:cs typeface="Helvetica Neue LT Std 55 Roman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 Neue LT Std 55 Roman" charset="0"/>
                <a:ea typeface="Helvetica Neue LT Std 55 Roman" charset="0"/>
                <a:cs typeface="Helvetica Neue LT Std 55 Roman" charset="0"/>
              </a:defRPr>
            </a:lvl1pPr>
          </a:lstStyle>
          <a:p>
            <a:fld id="{56650B41-7678-DE48-9BDF-460D876A3E14}" type="datetimeFigureOut">
              <a:rPr lang="de-DE" smtClean="0"/>
              <a:pPr/>
              <a:t>12.08.19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 Neue LT Std 55 Roman" charset="0"/>
                <a:ea typeface="Helvetica Neue LT Std 55 Roman" charset="0"/>
                <a:cs typeface="Helvetica Neue LT Std 55 Roman" charset="0"/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 Neue LT Std 55 Roman" charset="0"/>
                <a:ea typeface="Helvetica Neue LT Std 55 Roman" charset="0"/>
                <a:cs typeface="Helvetica Neue LT Std 55 Roman" charset="0"/>
              </a:defRPr>
            </a:lvl1pPr>
          </a:lstStyle>
          <a:p>
            <a:fld id="{9A2954D1-014F-524B-A334-96D2445BFF4C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218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t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50B41-7678-DE48-9BDF-460D876A3E14}" type="datetimeFigureOut">
              <a:rPr lang="de-DE" smtClean="0"/>
              <a:t>12.08.19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954D1-014F-524B-A334-96D2445BFF4C}" type="slidenum">
              <a:rPr lang="en-GB" smtClean="0"/>
              <a:t>‹Nr.›</a:t>
            </a:fld>
            <a:endParaRPr lang="en-GB"/>
          </a:p>
        </p:txBody>
      </p:sp>
      <p:sp>
        <p:nvSpPr>
          <p:cNvPr id="7" name="Rechteck 6"/>
          <p:cNvSpPr/>
          <p:nvPr userDrawn="1"/>
        </p:nvSpPr>
        <p:spPr>
          <a:xfrm>
            <a:off x="0" y="0"/>
            <a:ext cx="9144000" cy="11340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9" name="Bild 8" descr="logo-claim copy.tif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8" y="201386"/>
            <a:ext cx="2723242" cy="812987"/>
          </a:xfrm>
          <a:prstGeom prst="rect">
            <a:avLst/>
          </a:prstGeom>
        </p:spPr>
      </p:pic>
      <p:grpSp>
        <p:nvGrpSpPr>
          <p:cNvPr id="12" name="Gruppieren 11"/>
          <p:cNvGrpSpPr/>
          <p:nvPr userDrawn="1"/>
        </p:nvGrpSpPr>
        <p:grpSpPr>
          <a:xfrm>
            <a:off x="3829050" y="326571"/>
            <a:ext cx="5314950" cy="801586"/>
            <a:chOff x="3829050" y="326571"/>
            <a:chExt cx="5314950" cy="801586"/>
          </a:xfrm>
        </p:grpSpPr>
        <p:sp>
          <p:nvSpPr>
            <p:cNvPr id="14" name="Rechteck 13"/>
            <p:cNvSpPr/>
            <p:nvPr userDrawn="1"/>
          </p:nvSpPr>
          <p:spPr>
            <a:xfrm>
              <a:off x="3829050" y="326571"/>
              <a:ext cx="5314950" cy="7982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grpSp>
          <p:nvGrpSpPr>
            <p:cNvPr id="15" name="Gruppieren 14"/>
            <p:cNvGrpSpPr/>
            <p:nvPr userDrawn="1"/>
          </p:nvGrpSpPr>
          <p:grpSpPr>
            <a:xfrm>
              <a:off x="6124744" y="384217"/>
              <a:ext cx="2969082" cy="743940"/>
              <a:chOff x="6124744" y="384217"/>
              <a:chExt cx="2969082" cy="743940"/>
            </a:xfrm>
          </p:grpSpPr>
          <p:pic>
            <p:nvPicPr>
              <p:cNvPr id="16" name="Bild 6"/>
              <p:cNvPicPr>
                <a:picLocks noChangeAspect="1"/>
              </p:cNvPicPr>
              <p:nvPr userDrawn="1"/>
            </p:nvPicPr>
            <p:blipFill rotWithShape="1"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4681" r="31290"/>
              <a:stretch/>
            </p:blipFill>
            <p:spPr>
              <a:xfrm>
                <a:off x="6941173" y="384217"/>
                <a:ext cx="661307" cy="740586"/>
              </a:xfrm>
              <a:prstGeom prst="rect">
                <a:avLst/>
              </a:prstGeom>
            </p:spPr>
          </p:pic>
          <p:pic>
            <p:nvPicPr>
              <p:cNvPr id="17" name="Bild 6"/>
              <p:cNvPicPr>
                <a:picLocks noChangeAspect="1"/>
              </p:cNvPicPr>
              <p:nvPr userDrawn="1"/>
            </p:nvPicPr>
            <p:blipFill rotWithShape="1"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498" r="64953"/>
              <a:stretch/>
            </p:blipFill>
            <p:spPr>
              <a:xfrm>
                <a:off x="6124744" y="384217"/>
                <a:ext cx="685800" cy="740586"/>
              </a:xfrm>
              <a:prstGeom prst="rect">
                <a:avLst/>
              </a:prstGeom>
            </p:spPr>
          </p:pic>
          <p:pic>
            <p:nvPicPr>
              <p:cNvPr id="18" name="Bild 6"/>
              <p:cNvPicPr>
                <a:picLocks noChangeAspect="1"/>
              </p:cNvPicPr>
              <p:nvPr userDrawn="1"/>
            </p:nvPicPr>
            <p:blipFill rotWithShape="1"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8338" r="289"/>
              <a:stretch/>
            </p:blipFill>
            <p:spPr>
              <a:xfrm>
                <a:off x="7733110" y="387571"/>
                <a:ext cx="536121" cy="740586"/>
              </a:xfrm>
              <a:prstGeom prst="rect">
                <a:avLst/>
              </a:prstGeom>
            </p:spPr>
          </p:pic>
          <p:pic>
            <p:nvPicPr>
              <p:cNvPr id="19" name="Bild 6"/>
              <p:cNvPicPr>
                <a:picLocks noChangeAspect="1"/>
              </p:cNvPicPr>
              <p:nvPr userDrawn="1"/>
            </p:nvPicPr>
            <p:blipFill rotWithShape="1"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113" r="15356"/>
              <a:stretch/>
            </p:blipFill>
            <p:spPr>
              <a:xfrm>
                <a:off x="8361762" y="385026"/>
                <a:ext cx="732064" cy="74058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114084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 Neue"/>
          <a:ea typeface="+mn-ea"/>
          <a:cs typeface="Helvetica Neu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 Neue"/>
          <a:ea typeface="+mn-ea"/>
          <a:cs typeface="Helvetica Neu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 Neue"/>
          <a:ea typeface="+mn-ea"/>
          <a:cs typeface="Helvetica Neu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 Neue"/>
          <a:ea typeface="+mn-ea"/>
          <a:cs typeface="Helvetica Neu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 Neue"/>
          <a:ea typeface="+mn-ea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C3D0F7-C492-8A41-A270-78BA43B401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Datei</a:t>
            </a:r>
            <a:r>
              <a:rPr lang="en-GB" dirty="0"/>
              <a:t>-Upload </a:t>
            </a:r>
            <a:r>
              <a:rPr lang="en-GB" dirty="0" err="1"/>
              <a:t>mit</a:t>
            </a:r>
            <a:r>
              <a:rPr lang="en-GB" dirty="0"/>
              <a:t> PHP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D2B0AC0-EDDC-8F48-9E0B-32CF8FCD4C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René Esposito</a:t>
            </a:r>
          </a:p>
        </p:txBody>
      </p:sp>
    </p:spTree>
    <p:extLst>
      <p:ext uri="{BB962C8B-B14F-4D97-AF65-F5344CB8AC3E}">
        <p14:creationId xmlns:p14="http://schemas.microsoft.com/office/powerpoint/2010/main" val="298793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8FF249-8F4D-5F45-9FB9-BBF741E82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/>
              <a:t>Ist der Server bereit für mein Projekt?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2190CE-43AB-E542-84AD-FA3895EFD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Dateiuploads erfordern grundsätzlich gewisse Einstellungen auf einem Server.</a:t>
            </a:r>
          </a:p>
          <a:p>
            <a:r>
              <a:rPr lang="de-CH" dirty="0"/>
              <a:t>Vor Projektstart lohnt es sich abzuklären, ob der Server bereit ist.</a:t>
            </a:r>
          </a:p>
          <a:p>
            <a:r>
              <a:rPr lang="de-CH" dirty="0"/>
              <a:t>Nicht alle Provider erlauben das Ändern von </a:t>
            </a:r>
            <a:r>
              <a:rPr lang="de-CH" dirty="0" err="1"/>
              <a:t>php.ini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98217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613D1D-2870-9841-9CF2-5B3E78BF3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Voraussetzung</a:t>
            </a:r>
            <a:r>
              <a:rPr lang="en-GB" dirty="0"/>
              <a:t> HTML-</a:t>
            </a:r>
            <a:r>
              <a:rPr lang="en-GB" dirty="0" err="1"/>
              <a:t>Formular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B34AA6-73F3-284F-A0A7-AF4DF40A5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Das &lt;form&gt;-Element </a:t>
            </a:r>
            <a:r>
              <a:rPr lang="de-CH" dirty="0"/>
              <a:t>braucht</a:t>
            </a:r>
            <a:r>
              <a:rPr lang="en-GB" dirty="0"/>
              <a:t> </a:t>
            </a:r>
            <a:r>
              <a:rPr lang="de-CH" dirty="0"/>
              <a:t>zwingend</a:t>
            </a:r>
            <a:r>
              <a:rPr lang="en-GB" dirty="0"/>
              <a:t> </a:t>
            </a:r>
            <a:r>
              <a:rPr lang="en-GB" dirty="0" err="1"/>
              <a:t>ein</a:t>
            </a:r>
            <a:r>
              <a:rPr lang="en-GB" dirty="0"/>
              <a:t> </a:t>
            </a:r>
            <a:r>
              <a:rPr lang="en-GB" dirty="0" err="1"/>
              <a:t>zusätzliches</a:t>
            </a:r>
            <a:r>
              <a:rPr lang="en-GB" dirty="0"/>
              <a:t> </a:t>
            </a:r>
            <a:r>
              <a:rPr lang="en-GB" dirty="0" err="1"/>
              <a:t>Attribut</a:t>
            </a:r>
            <a:r>
              <a:rPr lang="en-GB" dirty="0"/>
              <a:t>:</a:t>
            </a:r>
            <a:br>
              <a:rPr lang="en-GB" dirty="0"/>
            </a:br>
            <a:br>
              <a:rPr lang="en-GB" dirty="0"/>
            </a:br>
            <a:r>
              <a:rPr lang="de-CH" dirty="0" err="1"/>
              <a:t>enctype</a:t>
            </a:r>
            <a:r>
              <a:rPr lang="de-CH" dirty="0"/>
              <a:t>="</a:t>
            </a:r>
            <a:r>
              <a:rPr lang="de-CH" dirty="0" err="1"/>
              <a:t>multipart</a:t>
            </a:r>
            <a:r>
              <a:rPr lang="de-CH" dirty="0"/>
              <a:t>/form-</a:t>
            </a:r>
            <a:r>
              <a:rPr lang="de-CH" dirty="0" err="1"/>
              <a:t>data</a:t>
            </a:r>
            <a:r>
              <a:rPr lang="de-CH" dirty="0"/>
              <a:t>"</a:t>
            </a:r>
            <a:br>
              <a:rPr lang="de-CH" dirty="0"/>
            </a:br>
            <a:endParaRPr lang="en-GB" dirty="0"/>
          </a:p>
          <a:p>
            <a:r>
              <a:rPr lang="en-GB" dirty="0"/>
              <a:t>Der Upload </a:t>
            </a:r>
            <a:r>
              <a:rPr lang="en-GB" dirty="0" err="1"/>
              <a:t>funktioniert</a:t>
            </a:r>
            <a:r>
              <a:rPr lang="en-GB" dirty="0"/>
              <a:t> </a:t>
            </a:r>
            <a:r>
              <a:rPr lang="en-GB" dirty="0" err="1"/>
              <a:t>nur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der POST-</a:t>
            </a:r>
            <a:r>
              <a:rPr lang="en-GB" dirty="0" err="1"/>
              <a:t>Methode</a:t>
            </a:r>
            <a:r>
              <a:rPr lang="en-GB" dirty="0"/>
              <a:t> und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GET!</a:t>
            </a:r>
          </a:p>
        </p:txBody>
      </p:sp>
    </p:spTree>
    <p:extLst>
      <p:ext uri="{BB962C8B-B14F-4D97-AF65-F5344CB8AC3E}">
        <p14:creationId xmlns:p14="http://schemas.microsoft.com/office/powerpoint/2010/main" val="2485576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3BBB20-6773-8547-9AAB-C9BF9EFAE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Formular-Element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9784A3-1352-E048-9514-F9B40CA84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Dieses Formular-Element wird für den Upload benötigt: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/>
              <a:t>&lt;</a:t>
            </a:r>
            <a:r>
              <a:rPr lang="de-CH" dirty="0" err="1"/>
              <a:t>input</a:t>
            </a:r>
            <a:r>
              <a:rPr lang="de-CH" dirty="0"/>
              <a:t> </a:t>
            </a:r>
            <a:r>
              <a:rPr lang="de-CH" dirty="0" err="1"/>
              <a:t>name</a:t>
            </a:r>
            <a:r>
              <a:rPr lang="de-CH" dirty="0"/>
              <a:t>= "</a:t>
            </a:r>
            <a:r>
              <a:rPr lang="de-CH" dirty="0" err="1"/>
              <a:t>myFile</a:t>
            </a:r>
            <a:r>
              <a:rPr lang="de-CH" dirty="0"/>
              <a:t>" </a:t>
            </a:r>
            <a:r>
              <a:rPr lang="de-CH" dirty="0">
                <a:solidFill>
                  <a:srgbClr val="00B050"/>
                </a:solidFill>
              </a:rPr>
              <a:t>type="</a:t>
            </a:r>
            <a:r>
              <a:rPr lang="de-CH" dirty="0" err="1">
                <a:solidFill>
                  <a:srgbClr val="00B050"/>
                </a:solidFill>
              </a:rPr>
              <a:t>file</a:t>
            </a:r>
            <a:r>
              <a:rPr lang="de-CH" dirty="0">
                <a:solidFill>
                  <a:srgbClr val="00B050"/>
                </a:solidFill>
              </a:rPr>
              <a:t>"</a:t>
            </a:r>
            <a:r>
              <a:rPr lang="de-CH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095409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BB93E5-7668-E149-ACBE-BBBF00C31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Zu beachten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C5A497-222B-DF45-AB39-11C943EDC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/>
              <a:t>Beim Absenden des Formulars wird die gewählte Datei auf den Server übertragen.</a:t>
            </a:r>
          </a:p>
          <a:p>
            <a:r>
              <a:rPr lang="de-CH" dirty="0"/>
              <a:t>Die Datei wird vorläufig nur in einem </a:t>
            </a:r>
            <a:r>
              <a:rPr lang="de-CH" b="1" dirty="0"/>
              <a:t>temporären Verzeichnis </a:t>
            </a:r>
            <a:r>
              <a:rPr lang="de-CH" dirty="0"/>
              <a:t>gespeichert.</a:t>
            </a:r>
          </a:p>
          <a:p>
            <a:r>
              <a:rPr lang="de-CH" dirty="0"/>
              <a:t>Am Ende des </a:t>
            </a:r>
            <a:r>
              <a:rPr lang="de-CH" dirty="0" err="1"/>
              <a:t>Requests</a:t>
            </a:r>
            <a:r>
              <a:rPr lang="de-CH" dirty="0"/>
              <a:t> wird diese wieder verworfen.</a:t>
            </a:r>
          </a:p>
          <a:p>
            <a:r>
              <a:rPr lang="de-CH" dirty="0"/>
              <a:t>Es bedarf eines serverseitigen Skriptes, um die Datei nach dem Upload </a:t>
            </a:r>
            <a:r>
              <a:rPr lang="de-CH" b="1" dirty="0"/>
              <a:t>dauerhaft in ein anderes Verzeichnis</a:t>
            </a:r>
            <a:r>
              <a:rPr lang="de-CH" dirty="0"/>
              <a:t> auf dem Server zu verschieben.</a:t>
            </a:r>
          </a:p>
        </p:txBody>
      </p:sp>
    </p:spTree>
    <p:extLst>
      <p:ext uri="{BB962C8B-B14F-4D97-AF65-F5344CB8AC3E}">
        <p14:creationId xmlns:p14="http://schemas.microsoft.com/office/powerpoint/2010/main" val="372932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610939-76BC-4148-9933-201358F4B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Wo ist das Temporäre Verzeichnis?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5C8253-AAB6-A245-ADE7-A0833691A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/>
              <a:t>PHP hat ein Standard-Verzeichnis für die hochgeladenen Dateien: Zuoberst im Root-Verzeichnis, es heisst "</a:t>
            </a:r>
            <a:r>
              <a:rPr lang="de-CH" dirty="0" err="1"/>
              <a:t>tmp</a:t>
            </a:r>
            <a:r>
              <a:rPr lang="de-CH" dirty="0"/>
              <a:t>".</a:t>
            </a:r>
          </a:p>
          <a:p>
            <a:r>
              <a:rPr lang="de-CH" dirty="0"/>
              <a:t>Je nach Entwicklungs-Stack ist es lokal ev. an einem anderen Ort.</a:t>
            </a:r>
          </a:p>
          <a:p>
            <a:r>
              <a:rPr lang="de-CH" dirty="0"/>
              <a:t>Man kann </a:t>
            </a:r>
            <a:r>
              <a:rPr lang="de-CH"/>
              <a:t>den Pfad in </a:t>
            </a:r>
            <a:r>
              <a:rPr lang="de-CH" dirty="0"/>
              <a:t>der </a:t>
            </a:r>
            <a:r>
              <a:rPr lang="de-CH" dirty="0" err="1"/>
              <a:t>php.ini</a:t>
            </a:r>
            <a:r>
              <a:rPr lang="de-CH" dirty="0"/>
              <a:t> anders definieren (</a:t>
            </a:r>
            <a:r>
              <a:rPr lang="de-CH" dirty="0" err="1"/>
              <a:t>upload_tmp_dir</a:t>
            </a:r>
            <a:r>
              <a:rPr lang="de-CH" dirty="0"/>
              <a:t>), ...</a:t>
            </a:r>
          </a:p>
          <a:p>
            <a:r>
              <a:rPr lang="de-CH" dirty="0"/>
              <a:t>... aber: nicht alle Provider erlauben das!</a:t>
            </a:r>
          </a:p>
        </p:txBody>
      </p:sp>
    </p:spTree>
    <p:extLst>
      <p:ext uri="{BB962C8B-B14F-4D97-AF65-F5344CB8AC3E}">
        <p14:creationId xmlns:p14="http://schemas.microsoft.com/office/powerpoint/2010/main" val="1520822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7FEF0B-6EB1-BC42-8240-AC1A13E8F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Die Superglobale Variable $_FILEs[]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676350-6F91-0E49-BE43-C24D790E7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PHP stellt für Uploads die superglobale Variable $_FILES[ ] zur Verfügung</a:t>
            </a:r>
          </a:p>
          <a:p>
            <a:r>
              <a:rPr lang="de-CH" dirty="0"/>
              <a:t>Der Vorgang ist vergleichbar mit dem Mechanismus mit $_POST[ ]</a:t>
            </a:r>
          </a:p>
          <a:p>
            <a:r>
              <a:rPr lang="de-CH" dirty="0"/>
              <a:t>Solange sich das hochgeladene File im temporären Ordner befindet, kann mit dieser Variablen gearbeitet werden. 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93583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5F37F4-0BE3-164F-81F4-838C358B7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QuarantäNe</a:t>
            </a:r>
            <a:r>
              <a:rPr lang="de-CH" dirty="0"/>
              <a:t>-station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BC49A6-846C-3D41-B546-E3764C498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/>
              <a:t>Der Einsatz einen Dateiuploads birgt ein potentielles Risiko, es lohnt sich also, einige Sicherheitschecks einzusetzen.</a:t>
            </a:r>
          </a:p>
          <a:p>
            <a:r>
              <a:rPr lang="de-CH" dirty="0"/>
              <a:t>Diese Checks werden gemacht, </a:t>
            </a:r>
            <a:r>
              <a:rPr lang="de-CH" b="1" dirty="0"/>
              <a:t>bevor</a:t>
            </a:r>
            <a:r>
              <a:rPr lang="de-CH" dirty="0"/>
              <a:t> das File in das Zielverzeichnis hochgeladen wird.</a:t>
            </a:r>
          </a:p>
          <a:p>
            <a:r>
              <a:rPr lang="de-CH" dirty="0"/>
              <a:t>Man könnte das temporäre Verzeichnis mit einer Quarantäne-Station vergleichen.</a:t>
            </a:r>
          </a:p>
        </p:txBody>
      </p:sp>
    </p:spTree>
    <p:extLst>
      <p:ext uri="{BB962C8B-B14F-4D97-AF65-F5344CB8AC3E}">
        <p14:creationId xmlns:p14="http://schemas.microsoft.com/office/powerpoint/2010/main" val="1366360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A91CE2-C7BF-6D46-A5E0-0DC23BD46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Zusätzliche Checks für Bilder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6987AD-33BD-5F42-98B8-E6B333F83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CH" dirty="0"/>
              <a:t>In einem Projekt mit einem Dateiupload für Bilder lohnt es sich, zusätzliche Checks zu machen</a:t>
            </a:r>
          </a:p>
          <a:p>
            <a:r>
              <a:rPr lang="de-CH" dirty="0"/>
              <a:t>Bildbreite, Bildbreite</a:t>
            </a:r>
          </a:p>
          <a:p>
            <a:r>
              <a:rPr lang="de-CH" dirty="0"/>
              <a:t>Dateigrösse der Bilder (Stolperstein für viele Kunden!!!)</a:t>
            </a:r>
          </a:p>
          <a:p>
            <a:r>
              <a:rPr lang="de-CH" dirty="0"/>
              <a:t>Tipp: Programmiere die Bildkomprimierung nicht serverseitig (z.B. </a:t>
            </a:r>
            <a:r>
              <a:rPr lang="de-CH"/>
              <a:t>mit der GD-Library</a:t>
            </a:r>
            <a:r>
              <a:rPr lang="de-CH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09007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Urban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amesausbildung_de Präsentation" id="{7AB8BA73-4503-DF40-B7C3-CF66F6D548CF}" vid="{7980E237-D6A3-BC46-9F42-D6251F4C9E7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SAE PPT 12-2015</Template>
  <TotalTime>0</TotalTime>
  <Words>340</Words>
  <Application>Microsoft Macintosh PowerPoint</Application>
  <PresentationFormat>Bildschirmpräsentation (4:3)</PresentationFormat>
  <Paragraphs>36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Arial</vt:lpstr>
      <vt:lpstr>Code Pro</vt:lpstr>
      <vt:lpstr>Gill Sans MT</vt:lpstr>
      <vt:lpstr>Helvetica Neue</vt:lpstr>
      <vt:lpstr>Helvetica Neue LT Std 55 Roman</vt:lpstr>
      <vt:lpstr>Office-Design</vt:lpstr>
      <vt:lpstr>Datei-Upload mit PHP</vt:lpstr>
      <vt:lpstr>Ist der Server bereit für mein Projekt?</vt:lpstr>
      <vt:lpstr>Voraussetzung HTML-Formular</vt:lpstr>
      <vt:lpstr>Formular-Element</vt:lpstr>
      <vt:lpstr>Zu beachten</vt:lpstr>
      <vt:lpstr>Wo ist das Temporäre Verzeichnis?</vt:lpstr>
      <vt:lpstr>Die Superglobale Variable $_FILEs[]</vt:lpstr>
      <vt:lpstr>QuarantäNe-station</vt:lpstr>
      <vt:lpstr>Zusätzliche Checks für Bilder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Datei-Upload mit PHP</dc:title>
  <dc:subject/>
  <dc:creator/>
  <cp:keywords/>
  <dc:description/>
  <cp:lastModifiedBy>René Esposito</cp:lastModifiedBy>
  <cp:revision>226</cp:revision>
  <dcterms:created xsi:type="dcterms:W3CDTF">2016-02-23T20:51:59Z</dcterms:created>
  <dcterms:modified xsi:type="dcterms:W3CDTF">2019-08-12T14:46:55Z</dcterms:modified>
  <cp:category/>
</cp:coreProperties>
</file>