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63" r:id="rId4"/>
    <p:sldId id="265" r:id="rId5"/>
    <p:sldId id="261" r:id="rId6"/>
    <p:sldId id="264" r:id="rId7"/>
    <p:sldId id="267" r:id="rId8"/>
    <p:sldId id="266" r:id="rId9"/>
    <p:sldId id="268" r:id="rId10"/>
    <p:sldId id="260" r:id="rId11"/>
    <p:sldId id="259" r:id="rId12"/>
    <p:sldId id="25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6BE6A246-6A29-56C2-5683-8D1B035DA91E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4A8960B-7273-143F-F738-13F1D8392558}"/>
              </a:ext>
            </a:extLst>
          </p:cNvPr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D650D0B-6014-0758-EB21-83A533AEFF76}"/>
              </a:ext>
            </a:extLst>
          </p:cNvPr>
          <p:cNvSpPr txBox="1">
            <a:spLocks/>
          </p:cNvSpPr>
          <p:nvPr userDrawn="1"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17.03.2024</a:t>
            </a:fld>
            <a:endParaRPr lang="de-DE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8545E45-6907-5AE3-69B2-B38228853905}"/>
              </a:ext>
            </a:extLst>
          </p:cNvPr>
          <p:cNvSpPr txBox="1">
            <a:spLocks/>
          </p:cNvSpPr>
          <p:nvPr userDrawn="1"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B749DC-5AC0-4C63-A6C6-BD8B64CBF6D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Grafik 13" descr="Ein Bild, das Grafiken, Grafikdesign, Farbigkeit enthält.&#10;&#10;Automatisch generierte Beschreibung">
            <a:extLst>
              <a:ext uri="{FF2B5EF4-FFF2-40B4-BE49-F238E27FC236}">
                <a16:creationId xmlns:a16="http://schemas.microsoft.com/office/drawing/2014/main" id="{DB781CC9-FD42-ED04-1A84-2189CB65C7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36" y="6408473"/>
            <a:ext cx="1147883" cy="441853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6B77CA32-BB1E-115F-A767-67991FC68D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" y="6371006"/>
            <a:ext cx="502763" cy="50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DB69F6B-93FB-B5A1-DF68-41588A6940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75305" y="6432708"/>
            <a:ext cx="1066898" cy="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0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78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06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46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3F49FF32-3155-0813-55DF-7CCDA4212928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9372439-A1F5-32D0-AC75-5B8B07D071DD}"/>
              </a:ext>
            </a:extLst>
          </p:cNvPr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69FEA3A-51D6-62BE-C7B7-FF95C6A1CC62}"/>
              </a:ext>
            </a:extLst>
          </p:cNvPr>
          <p:cNvSpPr txBox="1">
            <a:spLocks/>
          </p:cNvSpPr>
          <p:nvPr userDrawn="1"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17.03.2024</a:t>
            </a:fld>
            <a:endParaRPr lang="de-DE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AE8B879-4488-BE51-EFEE-E36DF4930AAE}"/>
              </a:ext>
            </a:extLst>
          </p:cNvPr>
          <p:cNvSpPr txBox="1">
            <a:spLocks/>
          </p:cNvSpPr>
          <p:nvPr userDrawn="1"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B749DC-5AC0-4C63-A6C6-BD8B64CBF6D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Grafik 13" descr="Ein Bild, das Grafiken, Grafikdesign, Farbigkeit enthält.&#10;&#10;Automatisch generierte Beschreibung">
            <a:extLst>
              <a:ext uri="{FF2B5EF4-FFF2-40B4-BE49-F238E27FC236}">
                <a16:creationId xmlns:a16="http://schemas.microsoft.com/office/drawing/2014/main" id="{045FC2FE-E0D0-A458-AD54-52AB83EC18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36" y="6408473"/>
            <a:ext cx="1147883" cy="441853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74EE56C6-F44F-2B27-08BC-C13532FE2C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" y="6371006"/>
            <a:ext cx="502763" cy="50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C306E69-0028-3D70-3D3A-EE27348322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75305" y="6432708"/>
            <a:ext cx="1066898" cy="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7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82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3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33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91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13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83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984EFE-C229-442C-9F2C-F2F53AD7AE61}" type="datetimeFigureOut">
              <a:rPr lang="de-DE" smtClean="0"/>
              <a:t>17.03.2024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Grafiken, Grafikdesign, Farbigkeit enthält.&#10;&#10;Automatisch generierte Beschreibung">
            <a:extLst>
              <a:ext uri="{FF2B5EF4-FFF2-40B4-BE49-F238E27FC236}">
                <a16:creationId xmlns:a16="http://schemas.microsoft.com/office/drawing/2014/main" id="{43A96432-FA38-DFF1-9DE9-3BC9387D461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36" y="6408473"/>
            <a:ext cx="1147883" cy="441853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305BEBF2-9BF1-0E8E-6C53-B41683670A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" y="6371006"/>
            <a:ext cx="502763" cy="50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2A348C4-AF4F-872E-4A11-8480F4A381A9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475305" y="6432708"/>
            <a:ext cx="1066898" cy="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5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73AF9-0370-D287-3B7A-A6556A145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Python für Anfänger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B9DA34-35E9-0294-3E92-429F619D5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Volkshochschulkurs 2024</a:t>
            </a:r>
          </a:p>
          <a:p>
            <a:r>
              <a:rPr lang="de-DE" dirty="0"/>
              <a:t>Sven Mordeja</a:t>
            </a:r>
          </a:p>
        </p:txBody>
      </p:sp>
    </p:spTree>
    <p:extLst>
      <p:ext uri="{BB962C8B-B14F-4D97-AF65-F5344CB8AC3E}">
        <p14:creationId xmlns:p14="http://schemas.microsoft.com/office/powerpoint/2010/main" val="1733040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7F891-662F-65A2-F5CC-D5FD5D92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C6BC28-F767-EB2C-07E4-405593B8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35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A07F4-38F3-A7AC-D30D-3797187389D9}"/>
              </a:ext>
            </a:extLst>
          </p:cNvPr>
          <p:cNvSpPr txBox="1">
            <a:spLocks/>
          </p:cNvSpPr>
          <p:nvPr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17.03.2024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FE40F02-0596-2226-A3F5-C0E3AD73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317770"/>
            <a:ext cx="10079801" cy="1320800"/>
          </a:xfrm>
        </p:spPr>
        <p:txBody>
          <a:bodyPr/>
          <a:lstStyle/>
          <a:p>
            <a:r>
              <a:rPr lang="de-DE" dirty="0"/>
              <a:t>Python Installation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2DF3B77-A88B-3C53-C407-E36BAA1E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68759"/>
            <a:ext cx="10079801" cy="3880773"/>
          </a:xfrm>
        </p:spPr>
        <p:txBody>
          <a:bodyPr/>
          <a:lstStyle/>
          <a:p>
            <a:r>
              <a:rPr lang="de-DE" dirty="0"/>
              <a:t>Empfehlung Verwendung von:</a:t>
            </a:r>
          </a:p>
          <a:p>
            <a:pPr lvl="1"/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Zusammenstellung von Software-Komponenten, die als Komplettpaket weitergegeben und unterstützt werden</a:t>
            </a:r>
          </a:p>
          <a:p>
            <a:pPr lvl="1"/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Unterstützt Py</a:t>
            </a:r>
            <a:r>
              <a:rPr lang="de-DE" dirty="0">
                <a:solidFill>
                  <a:srgbClr val="040C28"/>
                </a:solidFill>
                <a:latin typeface="Google Sans"/>
              </a:rPr>
              <a:t>thon und R</a:t>
            </a:r>
          </a:p>
          <a:p>
            <a:pPr lvl="1"/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Vorinstalliert kommen über </a:t>
            </a:r>
            <a:r>
              <a:rPr lang="de-DE" dirty="0">
                <a:solidFill>
                  <a:srgbClr val="040C28"/>
                </a:solidFill>
                <a:latin typeface="Google Sans"/>
              </a:rPr>
              <a:t>250 Pakete</a:t>
            </a:r>
          </a:p>
          <a:p>
            <a:pPr lvl="1"/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Unterstützt unter anderem                   , </a:t>
            </a:r>
            <a:r>
              <a:rPr lang="de-DE" b="0" i="0" dirty="0" err="1">
                <a:solidFill>
                  <a:srgbClr val="040C28"/>
                </a:solidFill>
                <a:effectLst/>
                <a:latin typeface="Google Sans"/>
              </a:rPr>
              <a:t>Jupyter</a:t>
            </a:r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 Notebook          und </a:t>
            </a:r>
          </a:p>
          <a:p>
            <a:pPr lvl="1"/>
            <a:r>
              <a:rPr lang="de-DE" dirty="0">
                <a:solidFill>
                  <a:srgbClr val="040C28"/>
                </a:solidFill>
                <a:latin typeface="Google Sans"/>
              </a:rPr>
              <a:t>Vereinfacht Verwaltung von </a:t>
            </a:r>
            <a:r>
              <a:rPr lang="de-DE" dirty="0" err="1">
                <a:solidFill>
                  <a:srgbClr val="040C28"/>
                </a:solidFill>
                <a:latin typeface="Google Sans"/>
              </a:rPr>
              <a:t>Programmierungebungen</a:t>
            </a:r>
            <a:endParaRPr lang="de-DE" b="0" i="0" dirty="0">
              <a:solidFill>
                <a:srgbClr val="040C28"/>
              </a:solidFill>
              <a:effectLst/>
              <a:latin typeface="Google Sans"/>
            </a:endParaRPr>
          </a:p>
          <a:p>
            <a:pPr lvl="1"/>
            <a:r>
              <a:rPr lang="de-DE" dirty="0"/>
              <a:t>https://docs.anaconda.com/free/anaconda/install/windows/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69C0ADA-F31E-EEE5-0B20-BA0C83FDA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8848" y="1868759"/>
            <a:ext cx="2377278" cy="343642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7FD5372F-338C-70E6-B642-B1BBFF467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72" y="3387931"/>
            <a:ext cx="397473" cy="39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upload.wikimedia.org/wikipedia/commons/thumb/7/7e/...">
            <a:extLst>
              <a:ext uri="{FF2B5EF4-FFF2-40B4-BE49-F238E27FC236}">
                <a16:creationId xmlns:a16="http://schemas.microsoft.com/office/drawing/2014/main" id="{B770E0AA-C931-9A2D-2C66-7A63213835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t="23958" r="10511" b="20042"/>
          <a:stretch/>
        </p:blipFill>
        <p:spPr bwMode="auto">
          <a:xfrm>
            <a:off x="4051182" y="3429000"/>
            <a:ext cx="925477" cy="27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upload.wikimedia.org/wikipedia/commons/1/1d/PyChar...">
            <a:extLst>
              <a:ext uri="{FF2B5EF4-FFF2-40B4-BE49-F238E27FC236}">
                <a16:creationId xmlns:a16="http://schemas.microsoft.com/office/drawing/2014/main" id="{6F0B9D03-D3FD-7560-758B-D78DBE1EA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169" y="3368433"/>
            <a:ext cx="516745" cy="44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1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27315-9AB6-20A4-7C7B-A7385FEDF118}"/>
              </a:ext>
            </a:extLst>
          </p:cNvPr>
          <p:cNvSpPr txBox="1">
            <a:spLocks/>
          </p:cNvSpPr>
          <p:nvPr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17.03.2024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9789A5C-1CFC-C978-9A0A-7B41D817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98315"/>
            <a:ext cx="10128439" cy="1320800"/>
          </a:xfrm>
        </p:spPr>
        <p:txBody>
          <a:bodyPr/>
          <a:lstStyle/>
          <a:p>
            <a:r>
              <a:rPr lang="de-DE" dirty="0"/>
              <a:t>Environments in </a:t>
            </a:r>
            <a:r>
              <a:rPr lang="de-DE" dirty="0" err="1"/>
              <a:t>Conda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700E18D-07F5-BDD0-F771-E558CBAC8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9304"/>
            <a:ext cx="10128439" cy="3880773"/>
          </a:xfrm>
        </p:spPr>
        <p:txBody>
          <a:bodyPr/>
          <a:lstStyle/>
          <a:p>
            <a:r>
              <a:rPr lang="de-DE" dirty="0"/>
              <a:t>Ermöglicht das Erstellen von unterschiedlichen, unabhängigen Umgebungen für verschiedene Projekt</a:t>
            </a:r>
          </a:p>
          <a:p>
            <a:pPr lvl="1"/>
            <a:r>
              <a:rPr lang="de-DE" dirty="0"/>
              <a:t>Verwendung unterschiedlicher Python Versionen und Paketen</a:t>
            </a:r>
          </a:p>
          <a:p>
            <a:pPr lvl="1"/>
            <a:r>
              <a:rPr lang="de-DE" dirty="0"/>
              <a:t>Umgebungen können exportiert und geteilt werden</a:t>
            </a:r>
          </a:p>
          <a:p>
            <a:r>
              <a:rPr lang="de-DE" dirty="0"/>
              <a:t>Erstellen einer Environment</a:t>
            </a:r>
          </a:p>
          <a:p>
            <a:pPr lvl="1"/>
            <a:r>
              <a:rPr lang="de-DE" dirty="0"/>
              <a:t>Öffnen des </a:t>
            </a:r>
            <a:r>
              <a:rPr lang="de-DE" dirty="0" err="1"/>
              <a:t>Anaconda</a:t>
            </a:r>
            <a:r>
              <a:rPr lang="de-DE" dirty="0"/>
              <a:t> Navigator</a:t>
            </a:r>
          </a:p>
          <a:p>
            <a:pPr lvl="1"/>
            <a:r>
              <a:rPr lang="de-DE" dirty="0"/>
              <a:t>Öffnen des </a:t>
            </a:r>
            <a:r>
              <a:rPr lang="de-DE" dirty="0" err="1"/>
              <a:t>Anaconda</a:t>
            </a:r>
            <a:r>
              <a:rPr lang="de-DE" dirty="0"/>
              <a:t> Terminals</a:t>
            </a:r>
          </a:p>
          <a:p>
            <a:pPr lvl="1"/>
            <a:r>
              <a:rPr lang="de-DE" dirty="0"/>
              <a:t>Erstellen: </a:t>
            </a:r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create</a:t>
            </a:r>
            <a:r>
              <a:rPr lang="de-DE" b="1" i="1" dirty="0"/>
              <a:t> --name </a:t>
            </a:r>
            <a:r>
              <a:rPr lang="de-DE" b="1" i="1" dirty="0" err="1"/>
              <a:t>myenv</a:t>
            </a:r>
            <a:endParaRPr lang="de-DE" b="1" i="1" dirty="0"/>
          </a:p>
          <a:p>
            <a:pPr lvl="1"/>
            <a:r>
              <a:rPr lang="de-DE" dirty="0"/>
              <a:t>Aktivieren</a:t>
            </a:r>
            <a:r>
              <a:rPr lang="de-DE" b="1" i="1" dirty="0"/>
              <a:t>: </a:t>
            </a:r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activate</a:t>
            </a:r>
            <a:r>
              <a:rPr lang="de-DE" b="1" i="1" dirty="0"/>
              <a:t> </a:t>
            </a:r>
            <a:r>
              <a:rPr lang="de-DE" b="1" i="1" dirty="0" err="1"/>
              <a:t>myenv</a:t>
            </a:r>
            <a:endParaRPr lang="de-DE" b="1" i="1" dirty="0"/>
          </a:p>
          <a:p>
            <a:pPr lvl="1"/>
            <a:endParaRPr lang="de-DE" b="1" i="1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212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BFF6-736B-5473-9669-C065225E64C3}"/>
              </a:ext>
            </a:extLst>
          </p:cNvPr>
          <p:cNvSpPr txBox="1">
            <a:spLocks/>
          </p:cNvSpPr>
          <p:nvPr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17.03.2024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424D24-A2F7-E9F9-94FF-E2D5A3F1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98315"/>
            <a:ext cx="8596668" cy="1320800"/>
          </a:xfrm>
        </p:spPr>
        <p:txBody>
          <a:bodyPr/>
          <a:lstStyle/>
          <a:p>
            <a:r>
              <a:rPr lang="de-DE" dirty="0"/>
              <a:t>Package Management with </a:t>
            </a:r>
            <a:r>
              <a:rPr lang="de-DE" dirty="0" err="1"/>
              <a:t>Conda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DE3679C-60EA-E0D4-F133-2657FDB0F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9304"/>
            <a:ext cx="8596668" cy="3880773"/>
          </a:xfrm>
        </p:spPr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packages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Aktivieren</a:t>
            </a:r>
            <a:r>
              <a:rPr lang="de-DE" b="1" i="1" dirty="0"/>
              <a:t>: </a:t>
            </a:r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activate</a:t>
            </a:r>
            <a:r>
              <a:rPr lang="de-DE" b="1" i="1" dirty="0"/>
              <a:t> </a:t>
            </a:r>
            <a:r>
              <a:rPr lang="de-DE" b="1" i="1" dirty="0" err="1"/>
              <a:t>myenv</a:t>
            </a:r>
            <a:endParaRPr lang="de-DE" b="1" i="1" dirty="0"/>
          </a:p>
          <a:p>
            <a:pPr lvl="1"/>
            <a:r>
              <a:rPr lang="de-DE" dirty="0"/>
              <a:t>Auflisten: </a:t>
            </a:r>
            <a:r>
              <a:rPr lang="de-DE" dirty="0" err="1"/>
              <a:t>conda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Packages installieren:</a:t>
            </a:r>
          </a:p>
          <a:p>
            <a:pPr lvl="1"/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install</a:t>
            </a:r>
            <a:r>
              <a:rPr lang="de-DE" b="1" i="1" dirty="0"/>
              <a:t> </a:t>
            </a:r>
            <a:r>
              <a:rPr lang="de-DE" b="1" i="1" dirty="0" err="1"/>
              <a:t>spyder</a:t>
            </a:r>
            <a:endParaRPr lang="de-DE" b="1" i="1" dirty="0"/>
          </a:p>
          <a:p>
            <a:pPr lvl="1"/>
            <a:endParaRPr lang="de-DE" b="1" i="1" dirty="0"/>
          </a:p>
          <a:p>
            <a:r>
              <a:rPr lang="de-DE" dirty="0"/>
              <a:t>Spyder öffnen</a:t>
            </a:r>
          </a:p>
          <a:p>
            <a:pPr lvl="1"/>
            <a:r>
              <a:rPr lang="de-DE" b="1" i="1" dirty="0" err="1"/>
              <a:t>spyder</a:t>
            </a:r>
            <a:endParaRPr lang="de-DE" b="1" i="1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769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1A575-A8CF-1CE5-620A-5F960BE4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817B75-2F5B-AE2B-B49A-35F07AF97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Sven Mordeja – Master in Maschinenbau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Programmieren seit über 10 Jahren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Java, </a:t>
            </a:r>
            <a:r>
              <a:rPr lang="de-DE" dirty="0" err="1"/>
              <a:t>MatLab</a:t>
            </a:r>
            <a:r>
              <a:rPr lang="de-DE" dirty="0"/>
              <a:t>, Python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2 Große Programmierprojekte mit Python während des Studiums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Optimierung von einer Produktionslinie (Reinforcement Learning)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Optimierung der Schwingfestigkeitsversuchsplanung als Masterarbeit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40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1DC07-1AE0-DDA3-3585-5AEBADBA1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9B3CE-9FB6-BFC9-A496-95BF6B97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Eure 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2B771-066B-E26C-A917-1CD659359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Name?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Hintergrund?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Programmiererfahrung? Python?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Erwartungen an den Kurs?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Fun Fact?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51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A70E3-7904-4148-1655-7172A4A0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Python?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AE17-63F6-993F-C251-8D8FD8FD6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4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Weltweit beliebteste Programmiersprache</a:t>
            </a:r>
            <a:r>
              <a:rPr lang="de-DE" baseline="30000" dirty="0"/>
              <a:t>1)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Anwenderfreundlich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Einfach zu lernen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Flexibel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Vielseitig (Umfangreiche Bibliotheken)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Open Source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sz="1400" dirty="0"/>
              <a:t>1) https://de.statista.com/statistik/daten/studie/678732/umfrage/beliebteste-programmiersprachen-weltweit-laut-pypl-index/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75D5193-0105-84D1-765E-FD1A238BB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606" y="2120226"/>
            <a:ext cx="66198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4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57841-50F0-08A0-59DA-89D9F54E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des Kurses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CA3800-C836-3556-0237-A2FA22EE7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Generelle Einführung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Programmieren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Programmierumgebung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Syntax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Datenstrukturen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Logik und Schleifen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Sortieralgorithmen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Clean Coding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Spezielle Bibliotheken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MatplotLib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172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0982B-676C-F7F5-9231-59B9C6F7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Programmierumgebung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F5EEAC-7BDB-8475-33B7-1ED67700F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82844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Programmieren Definition: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Programmierung bezeichnet die Tätigkeit, Computerprogramme zu erstellen und wird dem Teilbereich der Softwareentwicklung zugerechnet.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Wichtige Begriffe: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Entwicklungsumgebung (engl. Integrated Development Environment, IDE)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                       , </a:t>
            </a:r>
            <a:r>
              <a:rPr lang="de-DE" b="0" i="0" dirty="0" err="1">
                <a:solidFill>
                  <a:srgbClr val="040C28"/>
                </a:solidFill>
                <a:effectLst/>
                <a:latin typeface="Google Sans"/>
              </a:rPr>
              <a:t>Jupyter</a:t>
            </a:r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 Notebook             und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rgbClr val="040C28"/>
                </a:solidFill>
              </a:rPr>
              <a:t>Konsole oder Kommandozeile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rgbClr val="040C28"/>
                </a:solidFill>
              </a:rPr>
              <a:t>ein Computerprogramm ohne grafische Benutzeroberfläche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rgbClr val="040C28"/>
                </a:solidFill>
              </a:rPr>
              <a:t>Module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/>
              <a:t>Python-Quelldateien verwenden die Erweiterung „.</a:t>
            </a:r>
            <a:r>
              <a:rPr lang="de-DE" dirty="0" err="1"/>
              <a:t>py</a:t>
            </a:r>
            <a:r>
              <a:rPr lang="de-DE" dirty="0"/>
              <a:t>“ und werden „Module“ genannt.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Pakete &lt; Bibliotheken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b="0" i="0" dirty="0">
                <a:solidFill>
                  <a:srgbClr val="000000"/>
                </a:solidFill>
                <a:effectLst/>
              </a:rPr>
              <a:t>Mehrere zusammengehörende Module können in Python weiter in so genannten Paketen zusammengefasst werden</a:t>
            </a:r>
            <a:endParaRPr lang="de-DE" dirty="0"/>
          </a:p>
        </p:txBody>
      </p:sp>
      <p:pic>
        <p:nvPicPr>
          <p:cNvPr id="4" name="Picture 6" descr="upload.wikimedia.org/wikipedia/commons/thumb/7/7e/...">
            <a:extLst>
              <a:ext uri="{FF2B5EF4-FFF2-40B4-BE49-F238E27FC236}">
                <a16:creationId xmlns:a16="http://schemas.microsoft.com/office/drawing/2014/main" id="{F5398F3B-4F2A-C238-8397-EE011F16AB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t="23958" r="10511" b="20042"/>
          <a:stretch/>
        </p:blipFill>
        <p:spPr bwMode="auto">
          <a:xfrm>
            <a:off x="1648451" y="3497094"/>
            <a:ext cx="925477" cy="27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048AD1-094B-AC0C-3D5E-EB3F5E21B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289" y="3429000"/>
            <a:ext cx="397473" cy="39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upload.wikimedia.org/wikipedia/commons/1/1d/PyChar...">
            <a:extLst>
              <a:ext uri="{FF2B5EF4-FFF2-40B4-BE49-F238E27FC236}">
                <a16:creationId xmlns:a16="http://schemas.microsoft.com/office/drawing/2014/main" id="{38A969CD-BA9F-8FB6-58EF-E6852F300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684" y="3429000"/>
            <a:ext cx="516745" cy="44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335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0E320-622A-4452-BAD0-255711D5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Begriffe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05944-DEE1-4770-A133-B2B4E9E3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Interpreter vs. Compiler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b="0" i="0" dirty="0">
                <a:solidFill>
                  <a:schemeClr val="tx1"/>
                </a:solidFill>
                <a:effectLst/>
              </a:rPr>
              <a:t>Ein Interpreter ist ein Programm, das Zeile für Zeile eines Quellprogramms ausliest und diesen Code direkt ausführt – auf der jeweiligen Plattform.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b="0" i="0" dirty="0">
                <a:solidFill>
                  <a:schemeClr val="tx1"/>
                </a:solidFill>
                <a:effectLst/>
              </a:rPr>
              <a:t>Damit unterscheidet sich der Interpreter vom Compiler, der den ganzen Code ausliest und zunächst übersetzt.</a:t>
            </a:r>
            <a:endParaRPr lang="de-DE" dirty="0">
              <a:solidFill>
                <a:schemeClr val="tx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Syntax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540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710D3-85F1-D70D-9E58-3A7468D8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9786311" cy="1138476"/>
          </a:xfrm>
        </p:spPr>
        <p:txBody>
          <a:bodyPr/>
          <a:lstStyle/>
          <a:p>
            <a:r>
              <a:rPr lang="de-DE" dirty="0"/>
              <a:t>GitHub				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314BB-DD7B-8D3A-9C0C-BAA385163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Onlinedienst Softwareprojekte auf </a:t>
            </a:r>
            <a:r>
              <a:rPr lang="de-DE" dirty="0" err="1"/>
              <a:t>Git</a:t>
            </a:r>
            <a:r>
              <a:rPr lang="de-DE" dirty="0"/>
              <a:t>-Basis für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Softwareentwicklung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Versionsverwaltung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Wichtigsten Befehle: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Pull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Commit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Push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de-DE" dirty="0"/>
          </a:p>
          <a:p>
            <a:pPr marL="201168" lvl="1" indent="0">
              <a:buNone/>
            </a:pPr>
            <a:r>
              <a:rPr lang="de-DE" dirty="0"/>
              <a:t>https://github.com/SvensGithub1/VHS_Python24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A765DA-DEA5-D21A-E594-F2E91C002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780" y="550269"/>
            <a:ext cx="874811" cy="8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77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C7E66-3E90-48E9-9C1D-E1E9FFC5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Freiwillige Hausaufgabe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AAB5B7-70AA-44BE-B0DF-35143E2FF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Python auf privatem Rechner installieren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Empfehlung Verwendung von </a:t>
            </a:r>
            <a:r>
              <a:rPr lang="de-DE" dirty="0" err="1"/>
              <a:t>Anaconda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GitHub </a:t>
            </a:r>
            <a:r>
              <a:rPr lang="de-DE" dirty="0" err="1"/>
              <a:t>account</a:t>
            </a:r>
            <a:r>
              <a:rPr lang="de-DE" dirty="0"/>
              <a:t> erstellen</a:t>
            </a:r>
          </a:p>
        </p:txBody>
      </p:sp>
    </p:spTree>
    <p:extLst>
      <p:ext uri="{BB962C8B-B14F-4D97-AF65-F5344CB8AC3E}">
        <p14:creationId xmlns:p14="http://schemas.microsoft.com/office/powerpoint/2010/main" val="2901900566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444</Words>
  <Application>Microsoft Office PowerPoint</Application>
  <PresentationFormat>Breitbild</PresentationFormat>
  <Paragraphs>105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Google Sans</vt:lpstr>
      <vt:lpstr>Wingdings</vt:lpstr>
      <vt:lpstr>Rückblick</vt:lpstr>
      <vt:lpstr>Python für Anfänger</vt:lpstr>
      <vt:lpstr>Vorstellung</vt:lpstr>
      <vt:lpstr>Eure Vorstellung</vt:lpstr>
      <vt:lpstr>Warum Python?</vt:lpstr>
      <vt:lpstr>Inhalt des Kurses</vt:lpstr>
      <vt:lpstr>Programmierumgebung</vt:lpstr>
      <vt:lpstr>Weitere Begriffe </vt:lpstr>
      <vt:lpstr>GitHub     </vt:lpstr>
      <vt:lpstr>Freiwillige Hausaufgabe</vt:lpstr>
      <vt:lpstr>Anhang</vt:lpstr>
      <vt:lpstr>Python Installation</vt:lpstr>
      <vt:lpstr>Environments in Conda</vt:lpstr>
      <vt:lpstr>Package Management with Conda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 MOrdeja</dc:creator>
  <cp:lastModifiedBy>sven.mordeja@gmail.com</cp:lastModifiedBy>
  <cp:revision>19</cp:revision>
  <dcterms:created xsi:type="dcterms:W3CDTF">2024-01-29T17:18:35Z</dcterms:created>
  <dcterms:modified xsi:type="dcterms:W3CDTF">2024-03-17T22:52:46Z</dcterms:modified>
</cp:coreProperties>
</file>