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4" r:id="rId4"/>
    <p:sldId id="262" r:id="rId5"/>
    <p:sldId id="263" r:id="rId6"/>
    <p:sldId id="267" r:id="rId7"/>
    <p:sldId id="266" r:id="rId8"/>
    <p:sldId id="265" r:id="rId9"/>
    <p:sldId id="268" r:id="rId10"/>
    <p:sldId id="269" r:id="rId11"/>
    <p:sldId id="272" r:id="rId12"/>
    <p:sldId id="270" r:id="rId13"/>
    <p:sldId id="271" r:id="rId14"/>
    <p:sldId id="274" r:id="rId15"/>
    <p:sldId id="273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49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3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3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8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1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2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4111" y="1414916"/>
            <a:ext cx="7093526" cy="2609438"/>
          </a:xfrm>
        </p:spPr>
        <p:txBody>
          <a:bodyPr>
            <a:noAutofit/>
          </a:bodyPr>
          <a:lstStyle/>
          <a:p>
            <a:r>
              <a:rPr lang="ru-RU" sz="20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 Я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ru-RU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40114"/>
            <a:ext cx="8637072" cy="5835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Бугаева </a:t>
            </a:r>
            <a:r>
              <a:rPr lang="ru-RU" sz="1400" dirty="0" smtClean="0"/>
              <a:t>С.Ю.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ДПО </a:t>
            </a:r>
            <a:r>
              <a:rPr lang="ru-RU" sz="1400" dirty="0"/>
              <a:t>Компьютерная лингвистика, </a:t>
            </a:r>
            <a:r>
              <a:rPr lang="ru-RU" sz="1400" dirty="0" smtClean="0"/>
              <a:t>2021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0709" y="3858904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Возможно, худший проект. Но не вижу смысла делать вид, </a:t>
            </a:r>
          </a:p>
          <a:p>
            <a:r>
              <a:rPr lang="ru-RU" dirty="0" smtClean="0"/>
              <a:t>что у меня есть глобальная идея.</a:t>
            </a:r>
          </a:p>
          <a:p>
            <a:r>
              <a:rPr lang="ru-RU" dirty="0" smtClean="0"/>
              <a:t>Я просто пыталась узнать кое-что про </a:t>
            </a:r>
            <a:r>
              <a:rPr lang="en-US" dirty="0" smtClean="0"/>
              <a:t>R…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идимо, не удалось.</a:t>
            </a:r>
          </a:p>
        </p:txBody>
      </p:sp>
      <p:pic>
        <p:nvPicPr>
          <p:cNvPr id="1028" name="Picture 4" descr="https://cdn.pixabay.com/photo/2020/02/09/09/39/smiley-4832495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90" y="3173519"/>
            <a:ext cx="3217430" cy="32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199" y="2097380"/>
            <a:ext cx="109866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=80,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="Слова по количеству вхождений в текст",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=c(0,5), 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=c(0,10))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#логарифмированное распределение слов по частоте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7862"/>
            <a:ext cx="4506516" cy="307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7726" y="3166595"/>
            <a:ext cx="575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Тоже не похоже на график нормального распределения.</a:t>
            </a:r>
            <a:endParaRPr lang="ru-RU" dirty="0"/>
          </a:p>
        </p:txBody>
      </p:sp>
      <p:pic>
        <p:nvPicPr>
          <p:cNvPr id="6" name="Picture 2" descr="https://avatars.mds.yandex.net/get-zen_doc/2807006/pub_5eb6c507d329951511c33af1_5ec76559a6f8f93bb9ec967d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58" y="3705200"/>
            <a:ext cx="2563455" cy="21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3965" y="1832238"/>
            <a:ext cx="1054330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Проверим график для длины текстов.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="Тексты по длине",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=c(300,1600),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=c(0,30))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4" y="2632457"/>
            <a:ext cx="4425300" cy="31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40938" y="2427473"/>
            <a:ext cx="339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Есть надежда </a:t>
            </a:r>
            <a:r>
              <a:rPr lang="ru-RU" dirty="0">
                <a:solidFill>
                  <a:srgbClr val="002060"/>
                </a:solidFill>
              </a:rPr>
              <a:t>на нормальность.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7920" y="2776487"/>
            <a:ext cx="7254080" cy="390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Применила к данным о длине текстов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функцию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чтобы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будет выглядеть график нормального распределения для значений с тем же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средним значением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стандартным отклонением,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mean=mean(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7.668361e-05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[9] 7.668361e-05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1.045317e-03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[17] 1.045317e-03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1.239993e-03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[25] 1.239993e-03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1.128798e-03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[33] 1.128798e-03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[41] 9.700585e-04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[49] 9.700585e-04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9.524263e-04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[57] 9.524263e-04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1.014853e-03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[65] 1.014853e-03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1.120545e-03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[73] 1.120545e-03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78036" y="2006575"/>
            <a:ext cx="7813964" cy="416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Наложила график нормального распределения на гистограмму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="Тексты по длине",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(300,1600),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(0,30)) 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=3)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#кривая нормального распределения с помощью функции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Зеленая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линия практически лежит на оси Х. Поэтому умножила все значения на 20000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mean=mean(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))*20000, add=TRUE, col="Blue",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получила синий график. Исходя из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результата, возможно,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получится предположить, что у длины текстов распределение нормальное.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" y="2006575"/>
            <a:ext cx="3761509" cy="39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4788" y="2828734"/>
            <a:ext cx="4963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0.8159419</a:t>
            </a: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Pearson's product-moment correlation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12.465,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78, p-value &lt; 2.2e-16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correlation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 percent confidence interval: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0.7264625 0.8782156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0.8159419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52629" y="2690234"/>
            <a:ext cx="6739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 </a:t>
            </a:r>
            <a:endParaRPr lang="ru-RU" sz="1600" dirty="0" smtClean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rho 0.8867245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Spearman's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9664.7, p-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2.2e-16</a:t>
            </a: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0.8867245 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Предупреждение: В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cor.test.default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ru-RU" sz="1600" dirty="0" smtClean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Есть 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совпадающие значения: не могу высчитать точное p-значение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55" y="2022249"/>
            <a:ext cx="1113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Несмотря на распределение, попробуем посчитать коэффициент корреляции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Пирсона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непараметрический коэффициент корреляции </a:t>
            </a:r>
            <a:r>
              <a:rPr lang="ru-RU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Смотрим на корреляцию количества слов в тексте и 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487" y="5457365"/>
            <a:ext cx="11702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оэффициент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корреляции Пирсона оказался равен 0.815. НО: распределение не является нормальным. Коэффициент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корелляции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0.8867245, НО: есть повторяющиеся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956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8421" y="2726534"/>
            <a:ext cx="4930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0.1751859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Pearson's product-moment 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1.5715,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78, p-value = 0.1201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correlation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 percent confidence interval: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-0.0463137  0.3802658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0.1751859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78582" y="2480312"/>
            <a:ext cx="69134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</a:t>
            </a:r>
            <a:r>
              <a:rPr lang="en-US" sz="16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 smtClean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rho 0.1053967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Spearman's rank correlation rho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76328, p-value = 0.3521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rho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 0.1053967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Предупреждение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rgbClr val="FF99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cor.test.default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 :  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совпадающие значения: не могу высчитать точное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8421" y="1944057"/>
            <a:ext cx="465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Смотрим на корреляцию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длины текстов и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9369" y="5565888"/>
            <a:ext cx="11457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корреляции Пирсона оказался равен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0.1751859.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НО: распределение не является нормальным. Коэффициент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корелляции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0.1053967.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НО: есть повторяющиеся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1434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57900" y="1863052"/>
            <a:ext cx="468500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Добавим графики рассеяния для наглядности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2509" y="22517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="График рассеяния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   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="Кол-во слов",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="TF",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+</a:t>
            </a:r>
          </a:p>
          <a:p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LightBlue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0582" y="224506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WordsByTexts$TF,main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рассеяния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 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текста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="TF",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=8, col="Red") +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pink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0" y="3159604"/>
            <a:ext cx="4536498" cy="264708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93" y="3159604"/>
            <a:ext cx="4409705" cy="26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Нерешенное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715" y="2015732"/>
            <a:ext cx="7479140" cy="3825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78940" y="7569978"/>
            <a:ext cx="1515685" cy="22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804" t="8807" r="62777" b="20551"/>
          <a:stretch/>
        </p:blipFill>
        <p:spPr>
          <a:xfrm>
            <a:off x="7822176" y="1853753"/>
            <a:ext cx="3954188" cy="4312609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8204228" y="2848661"/>
            <a:ext cx="349424" cy="81741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28" y="5168578"/>
            <a:ext cx="365792" cy="835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1580" y="2424545"/>
            <a:ext cx="6031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 исходной таблице данных были повторяющиеся слова (значения в первом столбце).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Не удалось придумать способ, как не вручную оставить только одно вхождение,  для которого суммировать значения второй колонки, значения третьей колонки, поделив их на количество вхождений слова в исходную таблицу.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Столбец 3 удалить.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 текстовых файлов по финансовой проблематике, относящиеся к различным тематикам (пенсия, банки, страхование и т.п.)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Тексты </a:t>
            </a:r>
            <a:r>
              <a:rPr lang="ru-RU" sz="2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токенизированы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собраны в корпус.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выборки из 8 тестов, принадлежащих к разным тематикам, а также для корпуса определены 10 наиболее частотных слов.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ru-RU" sz="2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 данными о 10 наиболее частотных словах и количестве их вхождений в соответствующий текст и его размере.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9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Получение данных</a:t>
            </a:r>
            <a:br>
              <a:rPr lang="ru-RU" dirty="0" smtClean="0"/>
            </a:br>
            <a:r>
              <a:rPr lang="ru-RU" sz="1600" dirty="0" smtClean="0"/>
              <a:t>установка пакетов, импорт таблицы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7024" y="2211234"/>
            <a:ext cx="5791200" cy="39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readxl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неудачная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попытка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library("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library("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"):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нет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названием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dep = T)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readxl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("D:/Desktop/КомпьютЛингвист/R/project/TF.xlsx", sheet = 11)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Excel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#просмотр графиков во вкладке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58224" y="2603092"/>
            <a:ext cx="6096000" cy="2178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#установлен пакет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#показывает таблицу в отдельной вкладке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#показывает первые 6 строк в консоли и тип данных. Здесь: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tibble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9267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Таблица</a:t>
            </a:r>
            <a:br>
              <a:rPr lang="ru-RU" dirty="0" smtClean="0"/>
            </a:br>
            <a:r>
              <a:rPr lang="ru-RU" sz="1600" dirty="0" smtClean="0"/>
              <a:t>изменение</a:t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72902" b="22719"/>
          <a:stretch/>
        </p:blipFill>
        <p:spPr bwMode="auto">
          <a:xfrm>
            <a:off x="595745" y="1944398"/>
            <a:ext cx="3754582" cy="46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641" t="67015" r="46606" b="3042"/>
          <a:stretch/>
        </p:blipFill>
        <p:spPr bwMode="auto">
          <a:xfrm>
            <a:off x="4903210" y="1944398"/>
            <a:ext cx="6762317" cy="2004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9237" y="3999955"/>
            <a:ext cx="75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удобства можно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отсортировать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алфавиту и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переименовать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столбцы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5572" y="4420698"/>
            <a:ext cx="6895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arrange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слово) </a:t>
            </a:r>
            <a:r>
              <a:rPr lang="ru-RU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отсортировали слова по алфавиту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[1]&lt;-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переименование</a:t>
            </a:r>
            <a:endParaRPr lang="ru-RU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[2]&lt;-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[3]&lt;-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[4]&lt;- 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Обработка Данных</a:t>
            </a:r>
            <a:br>
              <a:rPr lang="ru-RU" dirty="0" smtClean="0"/>
            </a:br>
            <a:r>
              <a:rPr lang="ru-RU" sz="1600" dirty="0" smtClean="0"/>
              <a:t>таблица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4909" y="2174994"/>
            <a:ext cx="674716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посчитать TF: поделить количество вхождений слова в текст на длину текста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(добавить новый столбец TF как результат деления столбца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Lenght_txt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 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#в результате добавлен крайний правый столбец таблицы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909" y="4253345"/>
            <a:ext cx="68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имеется информация о </a:t>
            </a:r>
            <a:r>
              <a:rPr lang="en-US" dirty="0" smtClean="0"/>
              <a:t>TF </a:t>
            </a:r>
            <a:r>
              <a:rPr lang="ru-RU" dirty="0" smtClean="0"/>
              <a:t>для каждого слова. Для визуализации данных для каждого слова по трем параметрам: текст, </a:t>
            </a:r>
            <a:r>
              <a:rPr lang="en-US" dirty="0" smtClean="0"/>
              <a:t>TF</a:t>
            </a:r>
            <a:r>
              <a:rPr lang="ru-RU" dirty="0" smtClean="0"/>
              <a:t>, количество употреблений подойдет пузырьковая диаграмма.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360" t="12405" r="64376" b="24148"/>
          <a:stretch/>
        </p:blipFill>
        <p:spPr>
          <a:xfrm>
            <a:off x="7384473" y="1932709"/>
            <a:ext cx="4197927" cy="4641272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10571018" y="1932709"/>
            <a:ext cx="1011382" cy="4800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Данных</a:t>
            </a:r>
            <a:br>
              <a:rPr lang="ru-RU" dirty="0"/>
            </a:br>
            <a:r>
              <a:rPr lang="ru-RU" sz="1600" dirty="0" smtClean="0"/>
              <a:t>диаграмма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7927" y="1806669"/>
            <a:ext cx="11416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Строим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пузырьковую диаграмму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по оси х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слова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 оси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-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номера текстов, размер пузыря - ТF, интенсивность цвета - количество появлений слова в данном тексте.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Num_txt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size = TF, color=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las=1)) +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geom_point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=0.7) +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axis.text.x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45,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hjust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1))</a:t>
            </a:r>
            <a:r>
              <a:rPr lang="ru-RU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поворот подписей оси x на 45 градусов.</a:t>
            </a:r>
          </a:p>
          <a:p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названия не сработала: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"TF для слов по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тeкстам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6" y="3560995"/>
            <a:ext cx="11296795" cy="3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Обработка </a:t>
            </a:r>
            <a:r>
              <a:rPr lang="ru-RU" dirty="0" err="1" smtClean="0"/>
              <a:t>данНых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статистика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40327" y="1870364"/>
            <a:ext cx="1122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Для данных о количестве вхождений слова в текст и длины текста предполагается оценить наличие корреляции с величиной </a:t>
            </a:r>
            <a:r>
              <a:rPr lang="en-US" dirty="0" smtClean="0">
                <a:solidFill>
                  <a:srgbClr val="002060"/>
                </a:solidFill>
              </a:rPr>
              <a:t>TF </a:t>
            </a:r>
            <a:r>
              <a:rPr lang="ru-RU" dirty="0" smtClean="0">
                <a:solidFill>
                  <a:srgbClr val="002060"/>
                </a:solidFill>
              </a:rPr>
              <a:t>. Она, по идее, должна быть, поскольку </a:t>
            </a:r>
            <a:r>
              <a:rPr lang="en-US" dirty="0" smtClean="0">
                <a:solidFill>
                  <a:srgbClr val="002060"/>
                </a:solidFill>
              </a:rPr>
              <a:t>TF </a:t>
            </a:r>
            <a:r>
              <a:rPr lang="ru-RU" dirty="0" smtClean="0">
                <a:solidFill>
                  <a:srgbClr val="002060"/>
                </a:solidFill>
              </a:rPr>
              <a:t>рассчитывается на основании этих двух показателей ;).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27" y="2793694"/>
            <a:ext cx="605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Для начала определимся с нормальностью распределения.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0326" y="3163026"/>
            <a:ext cx="11222183" cy="2474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</a:rPr>
              <a:t>Один из статистических критериев, позволяющих проверить нормальность распределения данных, это </a:t>
            </a:r>
            <a:r>
              <a:rPr lang="ru-RU" b="1" dirty="0">
                <a:solidFill>
                  <a:srgbClr val="002060"/>
                </a:solidFill>
              </a:rPr>
              <a:t>критерий Шапиро-</a:t>
            </a:r>
            <a:r>
              <a:rPr lang="ru-RU" b="1" dirty="0" err="1">
                <a:solidFill>
                  <a:srgbClr val="002060"/>
                </a:solidFill>
              </a:rPr>
              <a:t>Уилка</a:t>
            </a:r>
            <a:r>
              <a:rPr lang="ru-RU" dirty="0">
                <a:solidFill>
                  <a:srgbClr val="002060"/>
                </a:solidFill>
              </a:rPr>
              <a:t>. Проверяется нулевая гипотеза, что данные распределены нормально (распределение слов по количеству употреблений их в текстах (</a:t>
            </a:r>
            <a:r>
              <a:rPr lang="ru-RU" dirty="0" err="1">
                <a:solidFill>
                  <a:srgbClr val="002060"/>
                </a:solidFill>
              </a:rPr>
              <a:t>абсрагируемся</a:t>
            </a:r>
            <a:r>
              <a:rPr lang="ru-RU" dirty="0">
                <a:solidFill>
                  <a:srgbClr val="002060"/>
                </a:solidFill>
              </a:rPr>
              <a:t> от длины текстов) </a:t>
            </a:r>
            <a:r>
              <a:rPr lang="ru-RU" dirty="0" smtClean="0">
                <a:solidFill>
                  <a:srgbClr val="002060"/>
                </a:solidFill>
              </a:rPr>
              <a:t>предполагается нормальным</a:t>
            </a:r>
            <a:r>
              <a:rPr lang="ru-RU" dirty="0">
                <a:solidFill>
                  <a:srgbClr val="002060"/>
                </a:solidFill>
              </a:rPr>
              <a:t>, равно как и распределение текстов по длине).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shapiro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#для количества употребления 10 самых частотных слов в каждом тексте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shapiro.test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длины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выборке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8751" y="1910038"/>
            <a:ext cx="1095894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= 0.76938, p-value = 7.173e-10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#( 0.000000000717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0.68192,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7.09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-12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#(0.00000000000709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 в обоих случаях, следовательно, вероятность того, что нулевая гипотеза верна при условии имеющихся данных, очень мала: есть основания отвергнуть нулевую гипотезу о том, что данные распределены нормально. </a:t>
            </a:r>
          </a:p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Следствие: необходимо использовать непараметрический тест, который не имеет требований к распределению исследуемой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40988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 smtClean="0"/>
              <a:t>данНых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4908" y="1824411"/>
            <a:ext cx="11055927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всякий случай проверим вывод о ненормальности, построив гистограмму: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=80,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="Слова по количеству вхождений в текст",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=c(1,60), 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=c(0,10))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#распределение слов по частоте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5" y="3011632"/>
            <a:ext cx="4260849" cy="30289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1062" y="3480508"/>
            <a:ext cx="6096000" cy="2075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Действительно, нормального распределения не видно.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форме похоже на график логнормального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распределения…?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Попробуем логарифмировать переменную: вдруг получится нормальное распределение логарифмированной переменной.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2175</TotalTime>
  <Words>1289</Words>
  <Application>Microsoft Office PowerPoint</Application>
  <PresentationFormat>Широкоэкранный</PresentationFormat>
  <Paragraphs>140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Helvetica</vt:lpstr>
      <vt:lpstr>Times New Roman</vt:lpstr>
      <vt:lpstr>Gallery</vt:lpstr>
      <vt:lpstr>  Я&amp;R</vt:lpstr>
      <vt:lpstr>Имеется</vt:lpstr>
      <vt:lpstr>Получение данных установка пакетов, импорт таблицы</vt:lpstr>
      <vt:lpstr>Таблица изменение </vt:lpstr>
      <vt:lpstr>Обработка Данных таблица</vt:lpstr>
      <vt:lpstr>Обработка Данных диаграмма</vt:lpstr>
      <vt:lpstr>Обработка данНых статистика</vt:lpstr>
      <vt:lpstr>Обработка данНых статистика</vt:lpstr>
      <vt:lpstr>Обработка данНых статистика</vt:lpstr>
      <vt:lpstr>Обработка данНых статистика</vt:lpstr>
      <vt:lpstr>Обработка данНых статистика</vt:lpstr>
      <vt:lpstr>Обработка данНых статистика</vt:lpstr>
      <vt:lpstr>Обработка данНых статистика</vt:lpstr>
      <vt:lpstr>Обработка данНых статистика</vt:lpstr>
      <vt:lpstr>Обработка данНых статистика</vt:lpstr>
      <vt:lpstr>Нерешенное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 пытка</dc:title>
  <dc:creator>Sveta</dc:creator>
  <cp:lastModifiedBy>Sveta</cp:lastModifiedBy>
  <cp:revision>30</cp:revision>
  <dcterms:created xsi:type="dcterms:W3CDTF">2021-03-13T07:49:56Z</dcterms:created>
  <dcterms:modified xsi:type="dcterms:W3CDTF">2021-03-27T18:22:18Z</dcterms:modified>
</cp:coreProperties>
</file>