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4" r:id="rId4"/>
    <p:sldId id="262" r:id="rId5"/>
    <p:sldId id="263" r:id="rId6"/>
    <p:sldId id="267" r:id="rId7"/>
    <p:sldId id="266" r:id="rId8"/>
    <p:sldId id="265" r:id="rId9"/>
    <p:sldId id="268" r:id="rId10"/>
    <p:sldId id="269" r:id="rId11"/>
    <p:sldId id="272" r:id="rId12"/>
    <p:sldId id="270" r:id="rId13"/>
    <p:sldId id="271" r:id="rId14"/>
    <p:sldId id="274" r:id="rId15"/>
    <p:sldId id="273" r:id="rId16"/>
    <p:sldId id="25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149C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6E-8414-44C3-BEDA-82A5AB134EC1}" type="datetimeFigureOut">
              <a:rPr lang="ru-RU" smtClean="0"/>
              <a:t>26.03.2021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68D3887-15EC-457C-A5C8-B0F36CF8F146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33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6E-8414-44C3-BEDA-82A5AB134EC1}" type="datetimeFigureOut">
              <a:rPr lang="ru-RU" smtClean="0"/>
              <a:t>26.03.2021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3887-15EC-457C-A5C8-B0F36CF8F146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83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6E-8414-44C3-BEDA-82A5AB134EC1}" type="datetimeFigureOut">
              <a:rPr lang="ru-RU" smtClean="0"/>
              <a:t>26.03.2021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3887-15EC-457C-A5C8-B0F36CF8F146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26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6E-8414-44C3-BEDA-82A5AB134EC1}" type="datetimeFigureOut">
              <a:rPr lang="ru-RU" smtClean="0"/>
              <a:t>26.03.2021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3887-15EC-457C-A5C8-B0F36CF8F146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05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6E-8414-44C3-BEDA-82A5AB134EC1}" type="datetimeFigureOut">
              <a:rPr lang="ru-RU" smtClean="0"/>
              <a:t>26.03.2021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3887-15EC-457C-A5C8-B0F36CF8F146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73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6E-8414-44C3-BEDA-82A5AB134EC1}" type="datetimeFigureOut">
              <a:rPr lang="ru-RU" smtClean="0"/>
              <a:t>26.03.2021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3887-15EC-457C-A5C8-B0F36CF8F146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6E-8414-44C3-BEDA-82A5AB134EC1}" type="datetimeFigureOut">
              <a:rPr lang="ru-RU" smtClean="0"/>
              <a:t>26.03.2021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3887-15EC-457C-A5C8-B0F36CF8F146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68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6E-8414-44C3-BEDA-82A5AB134EC1}" type="datetimeFigureOut">
              <a:rPr lang="ru-RU" smtClean="0"/>
              <a:t>26.03.2021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3887-15EC-457C-A5C8-B0F36CF8F146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02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6E-8414-44C3-BEDA-82A5AB134EC1}" type="datetimeFigureOut">
              <a:rPr lang="ru-RU" smtClean="0"/>
              <a:t>26.03.2021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3887-15EC-457C-A5C8-B0F36CF8F14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16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6E-8414-44C3-BEDA-82A5AB134EC1}" type="datetimeFigureOut">
              <a:rPr lang="ru-RU" smtClean="0"/>
              <a:t>26.03.2021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3887-15EC-457C-A5C8-B0F36CF8F146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0EA4D6E-8414-44C3-BEDA-82A5AB134EC1}" type="datetimeFigureOut">
              <a:rPr lang="ru-RU" smtClean="0"/>
              <a:t>26.03.2021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3887-15EC-457C-A5C8-B0F36CF8F146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3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A4D6E-8414-44C3-BEDA-82A5AB134EC1}" type="datetimeFigureOut">
              <a:rPr lang="ru-RU" smtClean="0"/>
              <a:t>26.03.2021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68D3887-15EC-457C-A5C8-B0F36CF8F146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82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04111" y="1414916"/>
            <a:ext cx="7093526" cy="2609438"/>
          </a:xfrm>
        </p:spPr>
        <p:txBody>
          <a:bodyPr>
            <a:noAutofit/>
          </a:bodyPr>
          <a:lstStyle/>
          <a:p>
            <a:r>
              <a:rPr lang="ru-RU" sz="20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0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0" dirty="0" smtClean="0">
                <a:latin typeface="Arial" panose="020B0604020202020204" pitchFamily="34" charset="0"/>
                <a:cs typeface="Arial" panose="020B0604020202020204" pitchFamily="34" charset="0"/>
              </a:rPr>
              <a:t> Я</a:t>
            </a:r>
            <a:r>
              <a:rPr lang="en-US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2000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ru-RU" sz="2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540114"/>
            <a:ext cx="8637072" cy="58359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400" dirty="0"/>
              <a:t>Бугаева </a:t>
            </a:r>
            <a:r>
              <a:rPr lang="ru-RU" sz="1400" dirty="0" smtClean="0"/>
              <a:t>С.Ю.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400" dirty="0" smtClean="0"/>
              <a:t>ДПО </a:t>
            </a:r>
            <a:r>
              <a:rPr lang="ru-RU" sz="1400" dirty="0"/>
              <a:t>Компьютерная лингвистика, </a:t>
            </a:r>
            <a:r>
              <a:rPr lang="ru-RU" sz="1400" dirty="0" smtClean="0"/>
              <a:t>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146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6587" y="361174"/>
            <a:ext cx="9603275" cy="982718"/>
          </a:xfrm>
        </p:spPr>
        <p:txBody>
          <a:bodyPr/>
          <a:lstStyle/>
          <a:p>
            <a:r>
              <a:rPr lang="ru-RU" dirty="0"/>
              <a:t>Обработка </a:t>
            </a:r>
            <a:r>
              <a:rPr lang="ru-RU" dirty="0" err="1"/>
              <a:t>даных</a:t>
            </a:r>
            <a:r>
              <a:rPr lang="ru-RU" dirty="0"/>
              <a:t/>
            </a:r>
            <a:br>
              <a:rPr lang="ru-RU" dirty="0"/>
            </a:br>
            <a:r>
              <a:rPr lang="ru-RU" sz="1600" dirty="0"/>
              <a:t>статистика</a:t>
            </a:r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57199" y="2097380"/>
            <a:ext cx="10986655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WordsByTexts$Qnt_wrd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breaks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=80,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="Слова по количеству вхождений в текст",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Yellow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xlim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=c(0,5), 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ylim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=c(0,10)) </a:t>
            </a:r>
            <a:r>
              <a:rPr lang="ru-RU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#логарифмированное распределение слов по частоте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977862"/>
            <a:ext cx="4506516" cy="30765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87726" y="3166595"/>
            <a:ext cx="575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Тоже не похоже на график нормального распределения.</a:t>
            </a:r>
            <a:endParaRPr lang="ru-RU" dirty="0"/>
          </a:p>
        </p:txBody>
      </p:sp>
      <p:pic>
        <p:nvPicPr>
          <p:cNvPr id="6" name="Picture 2" descr="https://avatars.mds.yandex.net/get-zen_doc/2807006/pub_5eb6c507d329951511c33af1_5ec76559a6f8f93bb9ec967d/scale_1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358" y="3705200"/>
            <a:ext cx="2563455" cy="215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87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6587" y="361174"/>
            <a:ext cx="9603275" cy="982718"/>
          </a:xfrm>
        </p:spPr>
        <p:txBody>
          <a:bodyPr/>
          <a:lstStyle/>
          <a:p>
            <a:r>
              <a:rPr lang="ru-RU" dirty="0"/>
              <a:t>Обработка </a:t>
            </a:r>
            <a:r>
              <a:rPr lang="ru-RU" dirty="0" err="1"/>
              <a:t>даных</a:t>
            </a:r>
            <a:r>
              <a:rPr lang="ru-RU" dirty="0"/>
              <a:t/>
            </a:r>
            <a:br>
              <a:rPr lang="ru-RU" dirty="0"/>
            </a:br>
            <a:r>
              <a:rPr lang="ru-RU" sz="1600" dirty="0"/>
              <a:t>статистика</a:t>
            </a:r>
            <a:endParaRPr lang="ru-RU" sz="16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3965" y="1832238"/>
            <a:ext cx="10543308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Проверим график для длины текстов.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WordsByTexts$Length_txt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breaks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=5,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="Тексты по длине",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Brown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xlim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=c(300,1600),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ylim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=c(0,30))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Рисунок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64" y="2632457"/>
            <a:ext cx="4425300" cy="313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840938" y="2427473"/>
            <a:ext cx="3392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smtClean="0">
                <a:solidFill>
                  <a:srgbClr val="002060"/>
                </a:solidFill>
              </a:rPr>
              <a:t>Есть надежда </a:t>
            </a:r>
            <a:r>
              <a:rPr lang="ru-RU" dirty="0">
                <a:solidFill>
                  <a:srgbClr val="002060"/>
                </a:solidFill>
              </a:rPr>
              <a:t>на нормальность.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937920" y="2776487"/>
            <a:ext cx="7254080" cy="3906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Применила к данным о длине текстов </a:t>
            </a:r>
            <a:r>
              <a:rPr lang="ru-RU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функцию </a:t>
            </a:r>
            <a:r>
              <a:rPr lang="en-US" b="1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Dnorm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чтобы </a:t>
            </a:r>
            <a:r>
              <a:rPr lang="ru-RU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сравнить, 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как будет выглядеть график нормального распределения для значений с тем же </a:t>
            </a:r>
            <a:r>
              <a:rPr lang="ru-RU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средним значением 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стандартным отклонением,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dnorm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WordsByTexts$Length_txt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mean=mean(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WordsByTexts$Length_txt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WordsByTexts$Length_txt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ru-RU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Результат: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 7.668361e-05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7.668361e-05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7.668361e-05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7.668361e-05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7.668361e-05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7.668361e-05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7.668361e-05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7.668361e-05</a:t>
            </a:r>
            <a:endParaRPr lang="ru-RU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[9] 7.668361e-05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7.668361e-05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1.045317e-03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1.045317e-03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1.045317e-03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1.045317e-03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1.045317e-03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1.045317e-03</a:t>
            </a:r>
            <a:endParaRPr lang="ru-RU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[17] 1.045317e-03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1.045317e-03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1.045317e-03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1.045317e-03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1.239993e-03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1.239993e-03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1.239993e-03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1.239993e-03</a:t>
            </a:r>
            <a:endParaRPr lang="ru-RU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[25] 1.239993e-03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1.239993e-03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1.239993e-03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1.239993e-03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1.239993e-03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1.239993e-03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1.128798e-03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1.128798e-03</a:t>
            </a:r>
            <a:endParaRPr lang="ru-RU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[33] 1.128798e-03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1.128798e-03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1.128798e-03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1.128798e-03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1.128798e-03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1.128798e-03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1.128798e-03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1.128798e-03</a:t>
            </a:r>
            <a:endParaRPr lang="ru-RU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[41] 9.700585e-04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9.700585e-04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9.700585e-04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9.700585e-04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9.700585e-04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9.700585e-04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9.700585e-04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9.700585e-04</a:t>
            </a:r>
            <a:endParaRPr lang="ru-RU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[49] 9.700585e-04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9.700585e-04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9.524263e-04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9.524263e-04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9.524263e-04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9.524263e-04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9.524263e-04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9.524263e-04</a:t>
            </a:r>
            <a:endParaRPr lang="ru-RU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[57] 9.524263e-04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9.524263e-04</a:t>
            </a: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9.524263e-04</a:t>
            </a: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9.524263e-04</a:t>
            </a: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1.014853e-03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1.014853e-03</a:t>
            </a: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1.014853e-03</a:t>
            </a: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1.014853e-03</a:t>
            </a:r>
            <a:endParaRPr lang="ru-RU" sz="105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[65] 1.014853e-03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1.014853e-03</a:t>
            </a: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1.014853e-03</a:t>
            </a: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1.014853e-03</a:t>
            </a: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1.014853e-03</a:t>
            </a: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1.014853e-03</a:t>
            </a: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1.120545e-03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1.120545e-03</a:t>
            </a:r>
            <a:endParaRPr lang="ru-RU" sz="105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[73] 1.120545e-03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1.120545e-03</a:t>
            </a: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1.120545e-03</a:t>
            </a: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1.120545e-03</a:t>
            </a: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1.120545e-03</a:t>
            </a: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1.120545e-03</a:t>
            </a: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1.120545e-03</a:t>
            </a: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1.120545e-03</a:t>
            </a:r>
            <a:endParaRPr lang="ru-RU" sz="105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6587" y="361174"/>
            <a:ext cx="9603275" cy="982718"/>
          </a:xfrm>
        </p:spPr>
        <p:txBody>
          <a:bodyPr/>
          <a:lstStyle/>
          <a:p>
            <a:r>
              <a:rPr lang="ru-RU" dirty="0"/>
              <a:t>Обработка </a:t>
            </a:r>
            <a:r>
              <a:rPr lang="ru-RU" dirty="0" err="1"/>
              <a:t>даных</a:t>
            </a:r>
            <a:r>
              <a:rPr lang="ru-RU" dirty="0"/>
              <a:t/>
            </a:r>
            <a:br>
              <a:rPr lang="ru-RU" dirty="0"/>
            </a:br>
            <a:r>
              <a:rPr lang="ru-RU" sz="1600" dirty="0"/>
              <a:t>статистика</a:t>
            </a:r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378036" y="2006575"/>
            <a:ext cx="7813964" cy="4161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Наложила график нормального распределения на гистограмму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txt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breaks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=5,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="Тексты по длине",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Brown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xlim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(300,1600),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ylim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(0,30)) </a:t>
            </a:r>
            <a:endParaRPr lang="ru-RU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curve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dnorm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txt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txt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Green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lwd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=3) </a:t>
            </a:r>
            <a:r>
              <a:rPr lang="ru-RU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#кривая нормального распределения с помощью функции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curve</a:t>
            </a:r>
            <a:r>
              <a:rPr lang="ru-RU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Зеленая 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линия практически лежит на оси Х. Поэтому умножила все значения на 20000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curve(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dnorm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(x, mean=mean(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WordsByTexts$Length_txt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WordsByTexts$Length_txt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))*20000, add=TRUE, col="Blue",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lwd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=3)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получила синий график. Исходя из </a:t>
            </a:r>
            <a:r>
              <a:rPr lang="ru-RU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результата, возможно, 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получится предположить, что у длины текстов распределение нормальное.</a:t>
            </a:r>
            <a:endParaRPr lang="ru-RU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26" y="2006575"/>
            <a:ext cx="3761509" cy="392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7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6587" y="361174"/>
            <a:ext cx="9603275" cy="982718"/>
          </a:xfrm>
        </p:spPr>
        <p:txBody>
          <a:bodyPr/>
          <a:lstStyle/>
          <a:p>
            <a:r>
              <a:rPr lang="ru-RU" dirty="0"/>
              <a:t>Обработка </a:t>
            </a:r>
            <a:r>
              <a:rPr lang="ru-RU" dirty="0" err="1"/>
              <a:t>даных</a:t>
            </a:r>
            <a:r>
              <a:rPr lang="ru-RU" dirty="0"/>
              <a:t/>
            </a:r>
            <a:br>
              <a:rPr lang="ru-RU" dirty="0"/>
            </a:br>
            <a:r>
              <a:rPr lang="ru-RU" sz="1600" dirty="0"/>
              <a:t>статистика</a:t>
            </a:r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84788" y="2828734"/>
            <a:ext cx="49630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Qnt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wrd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sz="16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</a:t>
            </a: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0.8159419</a:t>
            </a:r>
          </a:p>
          <a:p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Pearson's product-moment correlation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</a:t>
            </a: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12.465, </a:t>
            </a:r>
            <a:r>
              <a:rPr lang="en-US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78, p-value &lt; 2.2e-16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alternative hypothesis: true correlation is not equal to 0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95 percent confidence interval: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0.7264625 0.8782156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 estimates: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</a:t>
            </a:r>
            <a:r>
              <a:rPr lang="ru-RU" sz="16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0.8159419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452629" y="2690234"/>
            <a:ext cx="673937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or.test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WordsByTexts$Qnt_wrd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WordsByTexts$TF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method = "spearman") </a:t>
            </a:r>
            <a:endParaRPr lang="ru-RU" sz="1600" dirty="0" smtClean="0">
              <a:solidFill>
                <a:srgbClr val="70AD47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</a:t>
            </a:r>
            <a:r>
              <a:rPr lang="en-US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езультат</a:t>
            </a: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 0.8867245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Spearman's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rank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9664.7, p-</a:t>
            </a:r>
            <a:r>
              <a:rPr lang="ru-RU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 2.2e-16</a:t>
            </a:r>
          </a:p>
          <a:p>
            <a:r>
              <a:rPr lang="ru-RU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alternative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hypothesis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equal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</a:t>
            </a:r>
          </a:p>
          <a:p>
            <a:r>
              <a:rPr lang="ru-RU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estimates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ru-RU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0.8867245 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Предупреждение: В </a:t>
            </a:r>
            <a:r>
              <a:rPr lang="ru-RU" sz="1600" dirty="0" err="1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cor.test.default</a:t>
            </a:r>
            <a:r>
              <a:rPr lang="ru-RU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600" dirty="0" err="1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WordsByTexts$Qnt_wrd</a:t>
            </a:r>
            <a:r>
              <a:rPr lang="ru-RU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WordsByTexts$TF</a:t>
            </a:r>
            <a:r>
              <a:rPr lang="ru-RU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ru-RU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"</a:t>
            </a:r>
            <a:r>
              <a:rPr lang="ru-RU" sz="1600" dirty="0" err="1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spearman</a:t>
            </a:r>
            <a:r>
              <a:rPr lang="ru-RU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 </a:t>
            </a:r>
            <a:r>
              <a:rPr lang="ru-RU" sz="1600" dirty="0" smtClean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Есть </a:t>
            </a:r>
            <a:r>
              <a:rPr lang="ru-RU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совпадающие значения: не могу высчитать точное p-значение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2755" y="2022249"/>
            <a:ext cx="11130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Несмотря на распределение, попробуем посчитать коэффициент 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корреляции </a:t>
            </a:r>
            <a:r>
              <a:rPr lang="ru-RU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Пирсона 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непараметрический 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 корреляции </a:t>
            </a:r>
            <a:r>
              <a:rPr lang="ru-RU" b="1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Спирмена</a:t>
            </a:r>
            <a:r>
              <a:rPr lang="ru-RU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Смотрим на корреляцию количества слов в тексте и </a:t>
            </a:r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TF.</a:t>
            </a:r>
            <a:endParaRPr lang="ru-RU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0487" y="5457365"/>
            <a:ext cx="11702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</a:t>
            </a:r>
            <a:r>
              <a:rPr lang="ru-RU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оэффициент 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корреляции Пирсона оказался равен 0.815. НО: распределение не является нормальным. Коэффициент </a:t>
            </a:r>
            <a:r>
              <a:rPr lang="ru-RU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корелляции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Спирмена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0.8867245, НО: есть повторяющиеся 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95636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6587" y="361174"/>
            <a:ext cx="9603275" cy="982718"/>
          </a:xfrm>
        </p:spPr>
        <p:txBody>
          <a:bodyPr/>
          <a:lstStyle/>
          <a:p>
            <a:r>
              <a:rPr lang="ru-RU" dirty="0"/>
              <a:t>Обработка </a:t>
            </a:r>
            <a:r>
              <a:rPr lang="ru-RU" dirty="0" err="1"/>
              <a:t>даных</a:t>
            </a:r>
            <a:r>
              <a:rPr lang="ru-RU" dirty="0"/>
              <a:t/>
            </a:r>
            <a:br>
              <a:rPr lang="ru-RU" dirty="0"/>
            </a:br>
            <a:r>
              <a:rPr lang="ru-RU" sz="1600" dirty="0"/>
              <a:t>статистика</a:t>
            </a:r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58421" y="2726534"/>
            <a:ext cx="49309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cor.test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WordsByTexts$Length_txt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WordsByTexts$TF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n-US" sz="1600" dirty="0">
              <a:solidFill>
                <a:srgbClr val="70AD47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</a:t>
            </a:r>
            <a:r>
              <a:rPr lang="ru-RU" sz="16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езультат</a:t>
            </a: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</a:t>
            </a: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0.1751859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Pearson's product-moment </a:t>
            </a:r>
            <a:r>
              <a:rPr lang="en-US" sz="16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</a:t>
            </a: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</a:t>
            </a: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1.5715, </a:t>
            </a:r>
            <a:r>
              <a:rPr lang="en-US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78, p-value = 0.1201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alternative hypothesis: true correlation is not equal to 0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95 percent confidence interval: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-0.0463137  0.3802658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 estimates: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</a:t>
            </a:r>
            <a:r>
              <a:rPr lang="en-US" sz="16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0.1751859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278582" y="2480312"/>
            <a:ext cx="691341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cor.test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WordsByTexts$Length_txt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WordsByTexts$TF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method = "spearman")</a:t>
            </a:r>
            <a:r>
              <a:rPr lang="en-US" sz="1600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600" dirty="0" smtClean="0">
              <a:solidFill>
                <a:srgbClr val="70AD47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</a:t>
            </a: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 0.1053967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Spearman's rank correlation rho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76328, p-value = 0.3521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alternative hypothesis: true rho is not equal to 0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 estimates: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6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 0.1053967 </a:t>
            </a: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Предупреждение</a:t>
            </a:r>
            <a:r>
              <a:rPr lang="en-US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600" dirty="0">
              <a:solidFill>
                <a:srgbClr val="FF99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en-US" sz="1600" dirty="0" err="1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cor.test.default</a:t>
            </a:r>
            <a:r>
              <a:rPr lang="en-US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WordsByTexts$Length_txt</a:t>
            </a:r>
            <a:r>
              <a:rPr lang="en-US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WordsByTexts$TF</a:t>
            </a:r>
            <a:r>
              <a:rPr lang="en-US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method = "spearman") </a:t>
            </a:r>
            <a:r>
              <a:rPr lang="en-US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lang="ru-RU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Есть совпадающие значения: не могу высчитать точное </a:t>
            </a:r>
            <a:r>
              <a:rPr lang="en-US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-значение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58421" y="1944057"/>
            <a:ext cx="4656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Смотрим на корреляцию </a:t>
            </a:r>
            <a:r>
              <a:rPr lang="ru-RU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длины текстов и 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TF.</a:t>
            </a:r>
            <a:endParaRPr lang="ru-RU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9369" y="5565888"/>
            <a:ext cx="11457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 корреляции Пирсона оказался равен </a:t>
            </a:r>
            <a:r>
              <a:rPr lang="ru-RU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0.1751859. 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НО: распределение не является нормальным. Коэффициент </a:t>
            </a:r>
            <a:r>
              <a:rPr lang="ru-RU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корелляции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Спирмена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0.1053967. 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НО: есть повторяющиеся значения.</a:t>
            </a:r>
            <a:endParaRPr lang="ru-RU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3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6587" y="361174"/>
            <a:ext cx="9603275" cy="982718"/>
          </a:xfrm>
        </p:spPr>
        <p:txBody>
          <a:bodyPr/>
          <a:lstStyle/>
          <a:p>
            <a:r>
              <a:rPr lang="ru-RU" dirty="0"/>
              <a:t>Обработка </a:t>
            </a:r>
            <a:r>
              <a:rPr lang="ru-RU" dirty="0" err="1"/>
              <a:t>даных</a:t>
            </a:r>
            <a:r>
              <a:rPr lang="ru-RU" dirty="0"/>
              <a:t/>
            </a:r>
            <a:br>
              <a:rPr lang="ru-RU" dirty="0"/>
            </a:br>
            <a:r>
              <a:rPr lang="ru-RU" sz="1600" dirty="0"/>
              <a:t>статистика</a:t>
            </a:r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57900" y="1863052"/>
            <a:ext cx="4685000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Добавим графики рассеяния для наглядности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32509" y="225174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WordsByTexts$Qnt_wrd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WordsByTexts$TF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="График рассеяния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   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xlab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="Кол-во слов",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ylab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="TF",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pch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=8,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Blue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 +</a:t>
            </a:r>
          </a:p>
          <a:p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bg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"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LightBlue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040582" y="224506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plot(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WordsByTexts$Length_txt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WordsByTexts$TF,main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График рассеяния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   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xlab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Длина текста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ylab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="TF",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pch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=8, col="Red") +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bg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"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pink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00" y="3159604"/>
            <a:ext cx="4536498" cy="264708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793" y="3159604"/>
            <a:ext cx="4409705" cy="264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Нерешенное</a:t>
            </a:r>
            <a:endParaRPr lang="ru-RU" sz="1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715" y="2015732"/>
            <a:ext cx="7479140" cy="38255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78940" y="7569978"/>
            <a:ext cx="1515685" cy="223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804" t="8807" r="62777" b="20551"/>
          <a:stretch/>
        </p:blipFill>
        <p:spPr>
          <a:xfrm>
            <a:off x="7822176" y="1853753"/>
            <a:ext cx="3954188" cy="4312609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8204228" y="2848661"/>
            <a:ext cx="349424" cy="817418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228" y="5168578"/>
            <a:ext cx="365792" cy="8352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51580" y="2424545"/>
            <a:ext cx="60311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В исходной таблице данных были повторяющиеся слова (значения в первом столбце).</a:t>
            </a:r>
          </a:p>
          <a:p>
            <a:r>
              <a:rPr lang="ru-RU" dirty="0" smtClean="0">
                <a:solidFill>
                  <a:srgbClr val="002060"/>
                </a:solidFill>
              </a:rPr>
              <a:t>Не удалось придумать способ, как не вручную оставить только одно вхождение,  для которого суммировать значения второй колонки, значения третьей колонки, поделив их на количество вхождений слова в исходную таблицу.</a:t>
            </a:r>
          </a:p>
          <a:p>
            <a:r>
              <a:rPr lang="ru-RU" dirty="0" smtClean="0">
                <a:solidFill>
                  <a:srgbClr val="002060"/>
                </a:solidFill>
              </a:rPr>
              <a:t>Столбец 3 удалить.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Имеется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10000"/>
              </a:lnSpc>
            </a:pPr>
            <a:r>
              <a:rPr lang="ru-RU" sz="2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220 </a:t>
            </a:r>
            <a:r>
              <a:rPr lang="ru-RU" sz="2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текстовых файлов по финансовой проблематике, относящиеся к различным тематикам (пенсия, банки, страхование и т.п.)</a:t>
            </a:r>
          </a:p>
          <a:p>
            <a:pPr lvl="0">
              <a:lnSpc>
                <a:spcPct val="110000"/>
              </a:lnSpc>
            </a:pPr>
            <a:r>
              <a:rPr lang="ru-RU" sz="2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Тексты </a:t>
            </a:r>
            <a:r>
              <a:rPr lang="ru-RU" sz="24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токенизированы</a:t>
            </a:r>
            <a:r>
              <a:rPr lang="ru-RU" sz="2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собраны в корпус.</a:t>
            </a:r>
          </a:p>
          <a:p>
            <a:pPr lvl="0">
              <a:lnSpc>
                <a:spcPct val="110000"/>
              </a:lnSpc>
            </a:pPr>
            <a:r>
              <a:rPr lang="ru-RU" sz="2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выборки из 8 тестов, принадлежащих к разным тематикам, а также для корпуса определены 10 наиболее частотных слов.</a:t>
            </a:r>
          </a:p>
          <a:p>
            <a:pPr lvl="0">
              <a:lnSpc>
                <a:spcPct val="110000"/>
              </a:lnSpc>
            </a:pPr>
            <a:r>
              <a:rPr lang="ru-RU" sz="2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</a:t>
            </a:r>
            <a:r>
              <a:rPr lang="ru-RU" sz="24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excel</a:t>
            </a:r>
            <a:r>
              <a:rPr lang="ru-RU" sz="2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с данными </a:t>
            </a:r>
            <a:r>
              <a:rPr lang="ru-RU" sz="2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 10 наиболее частотных словах и количестве их вхождений в соответствующий текст и его размере.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391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6587" y="361174"/>
            <a:ext cx="9603275" cy="982718"/>
          </a:xfrm>
        </p:spPr>
        <p:txBody>
          <a:bodyPr/>
          <a:lstStyle/>
          <a:p>
            <a:r>
              <a:rPr lang="ru-RU" dirty="0" smtClean="0"/>
              <a:t>Получение данных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600" dirty="0" smtClean="0"/>
              <a:t>установка пакетов, импорт таблицы</a:t>
            </a:r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67024" y="2211234"/>
            <a:ext cx="5791200" cy="3954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install.packages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readxl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library("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read_excel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 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n-US" dirty="0" err="1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неудачная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попытка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library("</a:t>
            </a:r>
            <a:r>
              <a:rPr lang="en-US" dirty="0" err="1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read_excel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 </a:t>
            </a:r>
            <a:r>
              <a:rPr lang="en-US" dirty="0" err="1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ошибка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library("</a:t>
            </a:r>
            <a:r>
              <a:rPr lang="en-US" dirty="0" err="1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read_excel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"):</a:t>
            </a:r>
            <a:r>
              <a:rPr lang="en-US" dirty="0" err="1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нет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пакета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названием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‘</a:t>
            </a:r>
            <a:r>
              <a:rPr lang="en-US" dirty="0" err="1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read_excel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endParaRPr lang="ru-RU" dirty="0">
              <a:solidFill>
                <a:srgbClr val="149C2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install.packages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xlsx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dep = T)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readxl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&lt;-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read_excel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("D:/Desktop/КомпьютЛингвист/R/project/TF.xlsx", sheet = 11) 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n-US" dirty="0" err="1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импорт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таблицы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Excel</a:t>
            </a:r>
            <a:endParaRPr lang="ru-RU" dirty="0">
              <a:solidFill>
                <a:srgbClr val="149C2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#просмотр графиков во вкладке 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Plots</a:t>
            </a:r>
            <a:endParaRPr lang="ru-RU" dirty="0">
              <a:solidFill>
                <a:srgbClr val="149C2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058224" y="2603092"/>
            <a:ext cx="6096000" cy="217828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tidyverse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 </a:t>
            </a:r>
            <a:r>
              <a:rPr lang="ru-RU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#установлен пакет </a:t>
            </a:r>
            <a:r>
              <a:rPr lang="en-US" dirty="0" err="1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tidyverse</a:t>
            </a:r>
            <a:endParaRPr lang="ru-RU" dirty="0">
              <a:solidFill>
                <a:srgbClr val="149C2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#показывает таблицу в отдельной вкладке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#показывает первые 6 строк в консоли и тип данных. Здесь: 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tibble</a:t>
            </a:r>
            <a:r>
              <a:rPr lang="ru-RU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6 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192675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6587" y="361174"/>
            <a:ext cx="9603275" cy="982718"/>
          </a:xfrm>
        </p:spPr>
        <p:txBody>
          <a:bodyPr/>
          <a:lstStyle/>
          <a:p>
            <a:r>
              <a:rPr lang="ru-RU" dirty="0" smtClean="0"/>
              <a:t>Таблица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600" dirty="0" smtClean="0"/>
              <a:t>изменение</a:t>
            </a:r>
            <a:br>
              <a:rPr lang="ru-RU" sz="1600" dirty="0" smtClean="0"/>
            </a:br>
            <a:endParaRPr lang="ru-RU" sz="1600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r="72902" b="22719"/>
          <a:stretch/>
        </p:blipFill>
        <p:spPr bwMode="auto">
          <a:xfrm>
            <a:off x="595745" y="1944398"/>
            <a:ext cx="3754582" cy="46226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/>
          <p:nvPr/>
        </p:nvPicPr>
        <p:blipFill rotWithShape="1">
          <a:blip r:embed="rId3"/>
          <a:srcRect l="641" t="67015" r="46606" b="3042"/>
          <a:stretch/>
        </p:blipFill>
        <p:spPr bwMode="auto">
          <a:xfrm>
            <a:off x="4903210" y="1944398"/>
            <a:ext cx="6762317" cy="20041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39237" y="3999955"/>
            <a:ext cx="758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удобства можно </a:t>
            </a:r>
            <a:r>
              <a:rPr lang="ru-RU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отсортировать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 алфавиту и </a:t>
            </a:r>
            <a:r>
              <a:rPr lang="ru-RU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переименовать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столбцы </a:t>
            </a:r>
            <a:endParaRPr lang="ru-RU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45572" y="4420698"/>
            <a:ext cx="68952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arrange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слово) </a:t>
            </a:r>
            <a:r>
              <a:rPr lang="ru-RU" dirty="0" smtClean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ru-RU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отсортировали </a:t>
            </a:r>
            <a:r>
              <a:rPr lang="ru-RU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слова по алфавиту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[1]&lt;-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Wrd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ru-RU" dirty="0" smtClean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переименование</a:t>
            </a:r>
            <a:endParaRPr lang="ru-RU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names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[2]&lt;- '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Qnt_wrd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names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[3]&lt;- '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Num_txt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names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[4]&lt;-  '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Length_txt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58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6587" y="361174"/>
            <a:ext cx="9603275" cy="982718"/>
          </a:xfrm>
        </p:spPr>
        <p:txBody>
          <a:bodyPr/>
          <a:lstStyle/>
          <a:p>
            <a:r>
              <a:rPr lang="ru-RU" dirty="0" smtClean="0"/>
              <a:t>Обработка Данных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600" dirty="0" smtClean="0"/>
              <a:t>таблица</a:t>
            </a:r>
            <a:endParaRPr lang="ru-RU" sz="1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84909" y="2174994"/>
            <a:ext cx="6747164" cy="1973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Можно посчитать TF: поделить количество вхождений слова в текст на длину текста 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(добавить новый столбец TF как результат деления столбца </a:t>
            </a:r>
            <a:r>
              <a:rPr lang="ru-RU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Qnt_wrd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Lenght_txt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&lt;-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Qnt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wrd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txt  </a:t>
            </a:r>
            <a:r>
              <a:rPr lang="ru-RU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#в результате добавлен крайний правый столбец таблицы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4909" y="4253345"/>
            <a:ext cx="6899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Теперь имеется информация о </a:t>
            </a:r>
            <a:r>
              <a:rPr lang="en-US" dirty="0" smtClean="0"/>
              <a:t>TF </a:t>
            </a:r>
            <a:r>
              <a:rPr lang="ru-RU" dirty="0" smtClean="0"/>
              <a:t>для каждого слова. Для визуализации данных для каждого слова по трем параметрам: текст, </a:t>
            </a:r>
            <a:r>
              <a:rPr lang="en-US" dirty="0" smtClean="0"/>
              <a:t>TF</a:t>
            </a:r>
            <a:r>
              <a:rPr lang="ru-RU" dirty="0" smtClean="0"/>
              <a:t>, количество употреблений подойдет пузырьковая диаграмма.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3360" t="12405" r="64376" b="24148"/>
          <a:stretch/>
        </p:blipFill>
        <p:spPr>
          <a:xfrm>
            <a:off x="7384473" y="1932709"/>
            <a:ext cx="4197927" cy="4641272"/>
          </a:xfrm>
          <a:prstGeom prst="rect">
            <a:avLst/>
          </a:prstGeom>
        </p:spPr>
      </p:pic>
      <p:sp>
        <p:nvSpPr>
          <p:cNvPr id="9" name="Овал 8"/>
          <p:cNvSpPr/>
          <p:nvPr/>
        </p:nvSpPr>
        <p:spPr>
          <a:xfrm>
            <a:off x="10571018" y="1932709"/>
            <a:ext cx="1011382" cy="4800600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3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6587" y="361174"/>
            <a:ext cx="9603275" cy="982718"/>
          </a:xfrm>
        </p:spPr>
        <p:txBody>
          <a:bodyPr/>
          <a:lstStyle/>
          <a:p>
            <a:r>
              <a:rPr lang="ru-RU" dirty="0"/>
              <a:t>Обработка Данных</a:t>
            </a:r>
            <a:br>
              <a:rPr lang="ru-RU" dirty="0"/>
            </a:br>
            <a:r>
              <a:rPr lang="ru-RU" sz="1600" dirty="0" smtClean="0"/>
              <a:t>диаграмма</a:t>
            </a:r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87927" y="1806669"/>
            <a:ext cx="114161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Строим </a:t>
            </a:r>
            <a:r>
              <a:rPr lang="ru-RU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пузырьковую диаграмму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где по оси х </a:t>
            </a:r>
            <a:r>
              <a:rPr lang="ru-RU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слова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по оси </a:t>
            </a:r>
            <a:r>
              <a:rPr lang="ru-RU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 - 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номера текстов, размер пузыря - ТF, интенсивность цвета - количество появлений слова в данном тексте.</a:t>
            </a:r>
          </a:p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ggplot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aes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(x=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y=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Num_txt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size = TF, color=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Qnt_wrd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las=1)) +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geom_point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alpha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=0.7) +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theme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axis.text.x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element_text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angle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45,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hjust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1))</a:t>
            </a:r>
            <a:r>
              <a:rPr lang="ru-RU" dirty="0">
                <a:solidFill>
                  <a:srgbClr val="92D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поворот подписей оси x на 45 градусов.</a:t>
            </a:r>
          </a:p>
          <a:p>
            <a:r>
              <a:rPr lang="ru-RU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Вставка названия не сработала: </a:t>
            </a:r>
            <a:r>
              <a:rPr lang="ru-RU" dirty="0" err="1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title</a:t>
            </a:r>
            <a:r>
              <a:rPr lang="ru-RU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ru-RU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"TF для слов по </a:t>
            </a:r>
            <a:r>
              <a:rPr lang="ru-RU" dirty="0" err="1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тeкстам</a:t>
            </a:r>
            <a:r>
              <a:rPr lang="ru-RU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</a:t>
            </a:r>
            <a:r>
              <a:rPr lang="ru-RU" dirty="0" err="1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</a:t>
            </a:r>
            <a:r>
              <a:rPr lang="ru-RU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"</a:t>
            </a:r>
            <a:r>
              <a:rPr lang="ru-RU" dirty="0" err="1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Blue</a:t>
            </a:r>
            <a:r>
              <a:rPr lang="ru-RU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26" y="3560995"/>
            <a:ext cx="11296795" cy="303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5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6587" y="361174"/>
            <a:ext cx="9603275" cy="982718"/>
          </a:xfrm>
        </p:spPr>
        <p:txBody>
          <a:bodyPr/>
          <a:lstStyle/>
          <a:p>
            <a:r>
              <a:rPr lang="ru-RU" dirty="0" smtClean="0"/>
              <a:t>Обработка </a:t>
            </a:r>
            <a:r>
              <a:rPr lang="ru-RU" dirty="0" err="1" smtClean="0"/>
              <a:t>даных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600" dirty="0" smtClean="0"/>
              <a:t>статистика</a:t>
            </a:r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540327" y="1870364"/>
            <a:ext cx="11222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Для данных о количестве вхождений слова в текст и длины текста предполагается оценить наличие корреляции с величиной </a:t>
            </a:r>
            <a:r>
              <a:rPr lang="en-US" dirty="0" smtClean="0">
                <a:solidFill>
                  <a:srgbClr val="002060"/>
                </a:solidFill>
              </a:rPr>
              <a:t>TF </a:t>
            </a:r>
            <a:r>
              <a:rPr lang="ru-RU" dirty="0" smtClean="0">
                <a:solidFill>
                  <a:srgbClr val="002060"/>
                </a:solidFill>
              </a:rPr>
              <a:t>. Она, по идее, должна быть, поскольку </a:t>
            </a:r>
            <a:r>
              <a:rPr lang="en-US" dirty="0" smtClean="0">
                <a:solidFill>
                  <a:srgbClr val="002060"/>
                </a:solidFill>
              </a:rPr>
              <a:t>TF </a:t>
            </a:r>
            <a:r>
              <a:rPr lang="ru-RU" dirty="0" smtClean="0">
                <a:solidFill>
                  <a:srgbClr val="002060"/>
                </a:solidFill>
              </a:rPr>
              <a:t>рассчитывается на основании этих двух показателей ;).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0327" y="2793694"/>
            <a:ext cx="605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Для начала определимся с нормальностью распределения.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40326" y="3163026"/>
            <a:ext cx="11222183" cy="2474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2060"/>
                </a:solidFill>
              </a:rPr>
              <a:t>Один из статистических критериев, позволяющих проверить нормальность распределения данных, это </a:t>
            </a:r>
            <a:r>
              <a:rPr lang="ru-RU" b="1" dirty="0">
                <a:solidFill>
                  <a:srgbClr val="002060"/>
                </a:solidFill>
              </a:rPr>
              <a:t>критерий Шапиро-</a:t>
            </a:r>
            <a:r>
              <a:rPr lang="ru-RU" b="1" dirty="0" err="1">
                <a:solidFill>
                  <a:srgbClr val="002060"/>
                </a:solidFill>
              </a:rPr>
              <a:t>Уилка</a:t>
            </a:r>
            <a:r>
              <a:rPr lang="ru-RU" dirty="0">
                <a:solidFill>
                  <a:srgbClr val="002060"/>
                </a:solidFill>
              </a:rPr>
              <a:t>. П</a:t>
            </a:r>
            <a:r>
              <a:rPr lang="ru-RU" dirty="0">
                <a:solidFill>
                  <a:srgbClr val="002060"/>
                </a:solidFill>
              </a:rPr>
              <a:t>роверяется </a:t>
            </a:r>
            <a:r>
              <a:rPr lang="ru-RU" dirty="0">
                <a:solidFill>
                  <a:srgbClr val="002060"/>
                </a:solidFill>
              </a:rPr>
              <a:t>нулевая </a:t>
            </a:r>
            <a:r>
              <a:rPr lang="ru-RU" dirty="0">
                <a:solidFill>
                  <a:srgbClr val="002060"/>
                </a:solidFill>
              </a:rPr>
              <a:t>гипотеза, что</a:t>
            </a:r>
            <a:r>
              <a:rPr lang="ru-RU" dirty="0">
                <a:solidFill>
                  <a:srgbClr val="002060"/>
                </a:solidFill>
              </a:rPr>
              <a:t> данные распределены </a:t>
            </a:r>
            <a:r>
              <a:rPr lang="ru-RU" dirty="0">
                <a:solidFill>
                  <a:srgbClr val="002060"/>
                </a:solidFill>
              </a:rPr>
              <a:t>нормально (распределение </a:t>
            </a:r>
            <a:r>
              <a:rPr lang="ru-RU" dirty="0">
                <a:solidFill>
                  <a:srgbClr val="002060"/>
                </a:solidFill>
              </a:rPr>
              <a:t>слов по количеству употреблений их в текстах (</a:t>
            </a:r>
            <a:r>
              <a:rPr lang="ru-RU" dirty="0" err="1">
                <a:solidFill>
                  <a:srgbClr val="002060"/>
                </a:solidFill>
              </a:rPr>
              <a:t>абсрагируемся</a:t>
            </a:r>
            <a:r>
              <a:rPr lang="ru-RU" dirty="0">
                <a:solidFill>
                  <a:srgbClr val="002060"/>
                </a:solidFill>
              </a:rPr>
              <a:t> от длины текстов) </a:t>
            </a:r>
            <a:r>
              <a:rPr lang="ru-RU" dirty="0" smtClean="0">
                <a:solidFill>
                  <a:srgbClr val="002060"/>
                </a:solidFill>
              </a:rPr>
              <a:t>предполагается нормальным</a:t>
            </a:r>
            <a:r>
              <a:rPr lang="ru-RU" dirty="0">
                <a:solidFill>
                  <a:srgbClr val="002060"/>
                </a:solidFill>
              </a:rPr>
              <a:t>, равно как и распределение текстов по </a:t>
            </a:r>
            <a:r>
              <a:rPr lang="ru-RU" dirty="0">
                <a:solidFill>
                  <a:srgbClr val="002060"/>
                </a:solidFill>
              </a:rPr>
              <a:t>длине).</a:t>
            </a:r>
            <a:endParaRPr lang="ru-RU" dirty="0">
              <a:solidFill>
                <a:srgbClr val="002060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shapiro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Qnt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wrd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#для количества употребления 10 самых частотных слов в каждом тексте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shapiro.test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WordsByTexts$Length_txt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n-US" dirty="0" err="1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</a:t>
            </a:r>
            <a:r>
              <a:rPr lang="en-US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длины</a:t>
            </a:r>
            <a:r>
              <a:rPr lang="en-US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текстов</a:t>
            </a:r>
            <a:r>
              <a:rPr lang="en-US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en-US" dirty="0" err="1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выборке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5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6587" y="361174"/>
            <a:ext cx="9603275" cy="982718"/>
          </a:xfrm>
        </p:spPr>
        <p:txBody>
          <a:bodyPr/>
          <a:lstStyle/>
          <a:p>
            <a:r>
              <a:rPr lang="ru-RU" dirty="0"/>
              <a:t>Обработка </a:t>
            </a:r>
            <a:r>
              <a:rPr lang="ru-RU" dirty="0" err="1"/>
              <a:t>даных</a:t>
            </a:r>
            <a:r>
              <a:rPr lang="ru-RU" dirty="0"/>
              <a:t/>
            </a:r>
            <a:br>
              <a:rPr lang="ru-RU" dirty="0"/>
            </a:br>
            <a:r>
              <a:rPr lang="ru-RU" sz="1600" dirty="0"/>
              <a:t>статистика</a:t>
            </a:r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78751" y="1910038"/>
            <a:ext cx="10958945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data: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WordsByTexts$Qnt_wrd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 = 0.76938, p-value = 7.173e-10 </a:t>
            </a:r>
            <a:r>
              <a:rPr lang="en-US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#( 0.000000000717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data: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WordsByTexts$Length_txt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0.68192,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7.09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-12 </a:t>
            </a:r>
            <a:r>
              <a:rPr lang="ru-RU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#(0.00000000000709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1600" dirty="0">
                <a:solidFill>
                  <a:srgbClr val="333333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P-</a:t>
            </a:r>
            <a:r>
              <a:rPr lang="ru-RU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 0.05 в обоих случаях, следовательно, вероятность того, что нулевая гипотеза верна при условии имеющихся данных, очень мала: есть основания отвергнуть нулевую гипотезу о том, что данные распределены нормально. </a:t>
            </a:r>
          </a:p>
          <a:p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Следствие: 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необходимо использовать непараметрический тест, 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который не имеет требований к распределению исследуемой переменной.</a:t>
            </a:r>
          </a:p>
        </p:txBody>
      </p:sp>
    </p:spTree>
    <p:extLst>
      <p:ext uri="{BB962C8B-B14F-4D97-AF65-F5344CB8AC3E}">
        <p14:creationId xmlns:p14="http://schemas.microsoft.com/office/powerpoint/2010/main" val="409880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6587" y="361174"/>
            <a:ext cx="9603275" cy="982718"/>
          </a:xfrm>
        </p:spPr>
        <p:txBody>
          <a:bodyPr/>
          <a:lstStyle/>
          <a:p>
            <a:r>
              <a:rPr lang="ru-RU" dirty="0"/>
              <a:t>Обработка </a:t>
            </a:r>
            <a:r>
              <a:rPr lang="ru-RU" dirty="0" err="1"/>
              <a:t>даных</a:t>
            </a:r>
            <a:r>
              <a:rPr lang="ru-RU" dirty="0"/>
              <a:t/>
            </a:r>
            <a:br>
              <a:rPr lang="ru-RU" dirty="0"/>
            </a:br>
            <a:r>
              <a:rPr lang="ru-RU" sz="1600" dirty="0"/>
              <a:t>статистика</a:t>
            </a:r>
            <a:endParaRPr lang="ru-RU" sz="1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84908" y="1824411"/>
            <a:ext cx="11055927" cy="1084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всякий случай 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проверим вывод о ненормальности, 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построив гистограмму: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WordsByTexts$Qnt_wrd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breaks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=80,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="Слова по количеству вхождений в текст",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Yellow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xlim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=c(1,60), 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ylim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=c(0,10)) </a:t>
            </a:r>
            <a:r>
              <a:rPr lang="ru-RU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#распределение слов по частоте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95" y="3011632"/>
            <a:ext cx="4260849" cy="302895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221062" y="3480508"/>
            <a:ext cx="6096000" cy="20756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Действительно, нормального распределения не видно.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 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форме похоже на график логнормального </a:t>
            </a:r>
            <a:r>
              <a:rPr lang="ru-RU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распределения…?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Попробуем логарифмировать переменную: вдруг получится нормальное распределение логарифмированной переменной.</a:t>
            </a:r>
            <a:endParaRPr lang="ru-RU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1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Желтый и оранжевый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2143</TotalTime>
  <Words>1257</Words>
  <Application>Microsoft Office PowerPoint</Application>
  <PresentationFormat>Широкоэкранный</PresentationFormat>
  <Paragraphs>136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Gill Sans MT</vt:lpstr>
      <vt:lpstr>Helvetica</vt:lpstr>
      <vt:lpstr>Times New Roman</vt:lpstr>
      <vt:lpstr>Gallery</vt:lpstr>
      <vt:lpstr>  Я&amp;R</vt:lpstr>
      <vt:lpstr>Имеется</vt:lpstr>
      <vt:lpstr>Получение данных установка пакетов, импорт таблицы</vt:lpstr>
      <vt:lpstr>Таблица изменение </vt:lpstr>
      <vt:lpstr>Обработка Данных таблица</vt:lpstr>
      <vt:lpstr>Обработка Данных диаграмма</vt:lpstr>
      <vt:lpstr>Обработка даных статистика</vt:lpstr>
      <vt:lpstr>Обработка даных статистика</vt:lpstr>
      <vt:lpstr>Обработка даных статистика</vt:lpstr>
      <vt:lpstr>Обработка даных статистика</vt:lpstr>
      <vt:lpstr>Обработка даных статистика</vt:lpstr>
      <vt:lpstr>Обработка даных статистика</vt:lpstr>
      <vt:lpstr>Обработка даных статистика</vt:lpstr>
      <vt:lpstr>Обработка даных статистика</vt:lpstr>
      <vt:lpstr>Обработка даных статистика</vt:lpstr>
      <vt:lpstr>Нерешенное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 пытка</dc:title>
  <dc:creator>Sveta</dc:creator>
  <cp:lastModifiedBy>Sveta</cp:lastModifiedBy>
  <cp:revision>25</cp:revision>
  <dcterms:created xsi:type="dcterms:W3CDTF">2021-03-13T07:49:56Z</dcterms:created>
  <dcterms:modified xsi:type="dcterms:W3CDTF">2021-03-27T10:09:21Z</dcterms:modified>
</cp:coreProperties>
</file>