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0" r:id="rId9"/>
    <p:sldId id="265" r:id="rId10"/>
    <p:sldId id="266" r:id="rId11"/>
    <p:sldId id="267" r:id="rId12"/>
    <p:sldId id="269" r:id="rId13"/>
    <p:sldId id="270" r:id="rId14"/>
    <p:sldId id="26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B095C1-0CE0-40C6-94EA-B37DB744C7C5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8557DF-5EF5-44EC-8D18-18BF3BF9C06B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71653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95C1-0CE0-40C6-94EA-B37DB744C7C5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57DF-5EF5-44EC-8D18-18BF3BF9C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02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95C1-0CE0-40C6-94EA-B37DB744C7C5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57DF-5EF5-44EC-8D18-18BF3BF9C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45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95C1-0CE0-40C6-94EA-B37DB744C7C5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57DF-5EF5-44EC-8D18-18BF3BF9C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06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095C1-0CE0-40C6-94EA-B37DB744C7C5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8557DF-5EF5-44EC-8D18-18BF3BF9C06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27495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95C1-0CE0-40C6-94EA-B37DB744C7C5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57DF-5EF5-44EC-8D18-18BF3BF9C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5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95C1-0CE0-40C6-94EA-B37DB744C7C5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57DF-5EF5-44EC-8D18-18BF3BF9C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8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95C1-0CE0-40C6-94EA-B37DB744C7C5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57DF-5EF5-44EC-8D18-18BF3BF9C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62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95C1-0CE0-40C6-94EA-B37DB744C7C5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57DF-5EF5-44EC-8D18-18BF3BF9C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33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095C1-0CE0-40C6-94EA-B37DB744C7C5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8557DF-5EF5-44EC-8D18-18BF3BF9C06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361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095C1-0CE0-40C6-94EA-B37DB744C7C5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8557DF-5EF5-44EC-8D18-18BF3BF9C06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384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3B095C1-0CE0-40C6-94EA-B37DB744C7C5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98557DF-5EF5-44EC-8D18-18BF3BF9C06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60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18147" y="1662545"/>
            <a:ext cx="8361229" cy="2299855"/>
          </a:xfrm>
        </p:spPr>
        <p:txBody>
          <a:bodyPr/>
          <a:lstStyle/>
          <a:p>
            <a:pPr algn="l"/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4000" dirty="0">
                <a:latin typeface="Cambria" panose="02040503050406030204" pitchFamily="18" charset="0"/>
                <a:ea typeface="Cambria" panose="02040503050406030204" pitchFamily="18" charset="0"/>
              </a:rPr>
              <a:t>Анализ отзывов пользователей мобильного приложения</a:t>
            </a:r>
            <a:r>
              <a:rPr lang="ru-RU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ru-RU" sz="40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3288" y="5170628"/>
            <a:ext cx="6831673" cy="108623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ru-RU" sz="2800" spc="-150" dirty="0">
                <a:latin typeface="Bahnschrift Light SemiCondensed" panose="020B0502040204020203" pitchFamily="34" charset="0"/>
              </a:rPr>
              <a:t>Бугаева Светлана</a:t>
            </a:r>
          </a:p>
          <a:p>
            <a:pPr algn="l">
              <a:lnSpc>
                <a:spcPct val="100000"/>
              </a:lnSpc>
            </a:pPr>
            <a:r>
              <a:rPr lang="ru-RU" sz="2800" spc="-150" dirty="0">
                <a:latin typeface="Bahnschrift Light SemiCondensed" panose="020B0502040204020203" pitchFamily="34" charset="0"/>
              </a:rPr>
              <a:t>ДПО «Компьютерная лингвистика»</a:t>
            </a:r>
            <a:endParaRPr lang="ru-RU" sz="2800" spc="-150" dirty="0">
              <a:latin typeface="Bahnschrift Light SemiCondensed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996546" y="4904509"/>
            <a:ext cx="37270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spc="-15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Проект весна 2021 </a:t>
            </a:r>
          </a:p>
        </p:txBody>
      </p:sp>
    </p:spTree>
    <p:extLst>
      <p:ext uri="{BB962C8B-B14F-4D97-AF65-F5344CB8AC3E}">
        <p14:creationId xmlns:p14="http://schemas.microsoft.com/office/powerpoint/2010/main" val="27628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7418" y="159328"/>
            <a:ext cx="9601200" cy="9628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Наивный </a:t>
            </a:r>
            <a:r>
              <a:rPr lang="ru-RU" dirty="0" err="1" smtClean="0"/>
              <a:t>байес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200" dirty="0">
                <a:solidFill>
                  <a:srgbClr val="212121"/>
                </a:solidFill>
                <a:latin typeface="Roboto"/>
              </a:rPr>
              <a:t>с алгоритмом </a:t>
            </a:r>
            <a:r>
              <a:rPr lang="en-US" sz="2200" dirty="0" smtClean="0">
                <a:solidFill>
                  <a:srgbClr val="212121"/>
                </a:solidFill>
                <a:latin typeface="Roboto"/>
              </a:rPr>
              <a:t>SVM</a:t>
            </a:r>
            <a:r>
              <a:rPr lang="ru-RU" sz="2200" dirty="0" smtClean="0">
                <a:solidFill>
                  <a:srgbClr val="212121"/>
                </a:solidFill>
                <a:latin typeface="Roboto"/>
              </a:rPr>
              <a:t>, лучшие 10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7620" t="37405" r="52769" b="17140"/>
          <a:stretch/>
        </p:blipFill>
        <p:spPr>
          <a:xfrm>
            <a:off x="817418" y="1219201"/>
            <a:ext cx="6592681" cy="425334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661564" y="2495971"/>
            <a:ext cx="43503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C 500.000000 </a:t>
            </a:r>
            <a:endParaRPr lang="ru-RU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Train 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Accuracy 0.997409 </a:t>
            </a:r>
            <a:endParaRPr lang="ru-RU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Test 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Accuracy 0.704663 </a:t>
            </a:r>
            <a:endParaRPr lang="ru-RU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Test 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Recall 0.432836 </a:t>
            </a:r>
            <a:endParaRPr lang="ru-RU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Test 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Precision 0.604167 </a:t>
            </a:r>
            <a:endParaRPr lang="ru-RU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: 0, 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: float64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661564" y="2065190"/>
            <a:ext cx="2776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Модель для предсказания</a:t>
            </a:r>
          </a:p>
        </p:txBody>
      </p:sp>
      <p:sp>
        <p:nvSpPr>
          <p:cNvPr id="8" name="Выгнутая вниз стрелка 7"/>
          <p:cNvSpPr/>
          <p:nvPr/>
        </p:nvSpPr>
        <p:spPr>
          <a:xfrm rot="156134" flipV="1">
            <a:off x="3949987" y="1206235"/>
            <a:ext cx="6272030" cy="654268"/>
          </a:xfrm>
          <a:prstGeom prst="curvedUpArrow">
            <a:avLst>
              <a:gd name="adj1" fmla="val 9739"/>
              <a:gd name="adj2" fmla="val 158201"/>
              <a:gd name="adj3" fmla="val 5714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17417" y="1654743"/>
            <a:ext cx="6483927" cy="3602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7407" t="49527" r="59903" b="37784"/>
          <a:stretch/>
        </p:blipFill>
        <p:spPr>
          <a:xfrm>
            <a:off x="6788727" y="5569528"/>
            <a:ext cx="5112327" cy="11648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61564" y="5151705"/>
            <a:ext cx="362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Матрица ошибок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4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573492" y="2045641"/>
            <a:ext cx="2561748" cy="4752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28255" y="4793075"/>
            <a:ext cx="9435596" cy="20045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255" y="0"/>
            <a:ext cx="9601200" cy="699655"/>
          </a:xfrm>
        </p:spPr>
        <p:txBody>
          <a:bodyPr/>
          <a:lstStyle/>
          <a:p>
            <a:r>
              <a:rPr lang="ru-RU" dirty="0" smtClean="0"/>
              <a:t>ТЕМАТИЧЕСКОЕ МОДЕЛИРОВАНИЕ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467" t="17519" r="27852" b="19034"/>
          <a:stretch/>
        </p:blipFill>
        <p:spPr>
          <a:xfrm>
            <a:off x="928255" y="595745"/>
            <a:ext cx="7606146" cy="395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97638" y="699655"/>
            <a:ext cx="3132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TFVectorizer</a:t>
            </a:r>
            <a:r>
              <a:rPr lang="ru-RU" dirty="0" smtClean="0"/>
              <a:t>, </a:t>
            </a:r>
            <a:endParaRPr lang="en-US" dirty="0" smtClean="0"/>
          </a:p>
          <a:p>
            <a:r>
              <a:rPr lang="ru-RU" dirty="0" smtClean="0"/>
              <a:t>снижение размерности</a:t>
            </a:r>
            <a:r>
              <a:rPr lang="en-US" dirty="0" smtClean="0"/>
              <a:t> LDA</a:t>
            </a:r>
            <a:r>
              <a:rPr lang="ru-RU" dirty="0" smtClean="0"/>
              <a:t> (</a:t>
            </a:r>
            <a:r>
              <a:rPr lang="en-US" dirty="0" smtClean="0"/>
              <a:t>Latent </a:t>
            </a:r>
            <a:r>
              <a:rPr lang="en-US" dirty="0" err="1" smtClean="0"/>
              <a:t>Dirichelet</a:t>
            </a:r>
            <a:r>
              <a:rPr lang="en-US" smtClean="0"/>
              <a:t> Decomposition)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546274" y="4792441"/>
            <a:ext cx="322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Что-то пошло не так при попытке сделать </a:t>
            </a:r>
            <a:r>
              <a:rPr lang="ru-RU" dirty="0" err="1" smtClean="0"/>
              <a:t>датафрейм</a:t>
            </a:r>
            <a:r>
              <a:rPr lang="ru-RU" dirty="0" smtClean="0"/>
              <a:t> документ – топик: почему-то они непредсказуемо менялись местами.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72187" y="4793076"/>
            <a:ext cx="5943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n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doc_topic.shape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topic_most_pr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doc_topic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[n].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argmax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x = 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"doc: {} topic: {}\</a:t>
            </a:r>
            <a:r>
              <a:rPr lang="en-US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n"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n,topic_most_pr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a = 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n,topic_most_pr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(a)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dirty="0" smtClean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(a)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6129" t="28882" r="82478" b="7671"/>
          <a:stretch/>
        </p:blipFill>
        <p:spPr>
          <a:xfrm>
            <a:off x="10164283" y="2294794"/>
            <a:ext cx="1438228" cy="450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0545" y="214746"/>
            <a:ext cx="9601200" cy="727364"/>
          </a:xfrm>
        </p:spPr>
        <p:txBody>
          <a:bodyPr/>
          <a:lstStyle/>
          <a:p>
            <a:r>
              <a:rPr lang="ru-RU" dirty="0" smtClean="0"/>
              <a:t>Корреляция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342" t="30208" r="39990" b="18088"/>
          <a:stretch/>
        </p:blipFill>
        <p:spPr>
          <a:xfrm>
            <a:off x="900545" y="942110"/>
            <a:ext cx="10205472" cy="55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9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7740" y="72829"/>
            <a:ext cx="9601200" cy="67194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67740" y="1132701"/>
            <a:ext cx="10922478" cy="57252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/>
              <a:t>Отзывы были разделены на положительные («хорошо»), получившие 3-5 звезд и отрицательные («плохо») , получившие 1-2 звезды. Таким образом, отзывы с 3 звездами, скорее всего содержали как слова, маркирующие положительную оценку, так и отрицательную, что помешало четкому разделению на классы. Возможное решение – исключить отзывы 3 звезды.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/>
              <a:t>Разделение отзывов по темам лучше всего сработало при распределении на 4 группы. Предположения о темах в целом подтвердились: - приложение не работает на устройствах с </a:t>
            </a:r>
            <a:r>
              <a:rPr lang="en-US" sz="2400" dirty="0" smtClean="0"/>
              <a:t>root-</a:t>
            </a:r>
            <a:r>
              <a:rPr lang="ru-RU" sz="2400" dirty="0" smtClean="0"/>
              <a:t>доступом, - не дает зарегистрироваться на портале </a:t>
            </a:r>
            <a:r>
              <a:rPr lang="ru-RU" sz="2400" dirty="0" err="1" smtClean="0"/>
              <a:t>госуслуг</a:t>
            </a:r>
            <a:r>
              <a:rPr lang="ru-RU" sz="2400" dirty="0" smtClean="0"/>
              <a:t>, - сообщает об отсутствии доступа в интернет, - не дает поменять данные.</a:t>
            </a:r>
          </a:p>
          <a:p>
            <a:pPr marL="384048" lvl="1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ru-RU" sz="2400" i="0" dirty="0"/>
              <a:t>Предположение, что между признаками </a:t>
            </a:r>
            <a:r>
              <a:rPr lang="en-US" sz="2400" i="0" dirty="0"/>
              <a:t>“</a:t>
            </a:r>
            <a:r>
              <a:rPr lang="ru-RU" sz="2400" i="0" dirty="0"/>
              <a:t>количество звезд</a:t>
            </a:r>
            <a:r>
              <a:rPr lang="en-US" sz="2400" i="0" dirty="0"/>
              <a:t>”</a:t>
            </a:r>
            <a:r>
              <a:rPr lang="ru-RU" sz="2400" i="0" dirty="0"/>
              <a:t>, </a:t>
            </a:r>
            <a:r>
              <a:rPr lang="en-US" sz="2400" i="0" dirty="0"/>
              <a:t>“</a:t>
            </a:r>
            <a:r>
              <a:rPr lang="ru-RU" sz="2400" i="0" dirty="0"/>
              <a:t>дата</a:t>
            </a:r>
            <a:r>
              <a:rPr lang="en-US" sz="2400" i="0" dirty="0"/>
              <a:t>”</a:t>
            </a:r>
            <a:r>
              <a:rPr lang="ru-RU" sz="2400" i="0" dirty="0"/>
              <a:t>, </a:t>
            </a:r>
            <a:r>
              <a:rPr lang="en-US" sz="2400" i="0" dirty="0"/>
              <a:t>“</a:t>
            </a:r>
            <a:r>
              <a:rPr lang="ru-RU" sz="2400" i="0" dirty="0"/>
              <a:t>автор</a:t>
            </a:r>
            <a:r>
              <a:rPr lang="en-US" sz="2400" i="0" dirty="0"/>
              <a:t>”</a:t>
            </a:r>
            <a:r>
              <a:rPr lang="ru-RU" sz="2400" i="0" dirty="0"/>
              <a:t> нет </a:t>
            </a:r>
            <a:r>
              <a:rPr lang="ru-RU" sz="2400" i="0" dirty="0" smtClean="0"/>
              <a:t>корреляции подтвердилось частично. Между сроком жизни приложения и количеством звезд существует обратная зависимость</a:t>
            </a:r>
            <a:r>
              <a:rPr lang="ru-RU" dirty="0"/>
              <a:t>.</a:t>
            </a:r>
            <a:endParaRPr lang="ru-RU" sz="2400" i="0" dirty="0"/>
          </a:p>
        </p:txBody>
      </p:sp>
    </p:spTree>
    <p:extLst>
      <p:ext uri="{BB962C8B-B14F-4D97-AF65-F5344CB8AC3E}">
        <p14:creationId xmlns:p14="http://schemas.microsoft.com/office/powerpoint/2010/main" val="331004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39" y="918278"/>
            <a:ext cx="6962387" cy="522179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7740" y="72829"/>
            <a:ext cx="9601200" cy="67194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6" name="Выноска-облако 5"/>
          <p:cNvSpPr/>
          <p:nvPr/>
        </p:nvSpPr>
        <p:spPr>
          <a:xfrm>
            <a:off x="7046866" y="1112944"/>
            <a:ext cx="4937316" cy="2835601"/>
          </a:xfrm>
          <a:prstGeom prst="cloudCallout">
            <a:avLst>
              <a:gd name="adj1" fmla="val -70318"/>
              <a:gd name="adj2" fmla="val 27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Надежды не оправдались. </a:t>
            </a:r>
          </a:p>
          <a:p>
            <a:pPr algn="ctr"/>
            <a:r>
              <a:rPr lang="ru-RU" dirty="0" smtClean="0"/>
              <a:t>Столько времени и сил впустую... </a:t>
            </a:r>
          </a:p>
        </p:txBody>
      </p:sp>
    </p:spTree>
    <p:extLst>
      <p:ext uri="{BB962C8B-B14F-4D97-AF65-F5344CB8AC3E}">
        <p14:creationId xmlns:p14="http://schemas.microsoft.com/office/powerpoint/2010/main" val="23496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582" y="214745"/>
            <a:ext cx="9601200" cy="6580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67" b="12934"/>
          <a:stretch/>
        </p:blipFill>
        <p:spPr>
          <a:xfrm>
            <a:off x="1066798" y="1980832"/>
            <a:ext cx="10543309" cy="46970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582" y="1611500"/>
            <a:ext cx="737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Проверка регулярных выражений </a:t>
            </a:r>
            <a:r>
              <a:rPr lang="ru-RU" dirty="0"/>
              <a:t>в </a:t>
            </a:r>
            <a:r>
              <a:rPr lang="en-US" dirty="0"/>
              <a:t>Regex101.com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6582" y="872836"/>
            <a:ext cx="106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Отзывы пользователей приложения в </a:t>
            </a:r>
            <a:r>
              <a:rPr lang="en-US" dirty="0" err="1" smtClean="0"/>
              <a:t>GooglePlay</a:t>
            </a:r>
            <a:r>
              <a:rPr lang="ru-RU" dirty="0" smtClean="0"/>
              <a:t> и </a:t>
            </a:r>
            <a:r>
              <a:rPr lang="en-US" dirty="0" smtClean="0"/>
              <a:t> </a:t>
            </a:r>
            <a:r>
              <a:rPr lang="en-US" dirty="0" err="1" smtClean="0"/>
              <a:t>AppStore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66798" y="1242168"/>
            <a:ext cx="1088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Удаление комментариев разработчиков – с помощью регулярных выражений.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70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7740" y="72829"/>
            <a:ext cx="9601200" cy="67194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097" b="39047"/>
          <a:stretch/>
        </p:blipFill>
        <p:spPr>
          <a:xfrm>
            <a:off x="867740" y="965419"/>
            <a:ext cx="10608920" cy="23535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436" y="589594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smtClean="0"/>
              <a:t>Удаление </a:t>
            </a:r>
            <a:r>
              <a:rPr lang="ru-RU" dirty="0"/>
              <a:t>ненужных </a:t>
            </a:r>
            <a:r>
              <a:rPr lang="ru-RU" dirty="0" smtClean="0"/>
              <a:t>фрагментов, найденных при помощи регулярных выражений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20436" y="3412377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smtClean="0"/>
              <a:t>Создание единой таблицы для отзывов из </a:t>
            </a:r>
            <a:r>
              <a:rPr lang="en-US" dirty="0" err="1" smtClean="0"/>
              <a:t>GooglePlay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AppStore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Excel</a:t>
            </a:r>
            <a:r>
              <a:rPr lang="ru-RU" dirty="0" smtClean="0"/>
              <a:t>, сопоставление количества звезд бинарной оценке (</a:t>
            </a:r>
            <a:r>
              <a:rPr lang="en-US" dirty="0" smtClean="0"/>
              <a:t>&gt;=3 - </a:t>
            </a:r>
            <a:r>
              <a:rPr lang="ru-RU" dirty="0" smtClean="0"/>
              <a:t>хорошо/</a:t>
            </a:r>
            <a:r>
              <a:rPr lang="en-US" dirty="0" smtClean="0"/>
              <a:t> &lt;3 - </a:t>
            </a:r>
            <a:r>
              <a:rPr lang="ru-RU" dirty="0" smtClean="0"/>
              <a:t>плохо)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30209" r="25722" b="40625"/>
          <a:stretch/>
        </p:blipFill>
        <p:spPr>
          <a:xfrm>
            <a:off x="867740" y="4152125"/>
            <a:ext cx="9664411" cy="213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7740" y="6379142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smtClean="0"/>
              <a:t>Сохранение таблицы в формате </a:t>
            </a:r>
            <a:r>
              <a:rPr lang="en-US" dirty="0" smtClean="0"/>
              <a:t>CSV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1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7740" y="72829"/>
            <a:ext cx="9601200" cy="67194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67740" y="814046"/>
            <a:ext cx="10922478" cy="57252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/>
              <a:t>В результате получена таблица из 965 отзывов, для каждого из которых указана дата, автор, количество звезд, и оценка «хорошо</a:t>
            </a:r>
            <a:r>
              <a:rPr lang="ru-RU" sz="2400" dirty="0"/>
              <a:t>» / «плохо</a:t>
            </a:r>
            <a:r>
              <a:rPr lang="ru-RU" sz="2400" dirty="0" smtClean="0"/>
              <a:t>», базирующаяся на количестве звезд.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/>
              <a:t>Отзывы содержат ограниченное количество проблемных тем: приложение не работает на устройствах с </a:t>
            </a:r>
            <a:r>
              <a:rPr lang="en-US" sz="2400" dirty="0" smtClean="0"/>
              <a:t>root-</a:t>
            </a:r>
            <a:r>
              <a:rPr lang="ru-RU" sz="2400" dirty="0" smtClean="0"/>
              <a:t>доступом, доступно в ограниченных регионах, сообщает об отсутствии доступа в интернет, не дает поменять данные.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/>
              <a:t>Таким образом предполагается, что: </a:t>
            </a:r>
          </a:p>
          <a:p>
            <a:pPr marL="530352" lvl="1" indent="0">
              <a:buNone/>
            </a:pPr>
            <a:r>
              <a:rPr lang="ru-RU" sz="2400" i="0" dirty="0" smtClean="0"/>
              <a:t>количество поставленных автором отзыва звезд должно коррелировать с текстом отзыва, что даст возможность классифицировать отзывы на «хорошо» и «плохо»;</a:t>
            </a:r>
          </a:p>
          <a:p>
            <a:pPr marL="530352" lvl="1" indent="0">
              <a:buNone/>
            </a:pPr>
            <a:r>
              <a:rPr lang="ru-RU" sz="2400" i="0" dirty="0" smtClean="0"/>
              <a:t>отзывы содержат отдельные слова, по наличию которых отзывы могут быть поделены на группы, их можно </a:t>
            </a:r>
            <a:r>
              <a:rPr lang="ru-RU" sz="2400" i="0" dirty="0" err="1" smtClean="0"/>
              <a:t>кластеризовать</a:t>
            </a:r>
            <a:r>
              <a:rPr lang="ru-RU" sz="2400" i="0" dirty="0" smtClean="0"/>
              <a:t>;</a:t>
            </a:r>
          </a:p>
          <a:p>
            <a:pPr marL="530352" lvl="1" indent="0">
              <a:buNone/>
            </a:pPr>
            <a:r>
              <a:rPr lang="ru-RU" sz="2400" i="0" dirty="0"/>
              <a:t>м</a:t>
            </a:r>
            <a:r>
              <a:rPr lang="ru-RU" sz="2400" i="0" dirty="0" smtClean="0"/>
              <a:t>ежду признаками </a:t>
            </a:r>
            <a:r>
              <a:rPr lang="en-US" sz="2400" i="0" dirty="0" smtClean="0"/>
              <a:t>“</a:t>
            </a:r>
            <a:r>
              <a:rPr lang="ru-RU" sz="2400" i="0" dirty="0" smtClean="0"/>
              <a:t>количество звезд</a:t>
            </a:r>
            <a:r>
              <a:rPr lang="en-US" sz="2400" i="0" dirty="0" smtClean="0"/>
              <a:t>”</a:t>
            </a:r>
            <a:r>
              <a:rPr lang="ru-RU" sz="2400" i="0" dirty="0" smtClean="0"/>
              <a:t>, </a:t>
            </a:r>
            <a:r>
              <a:rPr lang="en-US" sz="2400" i="0" dirty="0" smtClean="0"/>
              <a:t>“</a:t>
            </a:r>
            <a:r>
              <a:rPr lang="ru-RU" sz="2400" i="0" dirty="0" smtClean="0"/>
              <a:t>дата</a:t>
            </a:r>
            <a:r>
              <a:rPr lang="en-US" sz="2400" i="0" dirty="0" smtClean="0"/>
              <a:t>”</a:t>
            </a:r>
            <a:r>
              <a:rPr lang="ru-RU" sz="2400" i="0" dirty="0" smtClean="0"/>
              <a:t>, </a:t>
            </a:r>
            <a:r>
              <a:rPr lang="en-US" sz="2400" i="0" dirty="0" smtClean="0"/>
              <a:t>“</a:t>
            </a:r>
            <a:r>
              <a:rPr lang="ru-RU" sz="2400" i="0" dirty="0" smtClean="0"/>
              <a:t>автор</a:t>
            </a:r>
            <a:r>
              <a:rPr lang="en-US" sz="2400" i="0" dirty="0" smtClean="0"/>
              <a:t>”</a:t>
            </a:r>
            <a:r>
              <a:rPr lang="ru-RU" sz="2400" i="0" dirty="0" smtClean="0"/>
              <a:t> нет корреляции.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/>
              <a:t>Задача – проверить эти предположения.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0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7352" y="-9939"/>
            <a:ext cx="9601200" cy="67194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Неудача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7186366" y="128194"/>
            <a:ext cx="4627418" cy="709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Ранее чудесно работавший </a:t>
            </a:r>
            <a:r>
              <a:rPr lang="en-US" sz="1600" dirty="0" err="1" smtClean="0"/>
              <a:t>VisuaStudiolCode</a:t>
            </a:r>
            <a:r>
              <a:rPr lang="en-US" sz="1600" dirty="0" smtClean="0"/>
              <a:t> </a:t>
            </a:r>
            <a:r>
              <a:rPr lang="ru-RU" sz="1600" dirty="0" smtClean="0"/>
              <a:t>заартачился уже на первой ячейке:</a:t>
            </a: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4425" t="31663" r="33283" b="44095"/>
          <a:stretch/>
        </p:blipFill>
        <p:spPr>
          <a:xfrm>
            <a:off x="858257" y="584548"/>
            <a:ext cx="6094085" cy="133340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186366" y="1866462"/>
            <a:ext cx="46450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Решила </a:t>
            </a:r>
            <a:r>
              <a:rPr lang="ru-RU" sz="1600" dirty="0"/>
              <a:t>научиться использовать </a:t>
            </a:r>
            <a:r>
              <a:rPr lang="ru-RU" sz="1600" dirty="0" err="1" smtClean="0"/>
              <a:t>Colab</a:t>
            </a:r>
            <a:r>
              <a:rPr lang="ru-RU" sz="1600" dirty="0" smtClean="0"/>
              <a:t> после </a:t>
            </a:r>
            <a:r>
              <a:rPr lang="ru-RU" sz="1600" dirty="0"/>
              <a:t>неудачи </a:t>
            </a:r>
            <a:r>
              <a:rPr lang="ru-RU" sz="1600" dirty="0" smtClean="0"/>
              <a:t>сделать что-то локально.</a:t>
            </a:r>
            <a:r>
              <a:rPr lang="en-US" sz="1600" dirty="0" smtClean="0"/>
              <a:t> </a:t>
            </a:r>
            <a:r>
              <a:rPr lang="ru-RU" sz="1600" dirty="0" smtClean="0"/>
              <a:t>Сохранила свой файл в сессионное хранилище, но непонятно, как к нему обратиться. </a:t>
            </a:r>
            <a:endParaRPr lang="ru-RU" sz="1600" dirty="0"/>
          </a:p>
        </p:txBody>
      </p:sp>
      <p:sp>
        <p:nvSpPr>
          <p:cNvPr id="8" name="Выноска-облако 7"/>
          <p:cNvSpPr/>
          <p:nvPr/>
        </p:nvSpPr>
        <p:spPr>
          <a:xfrm>
            <a:off x="7186366" y="662006"/>
            <a:ext cx="3549311" cy="1144575"/>
          </a:xfrm>
          <a:prstGeom prst="cloudCallout">
            <a:avLst>
              <a:gd name="adj1" fmla="val -71476"/>
              <a:gd name="adj2" fmla="val 3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Я помню по занятиям, что это как-то связано с именем компа, но нет сил разбираться.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3148" t="26422" r="4745" b="9185"/>
          <a:stretch/>
        </p:blipFill>
        <p:spPr>
          <a:xfrm>
            <a:off x="858257" y="2047601"/>
            <a:ext cx="6113047" cy="2402817"/>
          </a:xfrm>
          <a:prstGeom prst="rect">
            <a:avLst/>
          </a:prstGeom>
        </p:spPr>
      </p:pic>
      <p:sp>
        <p:nvSpPr>
          <p:cNvPr id="10" name="Выноска-облако 9"/>
          <p:cNvSpPr/>
          <p:nvPr/>
        </p:nvSpPr>
        <p:spPr>
          <a:xfrm>
            <a:off x="7186366" y="2937948"/>
            <a:ext cx="4100946" cy="1203097"/>
          </a:xfrm>
          <a:prstGeom prst="cloudCallout">
            <a:avLst>
              <a:gd name="adj1" fmla="val -71332"/>
              <a:gd name="adj2" fmla="val 23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/>
              <a:t>Нагуглила</a:t>
            </a:r>
            <a:r>
              <a:rPr lang="ru-RU" sz="1600" dirty="0"/>
              <a:t> некий код, но он </a:t>
            </a:r>
            <a:r>
              <a:rPr lang="ru-RU" sz="1600" dirty="0" smtClean="0"/>
              <a:t>в </a:t>
            </a:r>
            <a:r>
              <a:rPr lang="ru-RU" sz="1600" dirty="0"/>
              <a:t>моих руках тоже </a:t>
            </a:r>
            <a:r>
              <a:rPr lang="ru-RU" sz="1600" dirty="0" smtClean="0"/>
              <a:t>не </a:t>
            </a:r>
            <a:r>
              <a:rPr lang="ru-RU" sz="1600" dirty="0"/>
              <a:t>сработал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194180" y="4580064"/>
            <a:ext cx="6619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После </a:t>
            </a:r>
            <a:r>
              <a:rPr lang="ru-RU" sz="1600" dirty="0" smtClean="0"/>
              <a:t>загрузки  файла </a:t>
            </a:r>
            <a:r>
              <a:rPr lang="ru-RU" sz="1600" dirty="0"/>
              <a:t>на </a:t>
            </a:r>
            <a:r>
              <a:rPr lang="en-US" sz="1600" dirty="0"/>
              <a:t>GitHub</a:t>
            </a:r>
            <a:r>
              <a:rPr lang="ru-RU" sz="1600" dirty="0"/>
              <a:t> выяснилось, что файл, сохраненный из </a:t>
            </a:r>
            <a:r>
              <a:rPr lang="en-US" sz="1600" dirty="0"/>
              <a:t>excel</a:t>
            </a:r>
            <a:r>
              <a:rPr lang="ru-RU" sz="1600" dirty="0"/>
              <a:t> как «</a:t>
            </a:r>
            <a:r>
              <a:rPr lang="en-US" sz="1600" dirty="0"/>
              <a:t>CSV (</a:t>
            </a:r>
            <a:r>
              <a:rPr lang="ru-RU" sz="1600" dirty="0"/>
              <a:t>разделители - запятые</a:t>
            </a:r>
            <a:r>
              <a:rPr lang="en-US" sz="1600" dirty="0"/>
              <a:t>)</a:t>
            </a:r>
            <a:r>
              <a:rPr lang="ru-RU" sz="1600" dirty="0"/>
              <a:t>», имеет разделителями не запятую, а точку с запятой…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 b="3365"/>
          <a:stretch/>
        </p:blipFill>
        <p:spPr>
          <a:xfrm>
            <a:off x="858257" y="4580064"/>
            <a:ext cx="4153782" cy="2219646"/>
          </a:xfrm>
          <a:prstGeom prst="rect">
            <a:avLst/>
          </a:prstGeom>
        </p:spPr>
      </p:pic>
      <p:sp>
        <p:nvSpPr>
          <p:cNvPr id="12" name="Выноска-облако 11"/>
          <p:cNvSpPr/>
          <p:nvPr/>
        </p:nvSpPr>
        <p:spPr>
          <a:xfrm>
            <a:off x="6148548" y="5472892"/>
            <a:ext cx="4879670" cy="1248318"/>
          </a:xfrm>
          <a:prstGeom prst="cloudCallout">
            <a:avLst>
              <a:gd name="adj1" fmla="val -70318"/>
              <a:gd name="adj2" fmla="val 27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…и ничего не работает даже после игнорирования «плохих» записей</a:t>
            </a:r>
          </a:p>
        </p:txBody>
      </p:sp>
    </p:spTree>
    <p:extLst>
      <p:ext uri="{BB962C8B-B14F-4D97-AF65-F5344CB8AC3E}">
        <p14:creationId xmlns:p14="http://schemas.microsoft.com/office/powerpoint/2010/main" val="89844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2124" y="103909"/>
            <a:ext cx="9601200" cy="782782"/>
          </a:xfrm>
        </p:spPr>
        <p:txBody>
          <a:bodyPr/>
          <a:lstStyle/>
          <a:p>
            <a:r>
              <a:rPr lang="ru-RU" dirty="0" smtClean="0"/>
              <a:t>Чтение файла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21663" r="520" b="16828"/>
          <a:stretch/>
        </p:blipFill>
        <p:spPr>
          <a:xfrm>
            <a:off x="992124" y="1256023"/>
            <a:ext cx="10800681" cy="37545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4291" y="886691"/>
            <a:ext cx="1105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Оказалось, что можно прочитать файл </a:t>
            </a:r>
            <a:r>
              <a:rPr lang="en-US" dirty="0" smtClean="0"/>
              <a:t>excel </a:t>
            </a:r>
            <a:r>
              <a:rPr lang="ru-RU" dirty="0" smtClean="0"/>
              <a:t>в </a:t>
            </a:r>
            <a:r>
              <a:rPr lang="en-US" dirty="0" smtClean="0"/>
              <a:t>Pandas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34291" y="5195272"/>
            <a:ext cx="10490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Теперь возникает вопрос: этот прочитанный файл уже </a:t>
            </a:r>
            <a:r>
              <a:rPr lang="ru-RU" dirty="0" err="1" smtClean="0"/>
              <a:t>датафрейм</a:t>
            </a:r>
            <a:r>
              <a:rPr lang="ru-RU" dirty="0" smtClean="0"/>
              <a:t> или еще что-то нужно с ним сделать?</a:t>
            </a:r>
            <a:endParaRPr lang="en-US" dirty="0" smtClean="0"/>
          </a:p>
          <a:p>
            <a:r>
              <a:rPr lang="ru-RU" dirty="0" smtClean="0"/>
              <a:t>Ответ:</a:t>
            </a:r>
          </a:p>
          <a:p>
            <a:r>
              <a:rPr lang="ru-RU" dirty="0" smtClean="0"/>
              <a:t>Да, это </a:t>
            </a:r>
            <a:r>
              <a:rPr lang="ru-RU" dirty="0" err="1" smtClean="0"/>
              <a:t>датафрейм</a:t>
            </a:r>
            <a:r>
              <a:rPr lang="ru-RU" dirty="0" smtClean="0"/>
              <a:t>, ничего не нужно. Зачем же было так всё усложнять?!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5236" y="228600"/>
            <a:ext cx="9601200" cy="755073"/>
          </a:xfrm>
        </p:spPr>
        <p:txBody>
          <a:bodyPr/>
          <a:lstStyle/>
          <a:p>
            <a:r>
              <a:rPr lang="ru-RU" dirty="0" smtClean="0"/>
              <a:t>Обработка отзывов</a:t>
            </a:r>
            <a:endParaRPr lang="ru-RU" dirty="0"/>
          </a:p>
        </p:txBody>
      </p:sp>
      <p:sp>
        <p:nvSpPr>
          <p:cNvPr id="4" name="AutoShape 2" descr="data:image/png;base64,iVBORw0KGgoAAAANSUhEUgAAAOcAAAD3CAYAAADmIkO7AAAABHNCSVQICAgIfAhkiAAAAAlwSFlzAAALEgAACxIB0t1+/AAAADh0RVh0U29mdHdhcmUAbWF0cGxvdGxpYiB2ZXJzaW9uMy4yLjIsIGh0dHA6Ly9tYXRwbG90bGliLm9yZy+WH4yJAAAdCUlEQVR4nO3dd5xcVfnH8c+zu+mFNDJphMAFEggldPIjgRhp0q6gSMkPaSIgCirlhyDFgKAoEJQmikYsgIA4UqR3MvQSQEAZEghpJIHd1M2WeX5/3LvJZLOb3c3uzjl35nm/XvPanbl37nlmd75zbpt7RFUxxvinzHUBxpimWTiN8ZSF0xhPWTiN8ZSF0xhPWTiN8ZSFMyYiE0XkgwK2966ITCpAO5eJyJ/j30eKyHIRKe+gZd8iIhfHv08SkU87Yrnx8gr6//BR4sMpIrNFZFX8pmu43dCK56mIbNVwX1WfU9XRnVTjdBG5Iv8xVR2rqk93RnvNUdVPVLW3qtZvaD4ROVFEnm/F8k5X1cs7orZC/j+SosJ1AR3kMFV93HURpUREylsKuWmfxPecGyIiW4nIMyJSJSKLReSu+PFn41neinvaoxuvlsU98nkiMlNEVojIbSKSEpF/icgyEXlcRPrnzX+3iCyI23pWRMbGj38bmAKcH7d1f97y94t/7yYi00RkXnybJiLd4mmTRORTETlHRD4TkfkictIGXvMW8WteJiKPAYPypo2Ke6iK+P6JIvJRPO8sEZkiItsCtwDj43or43mni8jNIvKQiKwAvtTUGoGIXBj/rWeLyJS8x58WkW/l3V/TO7fy/7FtvIzKeJPg8Lxp00XkRhF5MH4tL4lI0NzfKDFUNdE3YDawXzPT7gAuIvoQ6g5MyJumwFZ59ycBnzZa7otAChgOfAa8DuwcL+tJ4NK8+U8G+gDdgGnAm3nTpgNXNFc3MDVuazCwKTADuDyvrrp4ni7AwcBKoH8zrzkDXBvXsQ+wDPhzPG1U/LorgF7AUmB0PG0oMDb+/UTg+UbLnQ5UAXvn/T3XvK68Ohva3hdYkbf8p4Fv5S1vnTY29P+IX/eHwIVAV2By/LpG59W2BNgjfm1/Ae50/d5s761Yes5/xJ+oDbdT48drgc2BYaparaotbkc18mtVXaiqc4HngJdU9Q1VrQbuIwoqAKr6e1VdpqqrgcuAnURkk1a2MwWYqqqfqeoi4CfA8XnTa+Pptar6ELAcWG97TERGArsDF6vqalV9Frh/A+3mgO1FpIeqzlfVd1uoM62qL6hqLv4bNKWh7WeAB4FvtLDM1tgL6A38TFVrVPVJ4AHg2Lx57lPVl1W1jiic4zqgXaeKJZxfVdV+ebffxo+fDwjwcrwqdHIbl7sw7/dVTdzvDdH2l4j8TESyIrKUqFeEvFXKFgwDPs67/3H8WIMl8ZuuwcqGtptYzhequqLRstYTz3M0cDowP14lHNNCnXNamN5U28Oam7kNhgFzVDXXaNnD8+4vyPu9ub9PohRLOJukqgtU9VRVHQacBtyUv0ewAx0HhMB+wCZEq48QfTBAtMq2IfOIevgGI+PH2mo+0F9EejVaVpNU9RFV3Z9olfZ9oOFDrbl6W3odTbXd8DpWAD3zpg1pYVn55gGbiUj++3UkMLcNy0icog6niBwlIiPiu18QvbkaPn0XAlt2UFN9gNVE2z09gSsbTW+prTuAH4vIpiIyCLgE+HNbi1DVj4FXgZ+ISFcRmQAc1tS88c6tMA7TaqJV5fy/zQgR6drWGvLanggcCtwdP/4mcKSI9Iw/IE9p9LwN/Y1eIuoNzxeRLhIdHz4MuHMj6kuMYgnn/bLucc774sd3B14SkeXAP4GzVfWjeNplwB/jbdT2bhfdTrSaNRf4N9HOnXy3AdvFbf2jiedfQRSqmcDbRDuermhivtY4DtgT+By4NK6tKWXAD4l6pc+JduCcEU97EngXWCAii9vQ9gKiD8F5RNt9p6vq+/G064AaohD+MZ6e7zKa+X+oag1RGL8CLAZuAr6Zt+yiJPHeLmOMZ4ql5zSm6Fg4jfGUhdMYT1k4jfGUhdMYT1k4jfGUhdMYT1k4jfGUhdMYT1k4jfGUhdMYT1k4jfGUhdMYT1k4jfGUhdMYT1k4jfGUhdMYT1k4jfGUhdMYT1k4jfGUhdMYT1k4jfGUhdMYT1k4jfGUhdMYT1k4jfFU4oedF5F6ovFFBKgHvquqM/Kmfx/4GZBS1ar4sUlAGviIaOChhcDVqvpAYatvmQRhN6IRyLaIb6Pin5sBPYgGlq2If3Yh+jvUEA1O1PBzNdHgv1mi19zw8xPNpvOHFjQeSXw4gVWqOg5ARA4EriIalKfBscArwJHAH/Ief05VD42fN45oAN5VqvpEYcpelwThNsB4IGBtALcgGptSmn9mu9RJEH7C+qF9S7PpDzupTdNKxRDOfH2JRrkCQEQCokFUv0M0/PwfmnqSqr4pIlOB7wIFCacE4RCi8Ty/HN82K0S7jVQQDbu33tB7EoSzgceAR4EnNJv+ovE8pnMVQzh7iMibQHeiQWAn5007hmgMx+eA0SKSUtWFTSwDomH3zuusIiUI+wKTiIK4H7BdZ7XVQUYBp8a3nAThq0RhfQyYodl0rcPaSkIxhDN/tXY8cLuIbK/R2IbHAkeoak5E7gWOAm5oZjkdvuooQbgVcDxwALAbyf17lwF7xLeLgOUShM8Q9ar3aTbd0nD0ZiMkfnxOEVmuqr3z7i8EdgBSRAPSzo8ndQVmqere8Q6hcxu2OePnnQwcqqpHtqueICwHDicaiHY/Om970Rf1wP3AjUSrv8l+Q3mkqMIpImOA54mCeTmwTFWvypt3FtGq5RbkhVNEdiTae/utjd0hJEE4jLWrgcM3+gUl2wfAzcB0zaarXBeTdMUQzoZDKRD1Uheq6oMi8hFwcP7Q5CJyLdFhk5dY91DKZ0SHUu5vU9tBKES94xlEw6IndbW1o60A/grcqNn0W66LSarEh9MFCcL+wMnAacDWjsvx3QvATcA9mk3XuC4mSSycbSBB2B04C/gR0M9xOUkzD7gU+INm0/Wui0kCC2crSBCWAScAP8HN8chi8i5wvmbTD7kuxHcWzhZIEB4A/JJoD7DpOE8C52o2/YbrQnxl4WyGBOFI4Dqi0/5M58gBtwAX2t7d9Vk4G5Eg7AqcS3SwvafjckrFQuA8zab/5LoQn1g480gQ/g/R+bfbuK6lRD0NnKHZ9PstzVgK7PucMQnCc4FnsGC6NAl4TYLwf10X4oOS7zklCPsB04HQcSlmXbcAZ5fysdGSDqcE4a7A3USn8xn/vAIcpdn0x64LcaFkV2slCL9DdPaKBdNfuwOvSxB+xXUhLpRczylB2Bu4lejrZCYZFLgCuEyz6ZzrYgqlpMIpQbg90WrsGNe1mI3yKDBFs+nFrgsphJIJpwRhSPRNCTt2mWxzgK9pNv2K60I6W0mEU4LwSKLLlXRxXYvpEMuAgzSbntHinAlW9DuEJAi/DtyFBbOY9AEejk8aKVpFHU4Jwm8Ad2Bfgi5GDQEd77qQzlK04ZQgPJZoG9OCWbwaArqX60I6Q1GGU4JwCvAnoNx1LabT9QUeKcaAFl04JQiPB27HgllKijKgRRVOCcITiM6TLarXZVqlIaB7ui6koxTNoZS8vbIWzNJWBexfDMdBiyKcEoTbAi8TjYtizDxgZ82mP3NdSHskvpeJz5W9FwumWWsYcEd8YbbESnTxsduAbV0XYbwzGZjquoj2SPRqrQTh94kuwmVMUxQ4NKmX4UxsOCUIJwBPYScZmA37nGj78xPXhbRVIsMpQZgiGk9zmOtaTCK8DExM2iVPErfNKUFYQXTIxIJpWmsP4FrXRbRV4sIJXAXs67oIkzhnShAe47qItkjUaq0E4UHAv1zXsZ76Wlj8JtQsi+5vOg6qPoLa5dH9XC2UdYERk6B6CSyeCZRBalfo0jt6/mevwpC9QIp9rF2nlgO7aTb9getCWiMxO1MkCHsQDSXnnyVvQ4/BkNodNAe5ekjtljf9nSicAJXZKIR1K2HpbBi4PVT+B/ptbcHsfL2B3wL7uC6kNZK0WvtjfLxSXq4Wqj+HPiOj+1IG5Xnf61aF5fOg9/C103P10Y0yqF0Bdaugx6CCl16iJkoQftN1Ea2RiNVaCcIxwFtAV9e1rGd1FSx+C7r0gZoq6NYv6g3L4pWSVUuinnPEvnnzz4xCOngXWPIuDBgTrd6aQlkIjPZ98KSk9Jw342MwAdAocH1HRduUUg6VH66dvPzTtb0mQLdNYPhEGLY31K6E8u7RofKFr8Jnr0FddYHrL0kpokttes37cMZ72Ca5rqNZ5d2hojt07x/d7zUMVldGv2sOVs5fN5wNVKNtzf7bQOUHMGA76LM5LJ1VuNpL2xkShDu7LmJDvA6nBGE3okMn/qroDhU9oCbeM7tqEXTtE/++OFrdreix/vOWz4Geg6G8a7T9KQJIvC1qCqCcaFBkb3kdTuAsYJTrIlo0cIdolfTTp6BmabTnFWD53KZ7zVwdLJsDfeP9W5sEMP/FaNu076iClW2Y7PNQD97uEJIgHAh8CPRzXYspam8D43wc5sHnnvMSLJim8+0AnOC6iKZ42XNKEA4FPsYuBG0KYy4QaDa92nUh+XztOb+NBdMUznDgG66LaMy7cEoQdgFOc12HKTnfcV1AY96FEzgSGOq6CFNy9vLtuKeP4TzTdQGmZHnVe3q1Q0iCcEeic2iNcWElMMyXc2596zm/67oAU9J64tFhFW/CKUHYD5jiug5T8s5wXUADb8IJnIQNCW/cGyNBONl1EeBJOCUIBc82xk1J8+K96EU4gf2BrVwXYUwslCB0fnVHX8J5uOsCjMlTATi/Up8v4TzAdQHGNLK/6wKcH+eUIBwF2Nf/jW9WAv1dXiXeh57zQNcFGNOEnsD/uCzAh3DaKq3x1X4uG3caTgnCcqJxFI3xkdPtTtc95x7Y1Q6Mv3aNz1xzwnU4bZXW+Mzpmp3rcNrOIOM7Z9udzsIpQbgJ0WqtMT4rvXASjbFZ7rB9Y1pjawnCzV007DKc2zps25i22NNFoy7DaSe6m6TY0kWjLsMZOGzbmLZwMi6s9ZzGtKx0es549LAmRvgxxkulE06i1QTXx1iNaa2R8ammBeUqILZKa5KkAtis0I26CqftDDJJU/BVWwunMa1TMuG01VqTNAU/nOIqnE72fhnTDiXTc/Z31K4xG2tEoRt0Fc7ujto1ZmMV/D3rKpzdHLVrzMYq+EjrrsLZ1VG7xmysgr9nCx7O+NQ9KXS7xrRTSfScBX+RxnSAgvecFYVuEPBnKO0ic/oRK1+84Zzl27iuoxjllGWFbtNFOGsdtFn0enTTVdf/YPmIsjIGuK6lGJVR+HC6WK2tc9Bm0bv9kqUvdako/LG4ElJf6AYLHk7NpnPYqm2H2npE3ZwjJ63ey3UdRW5loRt0dSjFes8O9PC0ynkidmJHJ/ui0A26CmfB19+L1Te+XP3aFsNyTq4OV2JKJpyfOGq3qHQp19rpFy+185QLo7LQDboK52xH7RaVX5+zbEb3rvYNnwIpmZ5ztqN2i8awQfWfnRpW7+K6jhLyeaEbtHAm1EPXVv5XhD6u6yghswrdoIUzgfbbvebtHYJ6p0Oil6APC92ghTNhykRz915VVSFiXx4osP8WukELZ8JMPXXFC316qg0CVViVksosLnSjTsKp2XQVDnZNJ92AvrnKC765cjvXdZSggvea4Paq67Mdtp1I9/2samZZGQNd11GCLJymebuNqf3vhJ1q93ZdR4kq+M4gcBtOJ59GSfXQtZUrRGwkcEdKrud8xmHbiXL20StnDOqn41zXUcLedNGoqLr59pYEYR+isy5cfOE7MXp215WVjy2qqihnqOtaStR8SWWGuWjYWc+p2fQy4BVX7SfFXy6retmC6dTjrhp2PUbmE47b99rokXUfHz6xZrzrOkrcY64adh3OJx2377VHplUuFLELcDtWsj3nDGCV4xq8NOXA6ldHDsnt4bqOEveOpDLzXTXuNJyaTa8GXnBZg4+6VmjN73601E42cM/ZKi247znBVm3Xc9N5y2Z061r48SDNeko+nLZTKM+IwfULTjq0ejfXdRhqcHws3odwvgZUuS7CF/+6rjIrQm/XdRhmSCpT8Mth5nMeTs2m63G8+uCLA/dcPXPsFvV2/qwfnL8nnYcz9jvXBbhWJpq7+8oqGxrRH/e5LsCXcD6Kg2u0+OTKM1Y837sHY1zXYQB4TlKZ91wX4UU4NZtW4FbXdbgysG/ui3OPW7mD6zrMGr9xXQB4Es7Y74n2kJWc9C8q3y4rwy4O7YclwD2uiwCPwqnZ9Gd4sJ5faHuNrf1g/PZ1E1zXYdb4o6Qyq10XAR6FM+bF6kQhPfDLymoR7/4PpcybzSuv3hSaTT8FfOC6jkI597gVLwzYRHdyXYdZ42lJZbx5/3kVzlhJ9J69e+SWX3nGisB1HWYdXr33fAzndKDadRGd7Y7Ll75WUc4Q13WYNT4B7nVdRD7vwqnZ9BfA31zX0Zm2G1U3++Dx9iVqz1wlqUyt6yLyeRfO2NVAvesiOsvD0yoXiWBnA/ljDtGhPK94GU7Npt8FbnddR2c44eBVL48YnNvddR1mHT+XVMa7Y+zOrr7XEgnCEUTXC+3uupaO0q2Lrq56fNGCrl3Y3HUtZo25QODLsc18XvacAJpNfwr82nUdHenWC5a96Hswq6tz7HnQ24ybPJPt93mLS6+eA8ApP8gybvJMdvrSTI465T8sXxFtdfz6dwvYYd+3OOS496mpyQHw/EtL+cEls129hLa6wsdggsc9J4AEYX8gC8k/tW3kkPr5s+5d0leEXq5r2RBVZcXKHL17lVNbm2Pi4e8y7YpRbLdND/r2iS4x/MNLZzN4UBcu+N5wxh/8Di88MJYrr5/LTmN7cej+/fjKse/z15u3ZkB/7y9J/A4wTlIZL/dveNtzwpo9t5e5rqMjPHxd5SzfgwkgIvTuFY36UFur1NYpIqwJpqqyalVuzeCgqkptrbJyVY4uFcKf71nMQZP7JSGYAOf4GkzwPJyxG4GZrotoj8MmrH5zzObJGYm6vl7Z+cszSW3/Gvvtswl77hKNbn/y2VmG7vA6H3xYzfdOiQ7RnnnyEMYf8g5z5taw9x59mH7nIs48KeWy/NZKSyrzqOsiNsTr1doGEoQTgWdd17Exysu0vurxRdme3dnGdS1tVVlVx5En/Ydf/XQU22/bE4iC+70LZ7P7uF6cdOzgdeafes2n7LhdT8rK4E9/W8yI4V255rLNKSvzbhDuamBbSWVmO65jg5LQc6LZ9HPAX1zXsTF+fubyF5IYTIB+m1Qwae++PPzU2nGOy8uFY746kL8/+Pk6885bUMMrbyznq18ZwLU3z+fOW7emX98KnnjOy8tDTfU9mJCQcMbOA5a6LqItNu2XW/L9Y1bt6LqOtli0uJbKqjoAVq3K8fizVYzeqgcfzorOqFRV/vnIF4zeqsc6z7v453P4yfmbRc+rziECZWWwclWusC+gZa8QneTivURstQNoNj1fgvAMEtSD3v/Lyn+XCRNd19EW8z+r4cSzstTXQy6nHHX4QA7Zrx/7hO+ydFk9qrDT2J7c9PO1l9V94+0VAOyyY7S/69gjB7HjpJlsNrwr55/pZICu5qwGTvB5J1C+RGxz5pMg/A3wbdd1tGTCTjXvPXNT5Wj7rqZX/k9SmUT0mpCs1doGZ+NoMNPWU01fXVVnwfRKBvil6yLaInFvHs2mq4Gj8Hj784LjV87o30ftgl3+WAIcJ6mMdxvAG5K41doGEoRfB+52XUdjfXrmln3+6OJV5WUMbnluUwA54CBJZZxfJLqtEtdzNtBs+h7gBtd1NPa3ny593YLplR8nMZiQ4HDGzgFedV1Eg+23rJt1wB41iTkTqAT8XVKZq1wXsbESHU7NpmuItj8rW5q3EB6ZVrlEhC6u6zAAvAec6LqI9kh0OAE0m56NB/+EUw5b9dLQQTkbus8PS4EjJJVZ5rqQ9kjsDqHGJAjPAq530Xb3rlpd9fiiRV0q2MxF+2YdOeBrksr8w3Uh7ZX4nrOBZtO/An7oou3bLlr6ogXTC/XAN4shmFBEPWcDCcLzKOC5k1sMrZ/74T1LBojQo+W5TSeqB46XVOYO14V0lKLpORtoNv0L4KJCtffwtMpPLJjO1QP/W0zBhCIMJ4Bm01dSgCsoHLFv9Rtbb1Zv1591qx6YIqnMna4L6WhFt1qbT4JwKnBxZyy7olzrqh5fNLtHN7bqjOWbVqkjCmZRXoS8KHvOBppNXwJ0ykHoa85aPsOC6VQdcGyxBhOKvOdsIEF4NdGXtTvE4P65xfMeWNylTNiko5Zp2qQOOEZSGa/GNuloRd1zNtBs+nzg+0T/1HZ78JrK9yyYzlQDRxd7MKFEwgmg2fT1wJeABe1Zzr471/x7l9E2ErUjs4EJksr83XUhhVAy4QTQbPp5YGfguY1cgqavrlIRvLucXAl4GNhVUpnXXBdSKCUVTgDNphcAk4FpbX3uxSevfKFvLx3b8VWZDVBgKnCIpDKftzRzMSmJHULNkSA8GrgNWr4Se99euaVLHlm8uryMTTu/MhP7gujkgodcF+JCyfWc+TSbvgvYE/hPS/Pee1XVGxbMgnqTaDW2JIMJJR5OWDMW6O7Afc3NM27r2uzkXWv3LlxVJa2e6Nj0XpLKzHJdjEslvVrbmAThCURXaBuU//j8Bxa9nhqgu7ipqqS8DZxUSjt9NqTke858mk3/ERhNtB2qAKcfsfJFC2anqwMuB3azYK5lPWczJAgn9Oqu133+6KIhXSoY4bqeIvYMcJakMokeSa4zWDg3QBeOrwDOBC6lCAbw9cwnwPmSytzluhBfWThbQReOH0j07ZbTgO6Oy0m6pUQ7fKZJKlPtuhifWTjbQBeOHwZcQDRWSzfH5SRNJfAr4PpSO5lgY1k4N4IuHD8c+BHwLSykLVkCXAfcIKmMl4N1+srC2Q66cPwQ4BSinnSk43J881/gFuA3ksqsaMsTRSRFFOi9iM4SqgGuVtX7RGQCcC3QN579WlW9Ne+532bthd6WAj9U1efjaU8DQ4mGAuwKPA78WFW9uO5xY3YopR0klVkgqcxPgS2BkOjk7FL+tFsN3EF07vJoSWWu3YhgCvAP4FlV3VJVdwWOAUaIyBDgr8DpqjoGmACcJiKHxM89lGi/wIR4+unAX+PnNZiiqjsCO8b1ptvxejuV9ZwdTBeO35LoDXIyjU5mKGLvAb8FbpdUZkl7FiQiXwYuUdV9m5h2OaCqekmj+S9T1Yki8hxwqao+2eg5qOrFcc95rqq+Gk8rBz4Evqqqb7Wn7s5gPWcHk1TmI0ll/g8YAXwd+B0wx21VnWIe8Hui71duJ6nMde0NZmws8PoGpjU+SeHV+PHWTF+HqtYDbwFjNqrSTpaYYeeTRlKZ1cC98Q1dOH5b4EDgAGBfoKe76jZKJfA00XbaE5LKvF+IRkXkRqLV1xo650PO2+/mWjgLRFKZ94hW/6bpwvHdgIlEQT2QaPvHN6uAF4An4tvrksrUF6Ddd4GvNdxR1TNFZBBRD/gIsCvrbifuGj8H4N/x/Sebmb6OeLV2B6L/i3dsm9MDunD8UKKwjiE6t3eb+GefApVQCWSBj4D3gaeAGXHvX1DxDqEXgemqenP82EjgWWA88BJwuKq+KSIDiXbCTVXV+0XkcKKTRQ5S1SUiMg74J7Cnqs7P3+YUkS7AT+Np623f+sDC6bE4tNvk3YYCA4CBeT/70fyqWTVR8Kryfs4lCuKam28nBYjIUKJDKXsCi4AVwC2qepeI7ANcQ/TBJcC0hhDHzz2D6GJuCiwDzlHVZ+NpT7P2UEo3olX0i3w9lGLhTDhdOF6INk8abhrfaiWVqXFZm2kfC6cxnrJDKcZ4ysJpjKcsnMZ4ysJpjKcsnMZ4ysJpjKcsnMZ4ysJpjKcsnMZ4ysJpjKcsnMZ4ysJpjKcsnMZ4ysJpjKcsnMZ4ysJpjKcsnMZ4ysJpjKcsnMZ4ysJpjKcsnMZ4ysJpjKcsnMZ4ysJpjKcsnMZ4ysJpjKcsnMZ46v8BIMRhaxNgs38AAAAASUVORK5CYII="/>
          <p:cNvSpPr>
            <a:spLocks noChangeAspect="1" noChangeArrowheads="1"/>
          </p:cNvSpPr>
          <p:nvPr/>
        </p:nvSpPr>
        <p:spPr bwMode="auto">
          <a:xfrm>
            <a:off x="3840884" y="28342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776" y="2525186"/>
            <a:ext cx="2934369" cy="313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9927" y="1205345"/>
            <a:ext cx="649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Распределение отзывов на «плохие» (67%) и «хорошие» (33%).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10235" t="22709" r="41926" b="23119"/>
          <a:stretch/>
        </p:blipFill>
        <p:spPr>
          <a:xfrm>
            <a:off x="4602884" y="1831995"/>
            <a:ext cx="7105872" cy="4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6903" y="-37167"/>
            <a:ext cx="9601200" cy="67194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Обработка отзывов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l="2616" t="21117" r="57880" b="14678"/>
          <a:stretch/>
        </p:blipFill>
        <p:spPr>
          <a:xfrm>
            <a:off x="867740" y="814047"/>
            <a:ext cx="6433605" cy="58786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12181" y="713427"/>
            <a:ext cx="44888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 algn="just"/>
            <a:r>
              <a:rPr lang="ru-RU" dirty="0" smtClean="0"/>
              <a:t>Уберем </a:t>
            </a:r>
            <a:r>
              <a:rPr lang="ru-RU" dirty="0"/>
              <a:t>стоп-слова. </a:t>
            </a:r>
            <a:endParaRPr lang="ru-RU" dirty="0" smtClean="0"/>
          </a:p>
          <a:p>
            <a:pPr indent="360000" algn="just"/>
            <a:r>
              <a:rPr lang="ru-RU" dirty="0" smtClean="0"/>
              <a:t>Поскольку </a:t>
            </a:r>
            <a:r>
              <a:rPr lang="ru-RU" dirty="0"/>
              <a:t>отзывы на русском </a:t>
            </a:r>
            <a:r>
              <a:rPr lang="ru-RU" dirty="0" smtClean="0"/>
              <a:t>языке, </a:t>
            </a:r>
            <a:r>
              <a:rPr lang="ru-RU" dirty="0"/>
              <a:t>используем список из </a:t>
            </a:r>
            <a:r>
              <a:rPr lang="ru-RU" dirty="0" err="1"/>
              <a:t>nltk</a:t>
            </a:r>
            <a:r>
              <a:rPr lang="ru-RU" dirty="0"/>
              <a:t> с добавлением специфических для отзывов слов. </a:t>
            </a:r>
            <a:endParaRPr lang="ru-RU" dirty="0" smtClean="0"/>
          </a:p>
          <a:p>
            <a:pPr indent="360000" algn="just"/>
            <a:r>
              <a:rPr lang="ru-RU" dirty="0" err="1" smtClean="0"/>
              <a:t>Токенизируем</a:t>
            </a:r>
            <a:r>
              <a:rPr lang="ru-RU" dirty="0" smtClean="0"/>
              <a:t> через </a:t>
            </a:r>
            <a:r>
              <a:rPr lang="en-US" dirty="0" err="1" smtClean="0"/>
              <a:t>CountVectorizer</a:t>
            </a:r>
            <a:r>
              <a:rPr lang="en-US" dirty="0" smtClean="0"/>
              <a:t>, </a:t>
            </a:r>
            <a:r>
              <a:rPr lang="ru-RU" dirty="0" smtClean="0"/>
              <a:t>список </a:t>
            </a:r>
            <a:r>
              <a:rPr lang="ru-RU" dirty="0"/>
              <a:t>стоп-слов в </a:t>
            </a:r>
            <a:r>
              <a:rPr lang="ru-RU" dirty="0" smtClean="0"/>
              <a:t>добавляем </a:t>
            </a:r>
            <a:r>
              <a:rPr lang="ru-RU" dirty="0"/>
              <a:t>через "</a:t>
            </a:r>
            <a:r>
              <a:rPr lang="ru-RU" dirty="0" err="1"/>
              <a:t>frozenset</a:t>
            </a:r>
            <a:r>
              <a:rPr lang="ru-RU" dirty="0"/>
              <a:t>" (неизменяемый список).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412181" y="2823401"/>
            <a:ext cx="42672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feature_extraction.text.CountVectorizer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stop_words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frozenset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(list(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stopwords.words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russian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)+ [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ru-RU" sz="1600" dirty="0">
                <a:solidFill>
                  <a:srgbClr val="A31515"/>
                </a:solidFill>
                <a:latin typeface="Courier New" panose="02070309020205020404" pitchFamily="49" charset="0"/>
              </a:rPr>
              <a:t>приложение'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ru-RU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'приложения'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ru-RU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ru-RU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данные'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ru-RU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'если</a:t>
            </a:r>
            <a:r>
              <a:rPr lang="ru-RU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 )))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display(f)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56903" y="450112"/>
            <a:ext cx="521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Самые частотные слова в обеих группах отзывов. 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412181" y="4393061"/>
            <a:ext cx="45997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600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212121"/>
                </a:solidFill>
                <a:latin typeface="Roboto"/>
              </a:rPr>
              <a:t>В результате применения метода </a:t>
            </a:r>
            <a:r>
              <a:rPr lang="ru-RU" altLang="ru-RU" dirty="0">
                <a:solidFill>
                  <a:srgbClr val="212121"/>
                </a:solidFill>
                <a:latin typeface="Arial Unicode MS"/>
              </a:rPr>
              <a:t>.</a:t>
            </a:r>
            <a:r>
              <a:rPr lang="ru-RU" altLang="ru-RU" dirty="0" err="1">
                <a:solidFill>
                  <a:srgbClr val="212121"/>
                </a:solidFill>
                <a:latin typeface="Arial Unicode MS"/>
              </a:rPr>
              <a:t>fit_transform</a:t>
            </a:r>
            <a:r>
              <a:rPr lang="ru-RU" altLang="ru-RU" dirty="0">
                <a:solidFill>
                  <a:srgbClr val="212121"/>
                </a:solidFill>
                <a:latin typeface="Arial Unicode MS"/>
              </a:rPr>
              <a:t>()</a:t>
            </a:r>
            <a:r>
              <a:rPr lang="ru-RU" altLang="ru-RU" dirty="0">
                <a:solidFill>
                  <a:srgbClr val="212121"/>
                </a:solidFill>
                <a:latin typeface="Roboto"/>
              </a:rPr>
              <a:t> имеется 4468 уникальных слов (столбцов), которые распределены по матрице из 965 отзывов (строк). </a:t>
            </a:r>
            <a:endParaRPr lang="ru-RU" altLang="ru-RU" dirty="0" smtClean="0">
              <a:solidFill>
                <a:srgbClr val="212121"/>
              </a:solidFill>
              <a:latin typeface="Roboto"/>
            </a:endParaRPr>
          </a:p>
          <a:p>
            <a:pPr lvl="0" indent="3600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212121"/>
                </a:solidFill>
                <a:latin typeface="Roboto"/>
              </a:rPr>
              <a:t>Дальше </a:t>
            </a:r>
            <a:r>
              <a:rPr lang="ru-RU" altLang="ru-RU" dirty="0">
                <a:solidFill>
                  <a:srgbClr val="212121"/>
                </a:solidFill>
                <a:latin typeface="Roboto"/>
              </a:rPr>
              <a:t>предполагается предсказать, является ли отзыв "хорошим" (обозначим его 1) или "плохим" (0).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8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2109" y="51955"/>
            <a:ext cx="9601200" cy="779318"/>
          </a:xfrm>
        </p:spPr>
        <p:txBody>
          <a:bodyPr/>
          <a:lstStyle/>
          <a:p>
            <a:r>
              <a:rPr lang="ru-RU" dirty="0" smtClean="0"/>
              <a:t>Наивный </a:t>
            </a:r>
            <a:r>
              <a:rPr lang="ru-RU" dirty="0" err="1" smtClean="0"/>
              <a:t>байес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45" t="28240" r="51631" b="23404"/>
          <a:stretch/>
        </p:blipFill>
        <p:spPr>
          <a:xfrm>
            <a:off x="942109" y="1094510"/>
            <a:ext cx="6428509" cy="42292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2109" y="725178"/>
            <a:ext cx="482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Модель </a:t>
            </a:r>
            <a:r>
              <a:rPr lang="en-US" dirty="0" err="1" smtClean="0"/>
              <a:t>Multinominal</a:t>
            </a:r>
            <a:r>
              <a:rPr lang="en-US" dirty="0" smtClean="0"/>
              <a:t> NB</a:t>
            </a:r>
            <a:r>
              <a:rPr lang="ru-RU" dirty="0" smtClean="0"/>
              <a:t>, лучшие 10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938655" y="2331988"/>
            <a:ext cx="38238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alpha 0.990010 </a:t>
            </a:r>
            <a:endParaRPr lang="ru-RU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Train 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Accuracy 0.949482 Test Accuracy 0.787565 Test Recall 0.776119 </a:t>
            </a:r>
            <a:endParaRPr lang="ru-RU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Test 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Precision 0.666667 Name: 9, 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: float64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38655" y="1815141"/>
            <a:ext cx="32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Модель для предсказания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7940" t="46117" r="59690" b="40247"/>
          <a:stretch/>
        </p:blipFill>
        <p:spPr>
          <a:xfrm>
            <a:off x="6913419" y="5564884"/>
            <a:ext cx="5056909" cy="1122218"/>
          </a:xfrm>
          <a:prstGeom prst="rect">
            <a:avLst/>
          </a:prstGeom>
        </p:spPr>
      </p:pic>
      <p:sp>
        <p:nvSpPr>
          <p:cNvPr id="13" name="Выгнутая вниз стрелка 12"/>
          <p:cNvSpPr/>
          <p:nvPr/>
        </p:nvSpPr>
        <p:spPr>
          <a:xfrm rot="20958275">
            <a:off x="4303314" y="4517603"/>
            <a:ext cx="6272030" cy="672782"/>
          </a:xfrm>
          <a:prstGeom prst="curvedUpArrow">
            <a:avLst>
              <a:gd name="adj1" fmla="val 9739"/>
              <a:gd name="adj2" fmla="val 158201"/>
              <a:gd name="adj3" fmla="val 5714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039091" y="4738255"/>
            <a:ext cx="6206836" cy="3602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7758546" y="5139126"/>
            <a:ext cx="362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Матрица ошибок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0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1112</TotalTime>
  <Words>691</Words>
  <Application>Microsoft Office PowerPoint</Application>
  <PresentationFormat>Широкоэкранный</PresentationFormat>
  <Paragraphs>79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Arial Unicode MS</vt:lpstr>
      <vt:lpstr>Bahnschrift Light SemiCondensed</vt:lpstr>
      <vt:lpstr>Cambria</vt:lpstr>
      <vt:lpstr>Courier New</vt:lpstr>
      <vt:lpstr>Franklin Gothic Book</vt:lpstr>
      <vt:lpstr>Roboto</vt:lpstr>
      <vt:lpstr>Wingdings</vt:lpstr>
      <vt:lpstr>Crop</vt:lpstr>
      <vt:lpstr> Анализ отзывов пользователей мобильного приложения  </vt:lpstr>
      <vt:lpstr>Сбор данных</vt:lpstr>
      <vt:lpstr>Сбор данных</vt:lpstr>
      <vt:lpstr>Задача</vt:lpstr>
      <vt:lpstr>Неудача</vt:lpstr>
      <vt:lpstr>Чтение файла</vt:lpstr>
      <vt:lpstr>Обработка отзывов</vt:lpstr>
      <vt:lpstr>Обработка отзывов</vt:lpstr>
      <vt:lpstr>Наивный байес</vt:lpstr>
      <vt:lpstr>Наивный байес с алгоритмом SVM, лучшие 10 </vt:lpstr>
      <vt:lpstr>ТЕМАТИЧЕСКОЕ МОДЕЛИРОВАНИЕ</vt:lpstr>
      <vt:lpstr>Корреляция</vt:lpstr>
      <vt:lpstr>Результаты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Sveta</dc:creator>
  <cp:lastModifiedBy>Sveta</cp:lastModifiedBy>
  <cp:revision>41</cp:revision>
  <dcterms:created xsi:type="dcterms:W3CDTF">2021-06-10T16:11:41Z</dcterms:created>
  <dcterms:modified xsi:type="dcterms:W3CDTF">2021-06-23T09:53:20Z</dcterms:modified>
</cp:coreProperties>
</file>