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13"/>
  </p:notes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64" r:id="rId11"/>
    <p:sldId id="258" r:id="rId12"/>
  </p:sldIdLst>
  <p:sldSz cx="18288000" cy="10287000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 userDrawn="1">
          <p15:clr>
            <a:srgbClr val="A4A3A4"/>
          </p15:clr>
        </p15:guide>
        <p15:guide id="2" pos="28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8F6F49"/>
    <a:srgbClr val="966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howGuides="1">
      <p:cViewPr varScale="1">
        <p:scale>
          <a:sx n="60" d="100"/>
          <a:sy n="60" d="100"/>
        </p:scale>
        <p:origin x="370" y="86"/>
      </p:cViewPr>
      <p:guideLst>
        <p:guide orient="horz" pos="2148"/>
        <p:guide pos="28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433" y="2171701"/>
            <a:ext cx="13238487" cy="4994372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433" y="7166070"/>
            <a:ext cx="13238487" cy="129213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7200880"/>
            <a:ext cx="13238486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2433" y="1028700"/>
            <a:ext cx="13238487" cy="54609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4" y="8050988"/>
            <a:ext cx="13238484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0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2171700"/>
            <a:ext cx="13238489" cy="2971800"/>
          </a:xfrm>
        </p:spPr>
        <p:txBody>
          <a:bodyPr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13238489" cy="35433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45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2" y="2171700"/>
            <a:ext cx="11998973" cy="3485061"/>
          </a:xfrm>
        </p:spPr>
        <p:txBody>
          <a:bodyPr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895601" y="5656761"/>
            <a:ext cx="10919474" cy="51326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1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6525986"/>
            <a:ext cx="13238489" cy="25146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47443" y="1456880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995735" y="3920681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0480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4686302"/>
            <a:ext cx="13238490" cy="247977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7166072"/>
            <a:ext cx="13238489" cy="1290600"/>
          </a:xfrm>
        </p:spPr>
        <p:txBody>
          <a:bodyPr anchor="t"/>
          <a:lstStyle>
            <a:lvl1pPr marL="0" indent="0" algn="l">
              <a:buNone/>
              <a:defRPr sz="3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27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421" y="2971800"/>
            <a:ext cx="442029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78695" y="4000500"/>
            <a:ext cx="4391025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5489" y="2971800"/>
            <a:ext cx="440436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09659" y="4000500"/>
            <a:ext cx="4420191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2971800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687051" y="4000500"/>
            <a:ext cx="4398170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39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695" y="6376424"/>
            <a:ext cx="441007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78695" y="3314700"/>
            <a:ext cx="4410075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978695" y="7240817"/>
            <a:ext cx="4410075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4063" y="6376424"/>
            <a:ext cx="439578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834062" y="3314700"/>
            <a:ext cx="4395788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32033" y="7240816"/>
            <a:ext cx="4401609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6376424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687049" y="3314700"/>
            <a:ext cx="4398170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686863" y="7240813"/>
            <a:ext cx="4403996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64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75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56319" y="645320"/>
            <a:ext cx="2628902" cy="8739188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8695" y="1331121"/>
            <a:ext cx="11134724" cy="805338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18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044000" y="591608"/>
            <a:ext cx="16200000" cy="1188000"/>
          </a:xfrm>
        </p:spPr>
        <p:txBody>
          <a:bodyPr lIns="0" tIns="0" rIns="0" bIns="0"/>
          <a:lstStyle>
            <a:lvl1pPr algn="ctr" fontAlgn="base"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4292600"/>
            <a:ext cx="13238486" cy="2873471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3" y="7166072"/>
            <a:ext cx="13238487" cy="1290600"/>
          </a:xfrm>
        </p:spPr>
        <p:txBody>
          <a:bodyPr anchor="t"/>
          <a:lstStyle>
            <a:lvl1pPr marL="0" indent="0" algn="l">
              <a:buNone/>
              <a:defRPr sz="3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8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4969" y="3090863"/>
            <a:ext cx="6594509" cy="6293645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81740" y="3084139"/>
            <a:ext cx="6594512" cy="6300368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70" y="2857500"/>
            <a:ext cx="659450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4969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81743" y="2857500"/>
            <a:ext cx="659450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81743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7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4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0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0" y="2171700"/>
            <a:ext cx="5101596" cy="2171700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925" y="2171700"/>
            <a:ext cx="7793996" cy="6858000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0" y="4693921"/>
            <a:ext cx="5101595" cy="4343399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4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861" y="2781288"/>
            <a:ext cx="7639359" cy="2362212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24319" y="1714500"/>
            <a:ext cx="4800600" cy="685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7627469" cy="2057400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4004528"/>
            <a:ext cx="6055518" cy="6282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4338521"/>
            <a:ext cx="2283618" cy="354818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913518" y="2514600"/>
            <a:ext cx="4229100" cy="42291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1999119" y="1"/>
            <a:ext cx="2405081" cy="1712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2908817" y="9144000"/>
            <a:ext cx="1490601" cy="1143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67" y="679077"/>
            <a:ext cx="14107085" cy="2100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69" y="3079378"/>
            <a:ext cx="13419812" cy="629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5233459" y="2686052"/>
            <a:ext cx="1485899" cy="4571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3427360" y="4837946"/>
            <a:ext cx="5789693" cy="457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528811" y="443594"/>
            <a:ext cx="1257299" cy="11515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2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6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60" r:id="rId18"/>
  </p:sldLayoutIdLst>
  <p:txStyles>
    <p:titleStyle>
      <a:lvl1pPr algn="l" defTabSz="685800" rtl="0" eaLnBrk="1" latinLnBrk="0" hangingPunct="1">
        <a:spcBef>
          <a:spcPct val="0"/>
        </a:spcBef>
        <a:buNone/>
        <a:defRPr sz="63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7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7590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EAAD06-AF40-4661-0190-27A19AD9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6778" y="7429020"/>
            <a:ext cx="8459253" cy="2585150"/>
          </a:xfrm>
        </p:spPr>
        <p:txBody>
          <a:bodyPr>
            <a:normAutofit fontScale="40000" lnSpcReduction="20000"/>
          </a:bodyPr>
          <a:lstStyle/>
          <a:p>
            <a:pPr algn="r">
              <a:lnSpc>
                <a:spcPct val="170000"/>
              </a:lnSpc>
              <a:spcBef>
                <a:spcPct val="0"/>
              </a:spcBef>
            </a:pPr>
            <a:r>
              <a:rPr lang="en-US" sz="7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Работу</a:t>
            </a:r>
            <a:r>
              <a:rPr lang="en-US" sz="7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ru-RU" sz="7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7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7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Маринина С</a:t>
            </a:r>
            <a:r>
              <a:rPr lang="en-US" sz="7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7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US" sz="7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r">
              <a:lnSpc>
                <a:spcPct val="170000"/>
              </a:lnSpc>
              <a:spcBef>
                <a:spcPct val="0"/>
              </a:spcBef>
            </a:pPr>
            <a:r>
              <a:rPr lang="en-US" sz="7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7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7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Мирошниченко Г.В.</a:t>
            </a:r>
            <a:endParaRPr lang="en-US" sz="7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70000"/>
              </a:lnSpc>
              <a:spcBef>
                <a:spcPct val="0"/>
              </a:spcBef>
            </a:pPr>
            <a:r>
              <a:rPr lang="en-US" sz="7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7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Пр-31</a:t>
            </a:r>
          </a:p>
          <a:p>
            <a:pPr algn="l"/>
            <a:endParaRPr lang="ru-RU" dirty="0"/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D088C8D8-6247-F16A-5B13-3FB04382ACDB}"/>
              </a:ext>
            </a:extLst>
          </p:cNvPr>
          <p:cNvGrpSpPr/>
          <p:nvPr/>
        </p:nvGrpSpPr>
        <p:grpSpPr>
          <a:xfrm>
            <a:off x="127001" y="114300"/>
            <a:ext cx="1533101" cy="1934214"/>
            <a:chOff x="0" y="0"/>
            <a:chExt cx="1362756" cy="1719301"/>
          </a:xfrm>
        </p:grpSpPr>
        <p:pic>
          <p:nvPicPr>
            <p:cNvPr id="5" name="Picture 9">
              <a:extLst>
                <a:ext uri="{FF2B5EF4-FFF2-40B4-BE49-F238E27FC236}">
                  <a16:creationId xmlns:a16="http://schemas.microsoft.com/office/drawing/2014/main" id="{780ECCBA-57B3-444B-8D70-FEAEFA0D1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 t="10179" b="10179"/>
            <a:stretch>
              <a:fillRect/>
            </a:stretch>
          </p:blipFill>
          <p:spPr>
            <a:xfrm>
              <a:off x="0" y="0"/>
              <a:ext cx="1362756" cy="1719301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2B961FC-625F-0FCF-7FA2-08B60DD58A20}"/>
              </a:ext>
            </a:extLst>
          </p:cNvPr>
          <p:cNvSpPr txBox="1"/>
          <p:nvPr/>
        </p:nvSpPr>
        <p:spPr>
          <a:xfrm>
            <a:off x="1660102" y="272830"/>
            <a:ext cx="13516400" cy="1349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321"/>
              </a:lnSpc>
            </a:pPr>
            <a:r>
              <a:rPr lang="en-US" sz="225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</a:t>
            </a:r>
            <a:r>
              <a:rPr lang="ru-RU" sz="225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МОЛОДЕЖНОЙ ПОЛИТИКИ</a:t>
            </a:r>
            <a:r>
              <a:rPr lang="en-US" sz="225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СВЕРДЛОВСКОЙ ОБЛАСТИ</a:t>
            </a:r>
          </a:p>
          <a:p>
            <a:pPr algn="ctr">
              <a:lnSpc>
                <a:spcPts val="5321"/>
              </a:lnSpc>
            </a:pPr>
            <a:r>
              <a:rPr lang="en-US" sz="225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ГАПОУ СО «ЕКАТЕРИНБУРГСКИЙ КОЛЛЕДЖ ТРАНСПОРТНОГО СТРОИТЕЛЬСТВА»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8A3A0C5-7927-6B85-46DA-98B436C354F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819400" y="3162300"/>
            <a:ext cx="11651456" cy="221599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pPr algn="ctr"/>
            <a:r>
              <a:rPr lang="en-US" sz="7200" b="1" spc="-62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lang="en-US" sz="7200" b="1" spc="-62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7200" b="1" spc="-62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</a:t>
            </a:r>
            <a:r>
              <a:rPr lang="en-US" sz="7200" b="1" spc="-62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1" spc="-62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r>
              <a:rPr lang="en-US" sz="7200" b="1" spc="-62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7200" b="1" spc="-62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7200" b="1" spc="-62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1" spc="-62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</a:t>
            </a:r>
            <a:endParaRPr lang="en-US" sz="7200" b="1" spc="-62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8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1AAA2-2D23-543F-0A99-2497838FA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0" y="425451"/>
            <a:ext cx="12230099" cy="2578098"/>
          </a:xfrm>
        </p:spPr>
        <p:txBody>
          <a:bodyPr/>
          <a:lstStyle/>
          <a:p>
            <a:pPr algn="ctr">
              <a:lnSpc>
                <a:spcPts val="10506"/>
              </a:lnSpc>
            </a:pPr>
            <a:r>
              <a:rPr lang="ru-RU" sz="8100" spc="-279" dirty="0">
                <a:solidFill>
                  <a:schemeClr val="tx1"/>
                </a:solidFill>
                <a:latin typeface="HK Grotesk Bold"/>
              </a:rPr>
              <a:t>Форма студента</a:t>
            </a:r>
            <a:br>
              <a:rPr lang="en-US" sz="8100" spc="-279" dirty="0">
                <a:solidFill>
                  <a:srgbClr val="1D7151"/>
                </a:solidFill>
                <a:latin typeface="HK Grotesk Bold"/>
              </a:rPr>
            </a:br>
            <a:endParaRPr lang="ru-RU" dirty="0"/>
          </a:p>
        </p:txBody>
      </p:sp>
      <p:sp>
        <p:nvSpPr>
          <p:cNvPr id="4" name="TextBox 19">
            <a:extLst>
              <a:ext uri="{FF2B5EF4-FFF2-40B4-BE49-F238E27FC236}">
                <a16:creationId xmlns:a16="http://schemas.microsoft.com/office/drawing/2014/main" id="{617E9BF5-D8A6-EE04-18B0-6B06CAED5517}"/>
              </a:ext>
            </a:extLst>
          </p:cNvPr>
          <p:cNvSpPr txBox="1"/>
          <p:nvPr/>
        </p:nvSpPr>
        <p:spPr>
          <a:xfrm>
            <a:off x="5478206" y="2547624"/>
            <a:ext cx="10271502" cy="5876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ru-RU" sz="5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«Студент» содержит полную информацию о доступных книгах в библиотеке. Она позволяет просматривать имеющиеся книги и бронировать нужную книгу</a:t>
            </a:r>
            <a:r>
              <a:rPr lang="en-US" sz="5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51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6720"/>
              </a:lnSpc>
            </a:pPr>
            <a:endParaRPr sz="2700" dirty="0"/>
          </a:p>
          <a:p>
            <a:pPr>
              <a:lnSpc>
                <a:spcPts val="6720"/>
              </a:lnSpc>
            </a:pPr>
            <a:endParaRPr sz="2700" dirty="0"/>
          </a:p>
        </p:txBody>
      </p:sp>
      <p:pic>
        <p:nvPicPr>
          <p:cNvPr id="3" name="Изображение 21" descr="2024-12-27_06-18-25">
            <a:extLst>
              <a:ext uri="{FF2B5EF4-FFF2-40B4-BE49-F238E27FC236}">
                <a16:creationId xmlns:a16="http://schemas.microsoft.com/office/drawing/2014/main" id="{53CC3BC9-6935-585D-D9FF-C5B26D0E0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14500"/>
            <a:ext cx="3505200" cy="71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84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321A9-5F6C-7B5F-8FC2-3BDC62F87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723900"/>
            <a:ext cx="11650404" cy="2469453"/>
          </a:xfrm>
        </p:spPr>
        <p:txBody>
          <a:bodyPr/>
          <a:lstStyle/>
          <a:p>
            <a:pPr algn="ctr"/>
            <a:r>
              <a:rPr lang="ru-RU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разработки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70BE4B-A540-F971-330D-A0F67AD73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8798" y="3330225"/>
            <a:ext cx="11650404" cy="5508975"/>
          </a:xfrm>
        </p:spPr>
        <p:txBody>
          <a:bodyPr>
            <a:normAutofit fontScale="85000" lnSpcReduction="10000"/>
          </a:bodyPr>
          <a:lstStyle/>
          <a:p>
            <a:pPr marL="428625" indent="-428625">
              <a:lnSpc>
                <a:spcPct val="310000"/>
              </a:lnSpc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возможностей для всех пользователей</a:t>
            </a:r>
          </a:p>
          <a:p>
            <a:pPr marL="428625" indent="-428625">
              <a:lnSpc>
                <a:spcPct val="31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Понятный интерфейс и удобная среда взаимодействия</a:t>
            </a:r>
          </a:p>
          <a:p>
            <a:pPr marL="428625" indent="-428625">
              <a:lnSpc>
                <a:spcPct val="31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кода и упрощение работы с базами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154866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2BFC0-3849-B0CD-1273-ECC6263DB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">
            <a:extLst>
              <a:ext uri="{FF2B5EF4-FFF2-40B4-BE49-F238E27FC236}">
                <a16:creationId xmlns:a16="http://schemas.microsoft.com/office/drawing/2014/main" id="{8DC409ED-79F6-F88B-9762-81DE18A4980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43200" y="952500"/>
            <a:ext cx="11651456" cy="11079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pPr algn="ctr"/>
            <a:r>
              <a:rPr lang="ru-RU" alt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разработке</a:t>
            </a:r>
            <a:r>
              <a:rPr lang="en-US" alt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7200" b="1" spc="-62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F7D03CDD-0078-DF2C-4FA4-8D83079DB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625" y="7188200"/>
            <a:ext cx="14478000" cy="21336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Программа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предназначена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для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организации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деятельности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библиотек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и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Данная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разработка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-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это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программный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комплекс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предназначенный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для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ведения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учёта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каталога</a:t>
            </a:r>
            <a:r>
              <a:rPr lang="ru-RU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книг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lang="en-US" alt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бронированием</a:t>
            </a:r>
            <a:r>
              <a:rPr lang="en-US" alt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книг</a:t>
            </a:r>
            <a:r>
              <a:rPr lang="en-US" alt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студентами</a:t>
            </a:r>
            <a:r>
              <a:rPr lang="en-US" alt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добавления</a:t>
            </a:r>
            <a:r>
              <a:rPr lang="en-US" alt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новых</a:t>
            </a:r>
            <a:r>
              <a:rPr lang="en-US" alt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</a:t>
            </a:r>
            <a:r>
              <a:rPr lang="en-US" alt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преподавателями</a:t>
            </a:r>
            <a:endParaRPr lang="en-US" alt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7" name="矩形 10">
            <a:extLst>
              <a:ext uri="{FF2B5EF4-FFF2-40B4-BE49-F238E27FC236}">
                <a16:creationId xmlns:a16="http://schemas.microsoft.com/office/drawing/2014/main" id="{6C6224EF-D601-DAA7-F96B-F015991D2055}"/>
              </a:ext>
            </a:extLst>
          </p:cNvPr>
          <p:cNvSpPr/>
          <p:nvPr/>
        </p:nvSpPr>
        <p:spPr>
          <a:xfrm>
            <a:off x="7924800" y="3265012"/>
            <a:ext cx="1969295" cy="1966913"/>
          </a:xfrm>
          <a:prstGeom prst="rect">
            <a:avLst/>
          </a:prstGeom>
          <a:solidFill>
            <a:srgbClr val="95B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7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14">
            <a:extLst>
              <a:ext uri="{FF2B5EF4-FFF2-40B4-BE49-F238E27FC236}">
                <a16:creationId xmlns:a16="http://schemas.microsoft.com/office/drawing/2014/main" id="{DE56E77A-D9C4-BB7A-C934-B3922E281DC8}"/>
              </a:ext>
            </a:extLst>
          </p:cNvPr>
          <p:cNvSpPr/>
          <p:nvPr/>
        </p:nvSpPr>
        <p:spPr>
          <a:xfrm>
            <a:off x="1897062" y="3459798"/>
            <a:ext cx="1678782" cy="1678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200" b="1" i="0" u="none" strike="noStrike" kern="1200" cap="none" spc="0" normalizeH="0" baseline="0" noProof="0" dirty="0">
              <a:ln>
                <a:noFill/>
              </a:ln>
              <a:solidFill>
                <a:srgbClr val="30302F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1" name="矩形 18">
            <a:extLst>
              <a:ext uri="{FF2B5EF4-FFF2-40B4-BE49-F238E27FC236}">
                <a16:creationId xmlns:a16="http://schemas.microsoft.com/office/drawing/2014/main" id="{598C8319-F3E1-7FCB-BE6C-EB3452489AD6}"/>
              </a:ext>
            </a:extLst>
          </p:cNvPr>
          <p:cNvSpPr/>
          <p:nvPr/>
        </p:nvSpPr>
        <p:spPr>
          <a:xfrm>
            <a:off x="8070057" y="3410268"/>
            <a:ext cx="1678782" cy="167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200" b="1" i="0" u="none" strike="noStrike" kern="1200" cap="none" spc="0" normalizeH="0" baseline="0" noProof="0" dirty="0">
                <a:ln>
                  <a:noFill/>
                </a:ln>
                <a:solidFill>
                  <a:srgbClr val="30302F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  <a:sym typeface="+mn-ea"/>
              </a:rPr>
              <a:t>2</a:t>
            </a:r>
            <a:endParaRPr kumimoji="0" lang="zh-CN" altLang="en-US" sz="13200" b="1" i="0" u="none" strike="noStrike" kern="1200" cap="none" spc="0" normalizeH="0" baseline="0" noProof="0" dirty="0">
              <a:ln>
                <a:noFill/>
              </a:ln>
              <a:solidFill>
                <a:srgbClr val="30302F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2" name="矩形 19">
            <a:extLst>
              <a:ext uri="{FF2B5EF4-FFF2-40B4-BE49-F238E27FC236}">
                <a16:creationId xmlns:a16="http://schemas.microsoft.com/office/drawing/2014/main" id="{D11C72C0-3D83-8406-039B-33A6164FFB20}"/>
              </a:ext>
            </a:extLst>
          </p:cNvPr>
          <p:cNvSpPr/>
          <p:nvPr/>
        </p:nvSpPr>
        <p:spPr>
          <a:xfrm>
            <a:off x="14249560" y="3410268"/>
            <a:ext cx="1676400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200" b="1" i="0" u="none" strike="noStrike" kern="1200" cap="none" spc="0" normalizeH="0" baseline="0" noProof="0" dirty="0">
              <a:ln>
                <a:noFill/>
              </a:ln>
              <a:solidFill>
                <a:srgbClr val="30302F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3" name="Текстовое поле 32">
            <a:extLst>
              <a:ext uri="{FF2B5EF4-FFF2-40B4-BE49-F238E27FC236}">
                <a16:creationId xmlns:a16="http://schemas.microsoft.com/office/drawing/2014/main" id="{2EFF81EA-5C7F-A163-8AA2-8BFD64E5F84E}"/>
              </a:ext>
            </a:extLst>
          </p:cNvPr>
          <p:cNvSpPr txBox="1"/>
          <p:nvPr/>
        </p:nvSpPr>
        <p:spPr>
          <a:xfrm>
            <a:off x="1896745" y="5477510"/>
            <a:ext cx="2178685" cy="835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Регистрация и авторизация</a:t>
            </a:r>
          </a:p>
        </p:txBody>
      </p:sp>
      <p:sp>
        <p:nvSpPr>
          <p:cNvPr id="14" name="Текстовое поле 33">
            <a:extLst>
              <a:ext uri="{FF2B5EF4-FFF2-40B4-BE49-F238E27FC236}">
                <a16:creationId xmlns:a16="http://schemas.microsoft.com/office/drawing/2014/main" id="{801C6C22-8CFC-ACEF-644F-4DD2BF88DCDE}"/>
              </a:ext>
            </a:extLst>
          </p:cNvPr>
          <p:cNvSpPr txBox="1"/>
          <p:nvPr/>
        </p:nvSpPr>
        <p:spPr>
          <a:xfrm>
            <a:off x="7772400" y="5474970"/>
            <a:ext cx="2178685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ru-RU" altLang="ru-RU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Текстовое поле 34">
            <a:extLst>
              <a:ext uri="{FF2B5EF4-FFF2-40B4-BE49-F238E27FC236}">
                <a16:creationId xmlns:a16="http://schemas.microsoft.com/office/drawing/2014/main" id="{4B3BE304-AE1C-84A1-CEC0-2CB9BF4076E2}"/>
              </a:ext>
            </a:extLst>
          </p:cNvPr>
          <p:cNvSpPr txBox="1"/>
          <p:nvPr/>
        </p:nvSpPr>
        <p:spPr>
          <a:xfrm>
            <a:off x="7799070" y="5469255"/>
            <a:ext cx="2178685" cy="835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Управление контентом</a:t>
            </a:r>
          </a:p>
        </p:txBody>
      </p:sp>
      <p:sp>
        <p:nvSpPr>
          <p:cNvPr id="16" name="Текстовое поле 35">
            <a:extLst>
              <a:ext uri="{FF2B5EF4-FFF2-40B4-BE49-F238E27FC236}">
                <a16:creationId xmlns:a16="http://schemas.microsoft.com/office/drawing/2014/main" id="{D99CE826-060A-67EF-B69C-79036C8AE870}"/>
              </a:ext>
            </a:extLst>
          </p:cNvPr>
          <p:cNvSpPr txBox="1"/>
          <p:nvPr/>
        </p:nvSpPr>
        <p:spPr>
          <a:xfrm>
            <a:off x="13997940" y="5471795"/>
            <a:ext cx="2178685" cy="938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Понятный</a:t>
            </a:r>
          </a:p>
          <a:p>
            <a:pPr algn="ctr"/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интерфейс</a:t>
            </a:r>
          </a:p>
        </p:txBody>
      </p:sp>
      <p:sp>
        <p:nvSpPr>
          <p:cNvPr id="17" name="矩形 10">
            <a:extLst>
              <a:ext uri="{FF2B5EF4-FFF2-40B4-BE49-F238E27FC236}">
                <a16:creationId xmlns:a16="http://schemas.microsoft.com/office/drawing/2014/main" id="{45936546-C74D-CCE1-19CE-C0392F5E7C39}"/>
              </a:ext>
            </a:extLst>
          </p:cNvPr>
          <p:cNvSpPr/>
          <p:nvPr/>
        </p:nvSpPr>
        <p:spPr>
          <a:xfrm>
            <a:off x="1784350" y="3333750"/>
            <a:ext cx="2165985" cy="1967230"/>
          </a:xfrm>
          <a:prstGeom prst="rect">
            <a:avLst/>
          </a:prstGeom>
          <a:solidFill>
            <a:srgbClr val="95B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7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8">
            <a:extLst>
              <a:ext uri="{FF2B5EF4-FFF2-40B4-BE49-F238E27FC236}">
                <a16:creationId xmlns:a16="http://schemas.microsoft.com/office/drawing/2014/main" id="{84693BA8-71B5-1CDD-B370-B584C0B7C9D0}"/>
              </a:ext>
            </a:extLst>
          </p:cNvPr>
          <p:cNvSpPr/>
          <p:nvPr/>
        </p:nvSpPr>
        <p:spPr>
          <a:xfrm>
            <a:off x="1958340" y="3479165"/>
            <a:ext cx="1847215" cy="167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zh-CN" sz="13200" b="1" i="0" u="none" strike="noStrike" kern="1200" cap="none" spc="0" normalizeH="0" baseline="0" noProof="0" dirty="0">
                <a:ln>
                  <a:noFill/>
                </a:ln>
                <a:solidFill>
                  <a:srgbClr val="30302F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  <a:sym typeface="+mn-ea"/>
              </a:rPr>
              <a:t>1</a:t>
            </a:r>
          </a:p>
        </p:txBody>
      </p:sp>
      <p:sp>
        <p:nvSpPr>
          <p:cNvPr id="19" name="矩形 10">
            <a:extLst>
              <a:ext uri="{FF2B5EF4-FFF2-40B4-BE49-F238E27FC236}">
                <a16:creationId xmlns:a16="http://schemas.microsoft.com/office/drawing/2014/main" id="{7C03EFC7-CD5C-9DB6-1287-3754A709599E}"/>
              </a:ext>
            </a:extLst>
          </p:cNvPr>
          <p:cNvSpPr/>
          <p:nvPr/>
        </p:nvSpPr>
        <p:spPr>
          <a:xfrm>
            <a:off x="14097000" y="3265012"/>
            <a:ext cx="1969295" cy="1966913"/>
          </a:xfrm>
          <a:prstGeom prst="rect">
            <a:avLst/>
          </a:prstGeom>
          <a:solidFill>
            <a:srgbClr val="95B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7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矩形 18">
            <a:extLst>
              <a:ext uri="{FF2B5EF4-FFF2-40B4-BE49-F238E27FC236}">
                <a16:creationId xmlns:a16="http://schemas.microsoft.com/office/drawing/2014/main" id="{41CEFF38-0892-32C0-FEB0-11481793075B}"/>
              </a:ext>
            </a:extLst>
          </p:cNvPr>
          <p:cNvSpPr/>
          <p:nvPr/>
        </p:nvSpPr>
        <p:spPr>
          <a:xfrm>
            <a:off x="14242257" y="3410268"/>
            <a:ext cx="1678782" cy="167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zh-CN" sz="13200" b="1" i="0" u="none" strike="noStrike" kern="1200" cap="none" spc="0" normalizeH="0" baseline="0" noProof="0" dirty="0">
                <a:ln>
                  <a:noFill/>
                </a:ln>
                <a:solidFill>
                  <a:srgbClr val="30302F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  <a:sym typeface="+mn-e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6681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12BEF-1B58-DD32-8C92-0DC93BC39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5004487"/>
            <a:ext cx="11650404" cy="2469453"/>
          </a:xfrm>
        </p:spPr>
        <p:txBody>
          <a:bodyPr/>
          <a:lstStyle/>
          <a:p>
            <a:pPr algn="ctr"/>
            <a:r>
              <a:rPr lang="ru-RU" sz="8100" spc="-255" dirty="0">
                <a:solidFill>
                  <a:schemeClr val="tx1"/>
                </a:solidFill>
                <a:latin typeface="Trebuchet MS "/>
              </a:rPr>
              <a:t>Задачи</a:t>
            </a:r>
            <a:br>
              <a:rPr lang="en-US" sz="8100" spc="-255" dirty="0">
                <a:solidFill>
                  <a:srgbClr val="F0F0EE"/>
                </a:solidFill>
                <a:latin typeface="Trebuchet MS "/>
              </a:rPr>
            </a:br>
            <a:endParaRPr lang="ru-RU" dirty="0">
              <a:latin typeface="Trebuchet MS 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6155AFD-194B-BD7F-B603-538A17D14F7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01108" y="1862631"/>
            <a:ext cx="11651456" cy="251748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pPr algn="ctr">
              <a:lnSpc>
                <a:spcPts val="6870"/>
              </a:lnSpc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библиотечных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библиографии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учета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пользователей системы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19F925E9-BD54-FD9E-7585-FE7C5180B119}"/>
              </a:ext>
            </a:extLst>
          </p:cNvPr>
          <p:cNvSpPr txBox="1"/>
          <p:nvPr/>
        </p:nvSpPr>
        <p:spPr>
          <a:xfrm>
            <a:off x="801071" y="6057901"/>
            <a:ext cx="16016438" cy="660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43"/>
              </a:lnSpc>
              <a:spcBef>
                <a:spcPct val="0"/>
              </a:spcBef>
            </a:pPr>
            <a:r>
              <a:rPr lang="en-US" sz="3600" dirty="0" err="1">
                <a:latin typeface="Trocchi"/>
              </a:rPr>
              <a:t>Изучить</a:t>
            </a:r>
            <a:r>
              <a:rPr lang="en-US" sz="3600" dirty="0">
                <a:latin typeface="Trocchi"/>
              </a:rPr>
              <a:t> </a:t>
            </a:r>
            <a:r>
              <a:rPr lang="en-US" sz="3600" dirty="0" err="1">
                <a:latin typeface="Trocchi"/>
              </a:rPr>
              <a:t>актуальную</a:t>
            </a:r>
            <a:r>
              <a:rPr lang="en-US" sz="3600" dirty="0">
                <a:latin typeface="Trocchi"/>
              </a:rPr>
              <a:t> </a:t>
            </a:r>
            <a:r>
              <a:rPr lang="en-US" sz="3600" dirty="0" err="1">
                <a:latin typeface="Trocchi"/>
              </a:rPr>
              <a:t>информацию</a:t>
            </a:r>
            <a:r>
              <a:rPr lang="en-US" sz="3600" dirty="0">
                <a:latin typeface="Trocchi"/>
              </a:rPr>
              <a:t> </a:t>
            </a:r>
            <a:r>
              <a:rPr lang="en-US" sz="3600" dirty="0" err="1">
                <a:latin typeface="Trocchi"/>
              </a:rPr>
              <a:t>по</a:t>
            </a:r>
            <a:r>
              <a:rPr lang="en-US" sz="3600" dirty="0">
                <a:latin typeface="Trocchi"/>
              </a:rPr>
              <a:t> </a:t>
            </a:r>
            <a:r>
              <a:rPr lang="en-US" sz="3600" dirty="0" err="1">
                <a:latin typeface="Trocchi"/>
              </a:rPr>
              <a:t>области</a:t>
            </a:r>
            <a:r>
              <a:rPr lang="en-US" sz="3600" dirty="0">
                <a:latin typeface="Trocchi"/>
              </a:rPr>
              <a:t> </a:t>
            </a:r>
            <a:r>
              <a:rPr lang="en-US" sz="3600" dirty="0" err="1">
                <a:latin typeface="Trocchi"/>
              </a:rPr>
              <a:t>данной</a:t>
            </a:r>
            <a:r>
              <a:rPr lang="en-US" sz="3600" dirty="0">
                <a:latin typeface="Trocchi"/>
              </a:rPr>
              <a:t> </a:t>
            </a:r>
            <a:r>
              <a:rPr lang="en-US" sz="3600" dirty="0" err="1">
                <a:latin typeface="Trocchi"/>
              </a:rPr>
              <a:t>задачи</a:t>
            </a:r>
            <a:endParaRPr lang="en-US" sz="3600" dirty="0">
              <a:latin typeface="Trocchi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5504285D-E084-40BB-CED3-FD9680D1558E}"/>
              </a:ext>
            </a:extLst>
          </p:cNvPr>
          <p:cNvSpPr txBox="1"/>
          <p:nvPr/>
        </p:nvSpPr>
        <p:spPr>
          <a:xfrm>
            <a:off x="801070" y="6788329"/>
            <a:ext cx="16016438" cy="660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43"/>
              </a:lnSpc>
              <a:spcBef>
                <a:spcPct val="0"/>
              </a:spcBef>
            </a:pPr>
            <a:r>
              <a:rPr lang="en-US" sz="3600" dirty="0" err="1">
                <a:latin typeface="Trocchi"/>
              </a:rPr>
              <a:t>Подобрать</a:t>
            </a:r>
            <a:r>
              <a:rPr lang="en-US" sz="3600" dirty="0">
                <a:latin typeface="Trocchi"/>
              </a:rPr>
              <a:t> </a:t>
            </a:r>
            <a:r>
              <a:rPr lang="en-US" sz="3600" dirty="0" err="1">
                <a:latin typeface="Trocchi"/>
              </a:rPr>
              <a:t>средства</a:t>
            </a:r>
            <a:r>
              <a:rPr lang="en-US" sz="3600" dirty="0">
                <a:latin typeface="Trocchi"/>
              </a:rPr>
              <a:t> </a:t>
            </a:r>
            <a:r>
              <a:rPr lang="en-US" sz="3600" dirty="0" err="1">
                <a:latin typeface="Trocchi"/>
              </a:rPr>
              <a:t>для</a:t>
            </a:r>
            <a:r>
              <a:rPr lang="en-US" sz="3600" dirty="0">
                <a:latin typeface="Trocchi"/>
              </a:rPr>
              <a:t> </a:t>
            </a:r>
            <a:r>
              <a:rPr lang="en-US" sz="3600" dirty="0" err="1">
                <a:latin typeface="Trocchi"/>
              </a:rPr>
              <a:t>разработки</a:t>
            </a:r>
            <a:r>
              <a:rPr lang="en-US" sz="3600" dirty="0">
                <a:latin typeface="Trocchi"/>
              </a:rPr>
              <a:t> </a:t>
            </a:r>
            <a:r>
              <a:rPr lang="en-US" sz="3600" dirty="0" err="1">
                <a:latin typeface="Trocchi"/>
              </a:rPr>
              <a:t>программного</a:t>
            </a:r>
            <a:r>
              <a:rPr lang="en-US" sz="3600" dirty="0">
                <a:latin typeface="Trocchi"/>
              </a:rPr>
              <a:t> </a:t>
            </a:r>
            <a:r>
              <a:rPr lang="en-US" sz="3600" dirty="0" err="1">
                <a:latin typeface="Trocchi"/>
              </a:rPr>
              <a:t>продукта</a:t>
            </a:r>
            <a:endParaRPr lang="en-US" sz="3600" dirty="0">
              <a:latin typeface="Trocchi"/>
            </a:endParaRP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7336A615-92D9-0C3A-C917-F7554E22A61A}"/>
              </a:ext>
            </a:extLst>
          </p:cNvPr>
          <p:cNvSpPr txBox="1"/>
          <p:nvPr/>
        </p:nvSpPr>
        <p:spPr>
          <a:xfrm>
            <a:off x="801070" y="7499050"/>
            <a:ext cx="16016438" cy="660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43"/>
              </a:lnSpc>
              <a:spcBef>
                <a:spcPct val="0"/>
              </a:spcBef>
            </a:pPr>
            <a:r>
              <a:rPr lang="en-US" sz="3600" dirty="0" err="1">
                <a:latin typeface="Trocchi"/>
              </a:rPr>
              <a:t>Подобрать</a:t>
            </a:r>
            <a:r>
              <a:rPr lang="en-US" sz="3600" dirty="0">
                <a:latin typeface="Trocchi"/>
              </a:rPr>
              <a:t> </a:t>
            </a:r>
            <a:r>
              <a:rPr lang="en-US" sz="3600" dirty="0" err="1">
                <a:latin typeface="Trocchi"/>
              </a:rPr>
              <a:t>наиболее</a:t>
            </a:r>
            <a:r>
              <a:rPr lang="en-US" sz="3600" dirty="0">
                <a:latin typeface="Trocchi"/>
              </a:rPr>
              <a:t> </a:t>
            </a:r>
            <a:r>
              <a:rPr lang="ru-RU" sz="3600" dirty="0">
                <a:latin typeface="Trocchi"/>
              </a:rPr>
              <a:t>приятный для пользователя дизайн</a:t>
            </a:r>
            <a:endParaRPr lang="en-US" sz="3600" dirty="0">
              <a:latin typeface="Trocchi"/>
            </a:endParaRP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8CF0611F-AE18-CE26-EEA2-353D3003503D}"/>
              </a:ext>
            </a:extLst>
          </p:cNvPr>
          <p:cNvSpPr txBox="1"/>
          <p:nvPr/>
        </p:nvSpPr>
        <p:spPr>
          <a:xfrm>
            <a:off x="801068" y="8233747"/>
            <a:ext cx="16016438" cy="1378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43"/>
              </a:lnSpc>
              <a:spcBef>
                <a:spcPct val="0"/>
              </a:spcBef>
            </a:pPr>
            <a:r>
              <a:rPr lang="en-US" sz="3600" dirty="0" err="1">
                <a:latin typeface="Trocchi"/>
              </a:rPr>
              <a:t>Учесть</a:t>
            </a:r>
            <a:r>
              <a:rPr lang="en-US" sz="3600" dirty="0">
                <a:latin typeface="Trocchi"/>
              </a:rPr>
              <a:t> </a:t>
            </a:r>
            <a:r>
              <a:rPr lang="en-US" sz="3600" dirty="0" err="1">
                <a:latin typeface="Trocchi"/>
              </a:rPr>
              <a:t>требования</a:t>
            </a:r>
            <a:r>
              <a:rPr lang="en-US" sz="3600" dirty="0">
                <a:latin typeface="Trocchi"/>
              </a:rPr>
              <a:t> к </a:t>
            </a:r>
            <a:r>
              <a:rPr lang="en-US" sz="3600" dirty="0" err="1">
                <a:latin typeface="Trocchi"/>
              </a:rPr>
              <a:t>задаче</a:t>
            </a:r>
            <a:r>
              <a:rPr lang="en-US" sz="3600" dirty="0">
                <a:latin typeface="Trocchi"/>
              </a:rPr>
              <a:t> и </a:t>
            </a:r>
            <a:r>
              <a:rPr lang="en-US" sz="3600" dirty="0" err="1">
                <a:latin typeface="Trocchi"/>
              </a:rPr>
              <a:t>разработать</a:t>
            </a:r>
            <a:r>
              <a:rPr lang="en-US" sz="3600" dirty="0">
                <a:latin typeface="Trocchi"/>
              </a:rPr>
              <a:t> </a:t>
            </a:r>
            <a:r>
              <a:rPr lang="ru-RU" sz="3600" dirty="0">
                <a:latin typeface="Trocchi"/>
              </a:rPr>
              <a:t>понятный </a:t>
            </a:r>
          </a:p>
          <a:p>
            <a:pPr>
              <a:lnSpc>
                <a:spcPts val="5643"/>
              </a:lnSpc>
              <a:spcBef>
                <a:spcPct val="0"/>
              </a:spcBef>
            </a:pPr>
            <a:r>
              <a:rPr lang="en-US" sz="3600" dirty="0" err="1">
                <a:latin typeface="Trocchi"/>
              </a:rPr>
              <a:t>интерфейс</a:t>
            </a:r>
            <a:endParaRPr lang="en-US" sz="3600" dirty="0">
              <a:latin typeface="Trocchi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10FAF08-ECEA-53C0-0A9B-4C946B383BB9}"/>
              </a:ext>
            </a:extLst>
          </p:cNvPr>
          <p:cNvSpPr txBox="1">
            <a:spLocks/>
          </p:cNvSpPr>
          <p:nvPr/>
        </p:nvSpPr>
        <p:spPr>
          <a:xfrm>
            <a:off x="1955801" y="444501"/>
            <a:ext cx="11650404" cy="2469453"/>
          </a:xfrm>
          <a:prstGeom prst="rect">
            <a:avLst/>
          </a:prstGeom>
        </p:spPr>
        <p:txBody>
          <a:bodyPr vert="horz" lIns="137160" tIns="68580" rIns="137160" bIns="6858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100" spc="-255" dirty="0" err="1">
                <a:solidFill>
                  <a:schemeClr val="tx1"/>
                </a:solidFill>
                <a:latin typeface="Trebuchet MS "/>
              </a:rPr>
              <a:t>Цели</a:t>
            </a:r>
            <a:r>
              <a:rPr lang="en-US" sz="8100" spc="-255" dirty="0">
                <a:solidFill>
                  <a:schemeClr val="tx1"/>
                </a:solidFill>
                <a:latin typeface="Trebuchet MS "/>
              </a:rPr>
              <a:t> и </a:t>
            </a:r>
            <a:r>
              <a:rPr lang="en-US" sz="8100" spc="-255" dirty="0" err="1">
                <a:solidFill>
                  <a:schemeClr val="tx1"/>
                </a:solidFill>
                <a:latin typeface="Trebuchet MS "/>
              </a:rPr>
              <a:t>задачи</a:t>
            </a:r>
            <a:r>
              <a:rPr lang="en-US" sz="8100" spc="-255" dirty="0">
                <a:solidFill>
                  <a:schemeClr val="tx1"/>
                </a:solidFill>
                <a:latin typeface="Trebuchet MS "/>
              </a:rPr>
              <a:t> </a:t>
            </a:r>
            <a:r>
              <a:rPr lang="en-US" sz="8100" spc="-255" dirty="0" err="1">
                <a:solidFill>
                  <a:schemeClr val="tx1"/>
                </a:solidFill>
                <a:latin typeface="Trebuchet MS "/>
              </a:rPr>
              <a:t>проекта</a:t>
            </a:r>
            <a:br>
              <a:rPr lang="en-US" sz="8100" spc="-255" dirty="0">
                <a:solidFill>
                  <a:srgbClr val="F0F0EE"/>
                </a:solidFill>
                <a:latin typeface="Trebuchet MS "/>
              </a:rPr>
            </a:br>
            <a:endParaRPr lang="ru-RU" sz="8100" dirty="0">
              <a:latin typeface="Trebuchet MS 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A4CBF1-63A7-770A-8154-9BE51A840FA0}"/>
              </a:ext>
            </a:extLst>
          </p:cNvPr>
          <p:cNvSpPr/>
          <p:nvPr/>
        </p:nvSpPr>
        <p:spPr>
          <a:xfrm>
            <a:off x="534368" y="6368664"/>
            <a:ext cx="177800" cy="184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70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1F56EA6-4F4D-B364-7D7E-7F94010BCE96}"/>
              </a:ext>
            </a:extLst>
          </p:cNvPr>
          <p:cNvSpPr/>
          <p:nvPr/>
        </p:nvSpPr>
        <p:spPr>
          <a:xfrm>
            <a:off x="534368" y="7083039"/>
            <a:ext cx="177800" cy="184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70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6BC335D-3E18-F679-041E-E27552DCD059}"/>
              </a:ext>
            </a:extLst>
          </p:cNvPr>
          <p:cNvSpPr/>
          <p:nvPr/>
        </p:nvSpPr>
        <p:spPr>
          <a:xfrm>
            <a:off x="534368" y="7797414"/>
            <a:ext cx="177800" cy="184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70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4234FB3-7CCF-4A3D-6900-D14B14F03C91}"/>
              </a:ext>
            </a:extLst>
          </p:cNvPr>
          <p:cNvSpPr/>
          <p:nvPr/>
        </p:nvSpPr>
        <p:spPr>
          <a:xfrm>
            <a:off x="534368" y="8539292"/>
            <a:ext cx="177800" cy="184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700"/>
          </a:p>
        </p:txBody>
      </p:sp>
    </p:spTree>
    <p:extLst>
      <p:ext uri="{BB962C8B-B14F-4D97-AF65-F5344CB8AC3E}">
        <p14:creationId xmlns:p14="http://schemas.microsoft.com/office/powerpoint/2010/main" val="1930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F5743-36EF-98CB-4284-F857B887E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343" y="0"/>
            <a:ext cx="13303334" cy="2469453"/>
          </a:xfrm>
        </p:spPr>
        <p:txBody>
          <a:bodyPr/>
          <a:lstStyle/>
          <a:p>
            <a:pPr algn="ctr"/>
            <a:r>
              <a:rPr lang="ru-RU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характеристики</a:t>
            </a:r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2525A08A-98B0-BC9F-1045-0A7FF1AB10FB}"/>
              </a:ext>
            </a:extLst>
          </p:cNvPr>
          <p:cNvSpPr txBox="1"/>
          <p:nvPr/>
        </p:nvSpPr>
        <p:spPr>
          <a:xfrm>
            <a:off x="1215343" y="2728132"/>
            <a:ext cx="10848179" cy="819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6300" spc="-126" dirty="0">
                <a:solidFill>
                  <a:srgbClr val="00B0F0"/>
                </a:solidFill>
                <a:latin typeface="HK Grotesk Medium"/>
              </a:rPr>
              <a:t>ПРИВЛЕКАТЕЛЬНОСТЬ</a:t>
            </a: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AE649762-71AF-4746-FA13-FACA34C0D11B}"/>
              </a:ext>
            </a:extLst>
          </p:cNvPr>
          <p:cNvSpPr txBox="1"/>
          <p:nvPr/>
        </p:nvSpPr>
        <p:spPr>
          <a:xfrm>
            <a:off x="1215341" y="3585493"/>
            <a:ext cx="13303335" cy="1759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spc="8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Хороший</a:t>
            </a:r>
            <a:r>
              <a:rPr lang="en-US" sz="3600" spc="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8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sz="3600" spc="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8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должен</a:t>
            </a:r>
            <a:r>
              <a:rPr lang="en-US" sz="3600" spc="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8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быть</a:t>
            </a:r>
            <a:r>
              <a:rPr lang="en-US" sz="3600" spc="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8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привлекательным</a:t>
            </a:r>
            <a:r>
              <a:rPr lang="en-US" sz="3600" spc="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spc="8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чтобы</a:t>
            </a:r>
            <a:r>
              <a:rPr lang="en-US" sz="3600" spc="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8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доставлять</a:t>
            </a:r>
            <a:r>
              <a:rPr lang="en-US" sz="3600" spc="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8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пользователю</a:t>
            </a:r>
            <a:r>
              <a:rPr lang="en-US" sz="3600" spc="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8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удовольствие</a:t>
            </a:r>
            <a:r>
              <a:rPr lang="en-US" sz="3600" spc="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8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sz="3600" spc="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8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работе</a:t>
            </a:r>
            <a:r>
              <a:rPr lang="en-US" sz="3600" spc="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sz="3600" spc="8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программным</a:t>
            </a:r>
            <a:r>
              <a:rPr lang="en-US" sz="3600" spc="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8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продуктом</a:t>
            </a:r>
            <a:r>
              <a:rPr lang="en-US" sz="4236" spc="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E98F3E76-FC41-51AC-B904-7A2466223944}"/>
              </a:ext>
            </a:extLst>
          </p:cNvPr>
          <p:cNvGrpSpPr/>
          <p:nvPr/>
        </p:nvGrpSpPr>
        <p:grpSpPr>
          <a:xfrm>
            <a:off x="1199359" y="5503514"/>
            <a:ext cx="13335299" cy="1398489"/>
            <a:chOff x="0" y="369936"/>
            <a:chExt cx="11853599" cy="1243101"/>
          </a:xfrm>
        </p:grpSpPr>
        <p:sp>
          <p:nvSpPr>
            <p:cNvPr id="8" name="TextBox 17">
              <a:extLst>
                <a:ext uri="{FF2B5EF4-FFF2-40B4-BE49-F238E27FC236}">
                  <a16:creationId xmlns:a16="http://schemas.microsoft.com/office/drawing/2014/main" id="{291E5E60-3A38-A258-EC98-8AF8EC758B87}"/>
                </a:ext>
              </a:extLst>
            </p:cNvPr>
            <p:cNvSpPr txBox="1"/>
            <p:nvPr/>
          </p:nvSpPr>
          <p:spPr>
            <a:xfrm>
              <a:off x="0" y="369936"/>
              <a:ext cx="11853599" cy="7282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00"/>
                </a:lnSpc>
              </a:pPr>
              <a:r>
                <a:rPr lang="en-US" sz="6300" spc="-126" dirty="0">
                  <a:solidFill>
                    <a:srgbClr val="00B0F0"/>
                  </a:solidFill>
                  <a:latin typeface="HK Grotesk Medium"/>
                </a:rPr>
                <a:t>ЛАКОНИЧНОСТЬ И ПРОСТОТА</a:t>
              </a:r>
            </a:p>
          </p:txBody>
        </p:sp>
        <p:sp>
          <p:nvSpPr>
            <p:cNvPr id="9" name="TextBox 18">
              <a:extLst>
                <a:ext uri="{FF2B5EF4-FFF2-40B4-BE49-F238E27FC236}">
                  <a16:creationId xmlns:a16="http://schemas.microsoft.com/office/drawing/2014/main" id="{D1CB1D38-C989-54E2-44AA-2CEA880ED5DE}"/>
                </a:ext>
              </a:extLst>
            </p:cNvPr>
            <p:cNvSpPr txBox="1"/>
            <p:nvPr/>
          </p:nvSpPr>
          <p:spPr>
            <a:xfrm>
              <a:off x="0" y="997484"/>
              <a:ext cx="11853599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3600" spc="9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Интерфейс</a:t>
              </a:r>
              <a:r>
                <a:rPr lang="en-US" sz="3600" spc="9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spc="9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не</a:t>
              </a:r>
              <a:r>
                <a:rPr lang="en-US" sz="3600" spc="9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spc="9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должен</a:t>
              </a:r>
              <a:r>
                <a:rPr lang="en-US" sz="3600" spc="9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spc="9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быть</a:t>
              </a:r>
              <a:r>
                <a:rPr lang="en-US" sz="3600" spc="9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spc="9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перегружен</a:t>
              </a:r>
              <a:r>
                <a:rPr lang="en-US" sz="3600" spc="9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spc="9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лишней</a:t>
              </a:r>
              <a:r>
                <a:rPr lang="en-US" sz="3600" spc="9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spc="9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информацией</a:t>
              </a:r>
              <a:r>
                <a:rPr lang="en-US" sz="4500" spc="9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10" name="TextBox 20">
            <a:extLst>
              <a:ext uri="{FF2B5EF4-FFF2-40B4-BE49-F238E27FC236}">
                <a16:creationId xmlns:a16="http://schemas.microsoft.com/office/drawing/2014/main" id="{FB6C5C78-6F7D-B6F8-806C-33BAC343A6CA}"/>
              </a:ext>
            </a:extLst>
          </p:cNvPr>
          <p:cNvSpPr txBox="1"/>
          <p:nvPr/>
        </p:nvSpPr>
        <p:spPr>
          <a:xfrm>
            <a:off x="1215341" y="7166813"/>
            <a:ext cx="14348519" cy="819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6300" spc="-126" dirty="0">
                <a:solidFill>
                  <a:srgbClr val="00B0F0"/>
                </a:solidFill>
                <a:latin typeface="HK Grotesk Medium"/>
              </a:rPr>
              <a:t>СИСТЕМАТИЗАЦИЯ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09A54808-DD99-970E-5CB7-AFAB6865D87E}"/>
              </a:ext>
            </a:extLst>
          </p:cNvPr>
          <p:cNvSpPr txBox="1"/>
          <p:nvPr/>
        </p:nvSpPr>
        <p:spPr>
          <a:xfrm>
            <a:off x="1215341" y="7933374"/>
            <a:ext cx="12969434" cy="2344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spc="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Упрощения</a:t>
            </a:r>
            <a:r>
              <a:rPr lang="en-US" sz="3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3600" spc="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автоматизации</a:t>
            </a:r>
            <a:r>
              <a:rPr lang="en-US" sz="3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операций</a:t>
            </a:r>
            <a:r>
              <a:rPr lang="en-US" sz="3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spc="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связанных</a:t>
            </a:r>
            <a:r>
              <a:rPr lang="en-US" sz="3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sz="3600" spc="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регистрацией</a:t>
            </a:r>
            <a:r>
              <a:rPr lang="en-US" sz="3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spc="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систематизаций</a:t>
            </a:r>
            <a:r>
              <a:rPr lang="ru-RU" sz="3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600" spc="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обработкой</a:t>
            </a:r>
            <a:r>
              <a:rPr lang="en-US" sz="3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sz="3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 </a:t>
            </a:r>
            <a:r>
              <a:rPr lang="en-US" sz="3600" spc="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3600" spc="8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тудентах</a:t>
            </a:r>
            <a:endParaRPr lang="en-US" sz="3600" spc="8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6300"/>
              </a:lnSpc>
            </a:pPr>
            <a:endParaRPr sz="2700" dirty="0"/>
          </a:p>
        </p:txBody>
      </p:sp>
    </p:spTree>
    <p:extLst>
      <p:ext uri="{BB962C8B-B14F-4D97-AF65-F5344CB8AC3E}">
        <p14:creationId xmlns:p14="http://schemas.microsoft.com/office/powerpoint/2010/main" val="351609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3EE0A-B01C-3524-F6DB-585B79DD9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0" y="634171"/>
            <a:ext cx="13667936" cy="2469453"/>
          </a:xfrm>
        </p:spPr>
        <p:txBody>
          <a:bodyPr/>
          <a:lstStyle/>
          <a:p>
            <a:r>
              <a:rPr lang="ru-RU" sz="8100" spc="-242" dirty="0">
                <a:solidFill>
                  <a:schemeClr val="tx1"/>
                </a:solidFill>
                <a:latin typeface="HK Grotesk Medium Bold"/>
              </a:rPr>
              <a:t>Используемые инструменты</a:t>
            </a:r>
            <a:br>
              <a:rPr lang="en-US" sz="8100" spc="-242" dirty="0">
                <a:solidFill>
                  <a:srgbClr val="45AD7E"/>
                </a:solidFill>
                <a:latin typeface="HK Grotesk Medium Bold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2E47F6-5932-AE31-E73B-91ADB48EA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399" y="2280950"/>
            <a:ext cx="11645261" cy="469135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Api</a:t>
            </a:r>
            <a:endParaRPr lang="ru-RU" sz="54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ROOM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Picasso</a:t>
            </a:r>
            <a:endParaRPr lang="ru-RU" sz="5400" dirty="0">
              <a:solidFill>
                <a:schemeClr val="tx1"/>
              </a:solidFill>
            </a:endParaRPr>
          </a:p>
          <a:p>
            <a:pPr marL="428625" indent="-428625">
              <a:buFont typeface="Arial" panose="020B0604020202020204" pitchFamily="34" charset="0"/>
              <a:buChar char="•"/>
            </a:pPr>
            <a:endParaRPr lang="ru-RU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925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7CC6F-A6C2-7361-D1E8-5DECADC3D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90500"/>
            <a:ext cx="11650404" cy="2469453"/>
          </a:xfrm>
        </p:spPr>
        <p:txBody>
          <a:bodyPr/>
          <a:lstStyle/>
          <a:p>
            <a:pPr algn="ctr"/>
            <a:r>
              <a:rPr lang="ru-RU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Регистрационное окно программы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7202D6-5B4D-4641-A012-F88E48B13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2200" y="3927069"/>
            <a:ext cx="7739381" cy="1645349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первую очередь Пользователь должен зарегистрироваться </a:t>
            </a:r>
          </a:p>
        </p:txBody>
      </p:sp>
      <p:pic>
        <p:nvPicPr>
          <p:cNvPr id="5" name="Изображение 14" descr="2024-12-27_06-09-19">
            <a:extLst>
              <a:ext uri="{FF2B5EF4-FFF2-40B4-BE49-F238E27FC236}">
                <a16:creationId xmlns:a16="http://schemas.microsoft.com/office/drawing/2014/main" id="{6979F3D4-D7A0-AE3F-3F00-F1B275622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71700"/>
            <a:ext cx="3581400" cy="680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2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175DC-DB1B-2886-329A-6C1A6F5E1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800" y="419100"/>
            <a:ext cx="18407769" cy="2469453"/>
          </a:xfrm>
        </p:spPr>
        <p:txBody>
          <a:bodyPr/>
          <a:lstStyle/>
          <a:p>
            <a:pPr algn="ctr">
              <a:lnSpc>
                <a:spcPts val="9900"/>
              </a:lnSpc>
            </a:pPr>
            <a:r>
              <a:rPr lang="en-US" sz="8100" spc="-263" dirty="0" err="1">
                <a:solidFill>
                  <a:schemeClr val="tx1"/>
                </a:solidFill>
                <a:latin typeface="HK Grotesk Bold"/>
              </a:rPr>
              <a:t>Главное</a:t>
            </a:r>
            <a:r>
              <a:rPr lang="en-US" sz="8100" spc="-263" dirty="0">
                <a:solidFill>
                  <a:schemeClr val="tx1"/>
                </a:solidFill>
                <a:latin typeface="HK Grotesk Bold"/>
              </a:rPr>
              <a:t> </a:t>
            </a:r>
            <a:r>
              <a:rPr lang="en-US" sz="8100" spc="-263" dirty="0" err="1">
                <a:solidFill>
                  <a:schemeClr val="tx1"/>
                </a:solidFill>
                <a:latin typeface="HK Grotesk Bold"/>
              </a:rPr>
              <a:t>окно</a:t>
            </a:r>
            <a:r>
              <a:rPr lang="en-US" spc="-263" dirty="0">
                <a:solidFill>
                  <a:schemeClr val="tx1"/>
                </a:solidFill>
                <a:latin typeface="HK Grotesk Bold"/>
              </a:rPr>
              <a:t> </a:t>
            </a:r>
            <a:r>
              <a:rPr lang="en-US" sz="8100" spc="-263" dirty="0" err="1">
                <a:solidFill>
                  <a:schemeClr val="tx1"/>
                </a:solidFill>
                <a:latin typeface="HK Grotesk Bold"/>
              </a:rPr>
              <a:t>программы</a:t>
            </a:r>
            <a:br>
              <a:rPr lang="en-US" sz="8100" spc="-263" dirty="0">
                <a:solidFill>
                  <a:srgbClr val="1D7151"/>
                </a:solidFill>
                <a:latin typeface="HK Grotesk Bold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D3138D-C3E2-E462-DE01-2B82A99B9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425" y="4318360"/>
            <a:ext cx="11650404" cy="1645349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1"/>
                </a:solidFill>
              </a:rPr>
              <a:t>Авторизация и вход в приложение по роли</a:t>
            </a:r>
          </a:p>
        </p:txBody>
      </p:sp>
      <p:pic>
        <p:nvPicPr>
          <p:cNvPr id="5" name="Изображение 8" descr="2024-12-27_05-47-57">
            <a:extLst>
              <a:ext uri="{FF2B5EF4-FFF2-40B4-BE49-F238E27FC236}">
                <a16:creationId xmlns:a16="http://schemas.microsoft.com/office/drawing/2014/main" id="{CD6FCEB4-2004-8F21-B720-ACC5528F9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71700"/>
            <a:ext cx="3352800" cy="657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8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4E6BA-7FC8-4B54-020F-65782F0F9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3800" y="479773"/>
            <a:ext cx="11650404" cy="2469453"/>
          </a:xfrm>
        </p:spPr>
        <p:txBody>
          <a:bodyPr/>
          <a:lstStyle/>
          <a:p>
            <a:pPr algn="ctr"/>
            <a:r>
              <a:rPr lang="en-US" sz="8100" spc="-30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</a:t>
            </a:r>
            <a:r>
              <a:rPr lang="ru-RU" sz="8100" spc="-30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библиотекаря</a:t>
            </a:r>
            <a:br>
              <a:rPr lang="en-US" sz="8100" spc="-308" dirty="0">
                <a:solidFill>
                  <a:srgbClr val="1D7151"/>
                </a:solidFill>
                <a:latin typeface="HK Grotesk Bold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B81EFC-4EE3-9C85-3377-D97706E9D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7600" y="2041145"/>
            <a:ext cx="7154606" cy="3677351"/>
          </a:xfrm>
        </p:spPr>
        <p:txBody>
          <a:bodyPr>
            <a:normAutofit/>
          </a:bodyPr>
          <a:lstStyle/>
          <a:p>
            <a:pPr lvl="1" algn="l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«Библиотекарь» содержит полную информацию о доступных книгах в библиотеке. Она позволяет просматривать книги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добавлять новые и удалять существующие книги или полностью очищать базу данных.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7" name="Изображение 15" descr="2024-12-27_06-11-43">
            <a:extLst>
              <a:ext uri="{FF2B5EF4-FFF2-40B4-BE49-F238E27FC236}">
                <a16:creationId xmlns:a16="http://schemas.microsoft.com/office/drawing/2014/main" id="{67507B34-9E69-C6ED-D9C1-F0B1B7146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62100"/>
            <a:ext cx="3672761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8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F3CAE-D9CD-8435-7E9C-467D4BAA4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4200" y="-647700"/>
            <a:ext cx="11650404" cy="2469453"/>
          </a:xfrm>
        </p:spPr>
        <p:txBody>
          <a:bodyPr/>
          <a:lstStyle/>
          <a:p>
            <a:pPr algn="ctr"/>
            <a:r>
              <a:rPr lang="ru-RU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 преподавателя</a:t>
            </a:r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A6B5EFE8-E895-31A6-D726-97F359E253D4}"/>
              </a:ext>
            </a:extLst>
          </p:cNvPr>
          <p:cNvSpPr txBox="1"/>
          <p:nvPr/>
        </p:nvSpPr>
        <p:spPr>
          <a:xfrm>
            <a:off x="4460109" y="2438849"/>
            <a:ext cx="12095304" cy="33691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ru-RU" sz="5169" dirty="0">
                <a:latin typeface="HK Grotesk Light Bold"/>
              </a:rPr>
              <a:t>Таблица «Преподаватели»</a:t>
            </a:r>
            <a:r>
              <a:rPr lang="ru-RU" sz="5169" dirty="0">
                <a:latin typeface="HK Grotesk Light"/>
              </a:rPr>
              <a:t> содержит информацию о студентах</a:t>
            </a:r>
            <a:r>
              <a:rPr lang="en-US" sz="5169" dirty="0">
                <a:latin typeface="HK Grotesk Light"/>
              </a:rPr>
              <a:t>.</a:t>
            </a:r>
            <a:r>
              <a:rPr lang="ru-RU" sz="5169" dirty="0">
                <a:latin typeface="HK Grotesk Light"/>
              </a:rPr>
              <a:t> Она</a:t>
            </a:r>
            <a:r>
              <a:rPr lang="ru-RU" sz="5175" dirty="0"/>
              <a:t> позволяет добавлять новых студентов и удалять старых</a:t>
            </a:r>
            <a:r>
              <a:rPr lang="en-US" sz="5175" dirty="0"/>
              <a:t>.</a:t>
            </a:r>
            <a:endParaRPr sz="2700" dirty="0"/>
          </a:p>
        </p:txBody>
      </p:sp>
      <p:pic>
        <p:nvPicPr>
          <p:cNvPr id="3" name="Изображение 3" descr="2024-12-27_05-51-12">
            <a:extLst>
              <a:ext uri="{FF2B5EF4-FFF2-40B4-BE49-F238E27FC236}">
                <a16:creationId xmlns:a16="http://schemas.microsoft.com/office/drawing/2014/main" id="{69FA9FFB-F8E1-8118-2743-4170F461D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33830"/>
            <a:ext cx="3453565" cy="621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136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306</Words>
  <Application>Microsoft Office PowerPoint</Application>
  <PresentationFormat>Произвольный</PresentationFormat>
  <Paragraphs>48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4" baseType="lpstr">
      <vt:lpstr>Century Gothic</vt:lpstr>
      <vt:lpstr>Arial</vt:lpstr>
      <vt:lpstr>Trocchi</vt:lpstr>
      <vt:lpstr>Times New Roman</vt:lpstr>
      <vt:lpstr>Calibri</vt:lpstr>
      <vt:lpstr>HK Grotesk Medium</vt:lpstr>
      <vt:lpstr>HK Grotesk Medium Bold</vt:lpstr>
      <vt:lpstr>HK Grotesk Light</vt:lpstr>
      <vt:lpstr>HK Grotesk Bold</vt:lpstr>
      <vt:lpstr>Wingdings 3</vt:lpstr>
      <vt:lpstr>Trebuchet MS </vt:lpstr>
      <vt:lpstr>HK Grotesk Light Bold</vt:lpstr>
      <vt:lpstr>Ион</vt:lpstr>
      <vt:lpstr>Разработка и создание программы  для библиотеки</vt:lpstr>
      <vt:lpstr>О разработке:</vt:lpstr>
      <vt:lpstr>Задачи </vt:lpstr>
      <vt:lpstr>Функциональные характеристики</vt:lpstr>
      <vt:lpstr>Используемые инструменты </vt:lpstr>
      <vt:lpstr>Регистрационное окно программы</vt:lpstr>
      <vt:lpstr>Главное окно программы </vt:lpstr>
      <vt:lpstr>Форма библиотекаря </vt:lpstr>
      <vt:lpstr>Форма преподавателя</vt:lpstr>
      <vt:lpstr>Форма студента </vt:lpstr>
      <vt:lpstr>Перспективы разработки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Frosted Music Brand Guidelines Presentation</dc:title>
  <dc:creator>pr305a01</dc:creator>
  <cp:lastModifiedBy>HONOR</cp:lastModifiedBy>
  <cp:revision>256</cp:revision>
  <dcterms:created xsi:type="dcterms:W3CDTF">2006-08-16T00:00:00Z</dcterms:created>
  <dcterms:modified xsi:type="dcterms:W3CDTF">2024-12-27T04:29:02Z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FDBB8BB9DB5B4017934E064AE0AB3CFC_12</vt:lpwstr>
  </property>
  <property fmtid="{D5CDD505-2E9C-101B-9397-08002B2CF9AE}" pid="3" name="KSOProductBuildVer">
    <vt:lpwstr>1049-12.2.0.19307</vt:lpwstr>
  </property>
</Properties>
</file>