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05040FC9-5C31-4902-BCC3-C978E11BCF9D}" type="datetimeFigureOut">
              <a:rPr lang="en-US" smtClean="0"/>
              <a:t>12/16/2015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88D0EE7-298E-403F-863A-20DA60464372}"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040FC9-5C31-4902-BCC3-C978E11BCF9D}"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D0EE7-298E-403F-863A-20DA60464372}"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040FC9-5C31-4902-BCC3-C978E11BCF9D}"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D0EE7-298E-403F-863A-20DA60464372}"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040FC9-5C31-4902-BCC3-C978E11BCF9D}"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D0EE7-298E-403F-863A-20DA60464372}"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040FC9-5C31-4902-BCC3-C978E11BCF9D}" type="datetimeFigureOut">
              <a:rPr lang="en-US" smtClean="0"/>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D0EE7-298E-403F-863A-20DA6046437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040FC9-5C31-4902-BCC3-C978E11BCF9D}"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D0EE7-298E-403F-863A-20DA60464372}"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040FC9-5C31-4902-BCC3-C978E11BCF9D}" type="datetimeFigureOut">
              <a:rPr lang="en-US" smtClean="0"/>
              <a:t>12/16/2015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D0EE7-298E-403F-863A-20DA60464372}"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040FC9-5C31-4902-BCC3-C978E11BCF9D}" type="datetimeFigureOut">
              <a:rPr lang="en-US" smtClean="0"/>
              <a:t>12/16/2015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D0EE7-298E-403F-863A-20DA60464372}"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0FC9-5C31-4902-BCC3-C978E11BCF9D}" type="datetimeFigureOut">
              <a:rPr lang="en-US" smtClean="0"/>
              <a:t>12/16/2015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D0EE7-298E-403F-863A-20DA604643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040FC9-5C31-4902-BCC3-C978E11BCF9D}"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D0EE7-298E-403F-863A-20DA6046437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040FC9-5C31-4902-BCC3-C978E11BCF9D}" type="datetimeFigureOut">
              <a:rPr lang="en-US" smtClean="0"/>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D0EE7-298E-403F-863A-20DA6046437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05040FC9-5C31-4902-BCC3-C978E11BCF9D}" type="datetimeFigureOut">
              <a:rPr lang="en-US" smtClean="0"/>
              <a:t>12/16/2015</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D88D0EE7-298E-403F-863A-20DA6046437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smtClean="0"/>
              <a:t>Li</a:t>
            </a:r>
            <a:r>
              <a:rPr lang="sr-Latn-RS" smtClean="0"/>
              <a:t>čna karta – </a:t>
            </a:r>
            <a:r>
              <a:rPr lang="sr-Latn-RS" smtClean="0">
                <a:solidFill>
                  <a:srgbClr val="FFC000"/>
                </a:solidFill>
              </a:rPr>
              <a:t>OCR</a:t>
            </a:r>
            <a:endParaRPr lang="en-US">
              <a:solidFill>
                <a:srgbClr val="FFC000"/>
              </a:solidFill>
            </a:endParaRPr>
          </a:p>
        </p:txBody>
      </p:sp>
      <p:sp>
        <p:nvSpPr>
          <p:cNvPr id="3" name="Subtitle 2"/>
          <p:cNvSpPr>
            <a:spLocks noGrp="1"/>
          </p:cNvSpPr>
          <p:nvPr>
            <p:ph type="subTitle" idx="1"/>
          </p:nvPr>
        </p:nvSpPr>
        <p:spPr>
          <a:xfrm>
            <a:off x="990600" y="4495800"/>
            <a:ext cx="6781800" cy="1752600"/>
          </a:xfrm>
        </p:spPr>
        <p:txBody>
          <a:bodyPr>
            <a:normAutofit lnSpcReduction="10000"/>
          </a:bodyPr>
          <a:lstStyle/>
          <a:p>
            <a:pPr algn="l"/>
            <a:r>
              <a:rPr lang="sr-Latn-RS" sz="2800" smtClean="0">
                <a:solidFill>
                  <a:srgbClr val="FFC000"/>
                </a:solidFill>
              </a:rPr>
              <a:t>Autor:</a:t>
            </a:r>
            <a:r>
              <a:rPr lang="sr-Latn-RS" sz="2800" smtClean="0"/>
              <a:t> Svetislav Marjanović RA89/2012</a:t>
            </a:r>
          </a:p>
          <a:p>
            <a:pPr algn="l"/>
            <a:r>
              <a:rPr lang="sr-Latn-RS" sz="2800" smtClean="0">
                <a:solidFill>
                  <a:srgbClr val="FFC000"/>
                </a:solidFill>
              </a:rPr>
              <a:t>Asistent:</a:t>
            </a:r>
            <a:r>
              <a:rPr lang="sr-Latn-RS" sz="2800" smtClean="0"/>
              <a:t> Stefan Andjelić</a:t>
            </a:r>
          </a:p>
          <a:p>
            <a:pPr algn="l"/>
            <a:endParaRPr lang="sr-Latn-RS" sz="2800" smtClean="0"/>
          </a:p>
          <a:p>
            <a:pPr algn="r"/>
            <a:r>
              <a:rPr lang="sr-Latn-RS" sz="1800" smtClean="0">
                <a:solidFill>
                  <a:srgbClr val="FFC000"/>
                </a:solidFill>
              </a:rPr>
              <a:t>Predmet: </a:t>
            </a:r>
            <a:r>
              <a:rPr lang="sr-Latn-RS" sz="1800" smtClean="0"/>
              <a:t>Soft Computing 2015/2016</a:t>
            </a:r>
            <a:endParaRPr lang="en-US" sz="1800"/>
          </a:p>
        </p:txBody>
      </p:sp>
    </p:spTree>
    <p:extLst>
      <p:ext uri="{BB962C8B-B14F-4D97-AF65-F5344CB8AC3E}">
        <p14:creationId xmlns:p14="http://schemas.microsoft.com/office/powerpoint/2010/main" val="379596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3" y="762000"/>
            <a:ext cx="4103077" cy="31242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2505" y="762000"/>
            <a:ext cx="4199146" cy="3124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381" y="4038600"/>
            <a:ext cx="4103077" cy="246558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3287" y="4038600"/>
            <a:ext cx="4199146" cy="2465582"/>
          </a:xfrm>
          <a:prstGeom prst="rect">
            <a:avLst/>
          </a:prstGeom>
        </p:spPr>
      </p:pic>
      <p:sp>
        <p:nvSpPr>
          <p:cNvPr id="9" name="TextBox 8"/>
          <p:cNvSpPr txBox="1"/>
          <p:nvPr/>
        </p:nvSpPr>
        <p:spPr>
          <a:xfrm>
            <a:off x="685800" y="152399"/>
            <a:ext cx="8001000" cy="1138773"/>
          </a:xfrm>
          <a:prstGeom prst="rect">
            <a:avLst/>
          </a:prstGeom>
          <a:noFill/>
        </p:spPr>
        <p:txBody>
          <a:bodyPr wrap="square" rtlCol="0">
            <a:spAutoFit/>
          </a:bodyPr>
          <a:lstStyle/>
          <a:p>
            <a:r>
              <a:rPr lang="sr-Latn-RS" sz="3200" smtClean="0">
                <a:solidFill>
                  <a:schemeClr val="accent5"/>
                </a:solidFill>
              </a:rPr>
              <a:t>Slike ABBY FineReader i FreeOCR softvera</a:t>
            </a:r>
          </a:p>
          <a:p>
            <a:endParaRPr lang="sr-Latn-RS"/>
          </a:p>
          <a:p>
            <a:endParaRPr lang="en-US"/>
          </a:p>
        </p:txBody>
      </p:sp>
    </p:spTree>
    <p:extLst>
      <p:ext uri="{BB962C8B-B14F-4D97-AF65-F5344CB8AC3E}">
        <p14:creationId xmlns:p14="http://schemas.microsoft.com/office/powerpoint/2010/main" val="2604896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971800"/>
            <a:ext cx="7745505" cy="2171253"/>
          </a:xfrm>
        </p:spPr>
        <p:txBody>
          <a:bodyPr>
            <a:normAutofit/>
          </a:bodyPr>
          <a:lstStyle/>
          <a:p>
            <a:r>
              <a:rPr lang="sr-Latn-RS" sz="1800" smtClean="0"/>
              <a:t>Dakle, naša aplikacija o prepoznavanju podataka sa lične karte će veoma biti slična, jer će koristiti iste principe na osnovu kojih rade prethodne aplikacije.</a:t>
            </a:r>
          </a:p>
          <a:p>
            <a:endParaRPr lang="sr-Latn-RS" sz="1800" smtClean="0"/>
          </a:p>
          <a:p>
            <a:r>
              <a:rPr lang="sr-Latn-RS" sz="1800" smtClean="0"/>
              <a:t>Ideja jeste da aplikacija automatski čita i ćirilicu, u skladu sa ličnim karta izdatim u Republici Srbiji.</a:t>
            </a:r>
            <a:endParaRPr lang="en-US" sz="1800"/>
          </a:p>
        </p:txBody>
      </p:sp>
      <p:sp>
        <p:nvSpPr>
          <p:cNvPr id="3" name="Title 2"/>
          <p:cNvSpPr>
            <a:spLocks noGrp="1"/>
          </p:cNvSpPr>
          <p:nvPr>
            <p:ph type="title"/>
          </p:nvPr>
        </p:nvSpPr>
        <p:spPr/>
        <p:txBody>
          <a:bodyPr/>
          <a:lstStyle/>
          <a:p>
            <a:r>
              <a:rPr lang="sr-Latn-RS"/>
              <a:t>Slična rešenja u domenu srodnog problema</a:t>
            </a:r>
            <a:endParaRPr lang="en-US"/>
          </a:p>
        </p:txBody>
      </p:sp>
    </p:spTree>
    <p:extLst>
      <p:ext uri="{BB962C8B-B14F-4D97-AF65-F5344CB8AC3E}">
        <p14:creationId xmlns:p14="http://schemas.microsoft.com/office/powerpoint/2010/main" val="4238448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895600"/>
            <a:ext cx="7745505" cy="2552253"/>
          </a:xfrm>
        </p:spPr>
        <p:txBody>
          <a:bodyPr>
            <a:normAutofit/>
          </a:bodyPr>
          <a:lstStyle/>
          <a:p>
            <a:r>
              <a:rPr lang="sr-Latn-RS" sz="1800" smtClean="0"/>
              <a:t>Specifikacija obuhvata skeniranje lične karte, automatsko prepoznavanje regiona od interesa, odnosno tekstualnih podataka sa dokumenta i njihovo upisivanje u fajl, koji će sadržati sve informacije o dosadašnjim prepoznatim osobama.</a:t>
            </a:r>
          </a:p>
          <a:p>
            <a:endParaRPr lang="sr-Latn-RS" sz="1800"/>
          </a:p>
          <a:p>
            <a:r>
              <a:rPr lang="sr-Latn-RS" sz="1800" smtClean="0"/>
              <a:t>Aplikacija će se razvijati trenutno isključivo samo za prepoznavanje podataka sa ličnih karti koje je izdala Republika Srbija.</a:t>
            </a:r>
          </a:p>
        </p:txBody>
      </p:sp>
      <p:sp>
        <p:nvSpPr>
          <p:cNvPr id="3" name="Title 2"/>
          <p:cNvSpPr>
            <a:spLocks noGrp="1"/>
          </p:cNvSpPr>
          <p:nvPr>
            <p:ph type="title"/>
          </p:nvPr>
        </p:nvSpPr>
        <p:spPr/>
        <p:txBody>
          <a:bodyPr/>
          <a:lstStyle/>
          <a:p>
            <a:r>
              <a:rPr lang="sr-Latn-RS" smtClean="0"/>
              <a:t>Specifikacija</a:t>
            </a:r>
            <a:endParaRPr lang="en-US"/>
          </a:p>
        </p:txBody>
      </p:sp>
    </p:spTree>
    <p:extLst>
      <p:ext uri="{BB962C8B-B14F-4D97-AF65-F5344CB8AC3E}">
        <p14:creationId xmlns:p14="http://schemas.microsoft.com/office/powerpoint/2010/main" val="349793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743200"/>
            <a:ext cx="7745505" cy="2476053"/>
          </a:xfrm>
        </p:spPr>
        <p:txBody>
          <a:bodyPr>
            <a:normAutofit/>
          </a:bodyPr>
          <a:lstStyle/>
          <a:p>
            <a:r>
              <a:rPr lang="sr-Latn-RS" sz="1800" smtClean="0"/>
              <a:t>Neophodna oprema za rad sa aplikacijom jeste skener. </a:t>
            </a:r>
          </a:p>
          <a:p>
            <a:endParaRPr lang="sr-Latn-RS" sz="1800" smtClean="0"/>
          </a:p>
          <a:p>
            <a:r>
              <a:rPr lang="sr-Latn-RS" sz="1800" smtClean="0"/>
              <a:t>Lična karta može biti skenirana na licu mesta, od strane šalterskog službenika ili pak može biti skenirana od nekog drugog lica i kao takva poslata elektronskim putem do službenika koji je obradjuje.</a:t>
            </a:r>
            <a:endParaRPr lang="en-US" sz="1800"/>
          </a:p>
        </p:txBody>
      </p:sp>
      <p:sp>
        <p:nvSpPr>
          <p:cNvPr id="3" name="Title 2"/>
          <p:cNvSpPr>
            <a:spLocks noGrp="1"/>
          </p:cNvSpPr>
          <p:nvPr>
            <p:ph type="title"/>
          </p:nvPr>
        </p:nvSpPr>
        <p:spPr/>
        <p:txBody>
          <a:bodyPr/>
          <a:lstStyle/>
          <a:p>
            <a:r>
              <a:rPr lang="sr-Latn-RS" smtClean="0"/>
              <a:t>Oprema</a:t>
            </a:r>
            <a:endParaRPr lang="en-US"/>
          </a:p>
        </p:txBody>
      </p:sp>
    </p:spTree>
    <p:extLst>
      <p:ext uri="{BB962C8B-B14F-4D97-AF65-F5344CB8AC3E}">
        <p14:creationId xmlns:p14="http://schemas.microsoft.com/office/powerpoint/2010/main" val="2554910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720" y="2247900"/>
            <a:ext cx="5782559" cy="3878263"/>
          </a:xfrm>
        </p:spPr>
      </p:pic>
      <p:sp>
        <p:nvSpPr>
          <p:cNvPr id="3" name="Title 2"/>
          <p:cNvSpPr>
            <a:spLocks noGrp="1"/>
          </p:cNvSpPr>
          <p:nvPr>
            <p:ph type="title"/>
          </p:nvPr>
        </p:nvSpPr>
        <p:spPr/>
        <p:txBody>
          <a:bodyPr/>
          <a:lstStyle/>
          <a:p>
            <a:r>
              <a:rPr lang="sr-Latn-RS" smtClean="0"/>
              <a:t>Oprema</a:t>
            </a:r>
            <a:endParaRPr lang="en-US"/>
          </a:p>
        </p:txBody>
      </p:sp>
      <p:sp>
        <p:nvSpPr>
          <p:cNvPr id="5" name="TextBox 4"/>
          <p:cNvSpPr txBox="1"/>
          <p:nvPr/>
        </p:nvSpPr>
        <p:spPr>
          <a:xfrm>
            <a:off x="3810000" y="6183868"/>
            <a:ext cx="1555234" cy="369332"/>
          </a:xfrm>
          <a:prstGeom prst="rect">
            <a:avLst/>
          </a:prstGeom>
          <a:noFill/>
        </p:spPr>
        <p:txBody>
          <a:bodyPr wrap="none" rtlCol="0">
            <a:spAutoFit/>
          </a:bodyPr>
          <a:lstStyle/>
          <a:p>
            <a:r>
              <a:rPr lang="sr-Latn-RS" smtClean="0">
                <a:solidFill>
                  <a:schemeClr val="accent5"/>
                </a:solidFill>
              </a:rPr>
              <a:t>Slika:  </a:t>
            </a:r>
            <a:r>
              <a:rPr lang="sr-Latn-RS" smtClean="0">
                <a:solidFill>
                  <a:schemeClr val="tx2"/>
                </a:solidFill>
              </a:rPr>
              <a:t>Skener</a:t>
            </a:r>
            <a:endParaRPr lang="en-US">
              <a:solidFill>
                <a:schemeClr val="tx2"/>
              </a:solidFill>
            </a:endParaRPr>
          </a:p>
        </p:txBody>
      </p:sp>
    </p:spTree>
    <p:extLst>
      <p:ext uri="{BB962C8B-B14F-4D97-AF65-F5344CB8AC3E}">
        <p14:creationId xmlns:p14="http://schemas.microsoft.com/office/powerpoint/2010/main" val="457013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sr-Latn-RS" sz="1800" smtClean="0"/>
              <a:t>Kako bi se dobio željeni rezultat skeniranu sliku moramo prvobitno pripremiti za neuronsku mrežu, a to ćemo uraditi kroz par koraka implementacije.</a:t>
            </a:r>
          </a:p>
          <a:p>
            <a:endParaRPr lang="sr-Latn-RS" sz="1800" smtClean="0"/>
          </a:p>
          <a:p>
            <a:r>
              <a:rPr lang="sr-Latn-RS" sz="1800" smtClean="0"/>
              <a:t>Kao neophodno će nam biti prvo da sliku pretvorimo u nijanse sive boje (Grayscale). </a:t>
            </a:r>
          </a:p>
          <a:p>
            <a:endParaRPr lang="sr-Latn-RS" sz="1800" smtClean="0"/>
          </a:p>
          <a:p>
            <a:r>
              <a:rPr lang="sr-Latn-RS" sz="1800" smtClean="0"/>
              <a:t>Potom, tako transformisanu sliku pomoću adaptivnog threshold-a prebacujemo u crno-belu sliku. </a:t>
            </a:r>
          </a:p>
          <a:p>
            <a:endParaRPr lang="sr-Latn-RS" sz="1800" smtClean="0"/>
          </a:p>
          <a:p>
            <a:r>
              <a:rPr lang="sr-Latn-RS" sz="1800"/>
              <a:t>Nakon toga će nam se gotovo sigurno pojaviti odredjeni šumovi koji mogu da naškode radu neuronske mreže, zbog toga ih je veoma bitno iskoreniti.</a:t>
            </a:r>
          </a:p>
          <a:p>
            <a:endParaRPr lang="sr-Latn-RS" sz="1800" smtClean="0"/>
          </a:p>
        </p:txBody>
      </p:sp>
      <p:sp>
        <p:nvSpPr>
          <p:cNvPr id="3" name="Title 2"/>
          <p:cNvSpPr>
            <a:spLocks noGrp="1"/>
          </p:cNvSpPr>
          <p:nvPr>
            <p:ph type="title"/>
          </p:nvPr>
        </p:nvSpPr>
        <p:spPr/>
        <p:txBody>
          <a:bodyPr/>
          <a:lstStyle/>
          <a:p>
            <a:r>
              <a:rPr lang="sr-Latn-RS" smtClean="0"/>
              <a:t>Implementacija</a:t>
            </a:r>
            <a:endParaRPr lang="en-US"/>
          </a:p>
        </p:txBody>
      </p:sp>
    </p:spTree>
    <p:extLst>
      <p:ext uri="{BB962C8B-B14F-4D97-AF65-F5344CB8AC3E}">
        <p14:creationId xmlns:p14="http://schemas.microsoft.com/office/powerpoint/2010/main" val="1660978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sr-Latn-RS" sz="1800" smtClean="0"/>
              <a:t>Uklanjanje šuma se radi pomoću tehnika Erozije i Dilatacije. Njih koristimo po potrebi, možemo čak i više puta, a moguće je i da modifikujemo te tehnike promenom odredjenih parametara i to sve u skladu sa apsolutnim uklanjanjem šumova.</a:t>
            </a:r>
          </a:p>
          <a:p>
            <a:endParaRPr lang="sr-Latn-RS" sz="1800" smtClean="0"/>
          </a:p>
          <a:p>
            <a:r>
              <a:rPr lang="sr-Latn-RS" sz="1800" smtClean="0"/>
              <a:t>Po potrebi moguće je da bude neophodno i invertovanje boja slike.</a:t>
            </a:r>
          </a:p>
          <a:p>
            <a:endParaRPr lang="sr-Latn-RS" sz="1800" smtClean="0"/>
          </a:p>
          <a:p>
            <a:r>
              <a:rPr lang="sr-Latn-RS" sz="1800" smtClean="0"/>
              <a:t>Sledeći korak u implementaciji jeste da se prepoznaju regioni od interesa, odnosno u našem slučaju slova koja za nas predstavljaju podatke.</a:t>
            </a:r>
          </a:p>
        </p:txBody>
      </p:sp>
      <p:sp>
        <p:nvSpPr>
          <p:cNvPr id="3" name="Title 2"/>
          <p:cNvSpPr>
            <a:spLocks noGrp="1"/>
          </p:cNvSpPr>
          <p:nvPr>
            <p:ph type="title"/>
          </p:nvPr>
        </p:nvSpPr>
        <p:spPr/>
        <p:txBody>
          <a:bodyPr/>
          <a:lstStyle/>
          <a:p>
            <a:r>
              <a:rPr lang="sr-Latn-RS" smtClean="0"/>
              <a:t>Implementacija</a:t>
            </a:r>
            <a:endParaRPr lang="en-US"/>
          </a:p>
        </p:txBody>
      </p:sp>
    </p:spTree>
    <p:extLst>
      <p:ext uri="{BB962C8B-B14F-4D97-AF65-F5344CB8AC3E}">
        <p14:creationId xmlns:p14="http://schemas.microsoft.com/office/powerpoint/2010/main" val="4035424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sr-Latn-RS" sz="1800" smtClean="0"/>
              <a:t>Tako pripremljene regione </a:t>
            </a:r>
            <a:r>
              <a:rPr lang="sr-Latn-RS" sz="1800"/>
              <a:t>će naša neuronska mreža moći automatski da prepozna, jer je prethodno obučena za </a:t>
            </a:r>
            <a:r>
              <a:rPr lang="sr-Latn-RS" sz="1800" smtClean="0"/>
              <a:t>to, putem obučavajućeg skupa</a:t>
            </a:r>
            <a:r>
              <a:rPr lang="sr-Latn-RS" sz="1800" smtClean="0"/>
              <a:t>.</a:t>
            </a:r>
            <a:r>
              <a:rPr lang="en-US" sz="1800" smtClean="0"/>
              <a:t> Obu</a:t>
            </a:r>
            <a:r>
              <a:rPr lang="sr-Latn-RS" sz="1800" smtClean="0"/>
              <a:t>čavajući skup će da se sastoji od ćirilične azbuke i brojeva.</a:t>
            </a:r>
            <a:endParaRPr lang="sr-Latn-RS" sz="1800" smtClean="0"/>
          </a:p>
          <a:p>
            <a:endParaRPr lang="sr-Latn-RS" sz="1800" smtClean="0"/>
          </a:p>
          <a:p>
            <a:r>
              <a:rPr lang="sr-Latn-RS" sz="1800" smtClean="0"/>
              <a:t>Nakon prepoznavanja regiona od interesa kao smislenih slova i podataka koji su nam bili cilj da dobijemo, aplikacija će imati da zadatak da iste automatski unese i sačuva u odabrani fajl.</a:t>
            </a:r>
          </a:p>
          <a:p>
            <a:endParaRPr lang="sr-Latn-RS" sz="1800" smtClean="0"/>
          </a:p>
          <a:p>
            <a:r>
              <a:rPr lang="sr-Latn-RS" sz="1800" smtClean="0"/>
              <a:t>Nakon svih navedenih koraka, dobiće se fajl u kom će se nalaziti željeni podaci, koji će biti spremni za korišćenje i modifikovanje po potrebi onog ko ih koristi.</a:t>
            </a:r>
            <a:endParaRPr lang="sr-Latn-RS" sz="1800"/>
          </a:p>
          <a:p>
            <a:endParaRPr lang="en-US"/>
          </a:p>
        </p:txBody>
      </p:sp>
      <p:sp>
        <p:nvSpPr>
          <p:cNvPr id="3" name="Title 2"/>
          <p:cNvSpPr>
            <a:spLocks noGrp="1"/>
          </p:cNvSpPr>
          <p:nvPr>
            <p:ph type="title"/>
          </p:nvPr>
        </p:nvSpPr>
        <p:spPr/>
        <p:txBody>
          <a:bodyPr/>
          <a:lstStyle/>
          <a:p>
            <a:r>
              <a:rPr lang="sr-Latn-RS" smtClean="0"/>
              <a:t>Implementacija</a:t>
            </a:r>
            <a:endParaRPr lang="en-US"/>
          </a:p>
        </p:txBody>
      </p:sp>
    </p:spTree>
    <p:extLst>
      <p:ext uri="{BB962C8B-B14F-4D97-AF65-F5344CB8AC3E}">
        <p14:creationId xmlns:p14="http://schemas.microsoft.com/office/powerpoint/2010/main" val="4288000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33" y="541020"/>
            <a:ext cx="3057392" cy="1947672"/>
          </a:xfrm>
          <a:prstGeom prst="rect">
            <a:avLst/>
          </a:prstGeom>
        </p:spPr>
      </p:pic>
      <p:sp>
        <p:nvSpPr>
          <p:cNvPr id="5" name="Right Arrow 4"/>
          <p:cNvSpPr/>
          <p:nvPr/>
        </p:nvSpPr>
        <p:spPr>
          <a:xfrm>
            <a:off x="3736133" y="130302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606" y="573337"/>
            <a:ext cx="3054096" cy="190512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28" y="3567546"/>
            <a:ext cx="3054096" cy="1927342"/>
          </a:xfrm>
          <a:prstGeom prst="rect">
            <a:avLst/>
          </a:prstGeom>
        </p:spPr>
      </p:pic>
      <p:sp>
        <p:nvSpPr>
          <p:cNvPr id="9" name="Right Arrow 8"/>
          <p:cNvSpPr/>
          <p:nvPr/>
        </p:nvSpPr>
        <p:spPr>
          <a:xfrm>
            <a:off x="3733800" y="4348629"/>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927133" y="130302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836" y="3581401"/>
            <a:ext cx="3054096" cy="1930977"/>
          </a:xfrm>
          <a:prstGeom prst="rect">
            <a:avLst/>
          </a:prstGeom>
        </p:spPr>
      </p:pic>
      <p:sp>
        <p:nvSpPr>
          <p:cNvPr id="12" name="Right Arrow 11"/>
          <p:cNvSpPr/>
          <p:nvPr/>
        </p:nvSpPr>
        <p:spPr>
          <a:xfrm>
            <a:off x="7924800" y="4443912"/>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2747757"/>
            <a:ext cx="2468946" cy="369332"/>
          </a:xfrm>
          <a:prstGeom prst="rect">
            <a:avLst/>
          </a:prstGeom>
          <a:noFill/>
        </p:spPr>
        <p:txBody>
          <a:bodyPr wrap="none" rtlCol="0">
            <a:spAutoFit/>
          </a:bodyPr>
          <a:lstStyle/>
          <a:p>
            <a:r>
              <a:rPr lang="sr-Latn-RS" smtClean="0">
                <a:solidFill>
                  <a:srgbClr val="C00000"/>
                </a:solidFill>
              </a:rPr>
              <a:t>Slika1: </a:t>
            </a:r>
            <a:r>
              <a:rPr lang="sr-Latn-RS" smtClean="0"/>
              <a:t>Skenirana slika</a:t>
            </a:r>
            <a:endParaRPr lang="en-US"/>
          </a:p>
        </p:txBody>
      </p:sp>
      <p:sp>
        <p:nvSpPr>
          <p:cNvPr id="14" name="TextBox 13"/>
          <p:cNvSpPr txBox="1"/>
          <p:nvPr/>
        </p:nvSpPr>
        <p:spPr>
          <a:xfrm>
            <a:off x="4949571" y="2747757"/>
            <a:ext cx="2454518" cy="369332"/>
          </a:xfrm>
          <a:prstGeom prst="rect">
            <a:avLst/>
          </a:prstGeom>
          <a:noFill/>
        </p:spPr>
        <p:txBody>
          <a:bodyPr wrap="none" rtlCol="0">
            <a:spAutoFit/>
          </a:bodyPr>
          <a:lstStyle/>
          <a:p>
            <a:r>
              <a:rPr lang="sr-Latn-RS" smtClean="0">
                <a:solidFill>
                  <a:srgbClr val="C00000"/>
                </a:solidFill>
              </a:rPr>
              <a:t>Slika2:</a:t>
            </a:r>
            <a:r>
              <a:rPr lang="sr-Latn-RS" smtClean="0"/>
              <a:t> Grayscale slika</a:t>
            </a:r>
            <a:endParaRPr lang="en-US"/>
          </a:p>
        </p:txBody>
      </p:sp>
      <p:sp>
        <p:nvSpPr>
          <p:cNvPr id="15" name="TextBox 14"/>
          <p:cNvSpPr txBox="1"/>
          <p:nvPr/>
        </p:nvSpPr>
        <p:spPr>
          <a:xfrm>
            <a:off x="420802" y="5835134"/>
            <a:ext cx="3445174" cy="369332"/>
          </a:xfrm>
          <a:prstGeom prst="rect">
            <a:avLst/>
          </a:prstGeom>
          <a:noFill/>
        </p:spPr>
        <p:txBody>
          <a:bodyPr wrap="none" rtlCol="0">
            <a:spAutoFit/>
          </a:bodyPr>
          <a:lstStyle/>
          <a:p>
            <a:r>
              <a:rPr lang="sr-Latn-RS" smtClean="0">
                <a:solidFill>
                  <a:srgbClr val="C00000"/>
                </a:solidFill>
              </a:rPr>
              <a:t>Slika3: </a:t>
            </a:r>
            <a:r>
              <a:rPr lang="sr-Latn-RS" smtClean="0"/>
              <a:t>Adaptive threshold slika</a:t>
            </a:r>
            <a:endParaRPr lang="en-US"/>
          </a:p>
        </p:txBody>
      </p:sp>
      <p:sp>
        <p:nvSpPr>
          <p:cNvPr id="16" name="TextBox 15"/>
          <p:cNvSpPr txBox="1"/>
          <p:nvPr/>
        </p:nvSpPr>
        <p:spPr>
          <a:xfrm>
            <a:off x="4338842" y="5835134"/>
            <a:ext cx="4360489" cy="369332"/>
          </a:xfrm>
          <a:prstGeom prst="rect">
            <a:avLst/>
          </a:prstGeom>
          <a:noFill/>
        </p:spPr>
        <p:txBody>
          <a:bodyPr wrap="none" rtlCol="0">
            <a:spAutoFit/>
          </a:bodyPr>
          <a:lstStyle/>
          <a:p>
            <a:r>
              <a:rPr lang="sr-Latn-RS" smtClean="0">
                <a:solidFill>
                  <a:srgbClr val="C00000"/>
                </a:solidFill>
              </a:rPr>
              <a:t>Slika4: </a:t>
            </a:r>
            <a:r>
              <a:rPr lang="sr-Latn-RS" smtClean="0"/>
              <a:t>Dilate i Erode primenjeni na sliku</a:t>
            </a:r>
            <a:endParaRPr lang="en-US"/>
          </a:p>
        </p:txBody>
      </p:sp>
    </p:spTree>
    <p:extLst>
      <p:ext uri="{BB962C8B-B14F-4D97-AF65-F5344CB8AC3E}">
        <p14:creationId xmlns:p14="http://schemas.microsoft.com/office/powerpoint/2010/main" val="3574302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6" y="152400"/>
            <a:ext cx="3810001" cy="2408903"/>
          </a:xfrm>
          <a:prstGeom prst="rect">
            <a:avLst/>
          </a:prstGeom>
        </p:spPr>
      </p:pic>
      <p:sp>
        <p:nvSpPr>
          <p:cNvPr id="3" name="TextBox 2"/>
          <p:cNvSpPr txBox="1"/>
          <p:nvPr/>
        </p:nvSpPr>
        <p:spPr>
          <a:xfrm>
            <a:off x="2454261" y="2739195"/>
            <a:ext cx="4073551" cy="369332"/>
          </a:xfrm>
          <a:prstGeom prst="rect">
            <a:avLst/>
          </a:prstGeom>
          <a:noFill/>
        </p:spPr>
        <p:txBody>
          <a:bodyPr wrap="none" rtlCol="0">
            <a:spAutoFit/>
          </a:bodyPr>
          <a:lstStyle/>
          <a:p>
            <a:r>
              <a:rPr lang="sr-Latn-RS" smtClean="0">
                <a:solidFill>
                  <a:srgbClr val="C00000"/>
                </a:solidFill>
              </a:rPr>
              <a:t>Slika5: </a:t>
            </a:r>
            <a:r>
              <a:rPr lang="sr-Latn-RS" smtClean="0"/>
              <a:t>Selektovani regioni od interesa</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343400"/>
            <a:ext cx="8220075" cy="1447800"/>
          </a:xfrm>
          <a:prstGeom prst="rect">
            <a:avLst/>
          </a:prstGeom>
        </p:spPr>
      </p:pic>
      <p:sp>
        <p:nvSpPr>
          <p:cNvPr id="5" name="Down Arrow 4"/>
          <p:cNvSpPr/>
          <p:nvPr/>
        </p:nvSpPr>
        <p:spPr>
          <a:xfrm>
            <a:off x="4038600" y="3276600"/>
            <a:ext cx="452437"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332433" y="5980607"/>
            <a:ext cx="4195379" cy="369332"/>
          </a:xfrm>
          <a:prstGeom prst="rect">
            <a:avLst/>
          </a:prstGeom>
          <a:noFill/>
        </p:spPr>
        <p:txBody>
          <a:bodyPr wrap="none" rtlCol="0">
            <a:spAutoFit/>
          </a:bodyPr>
          <a:lstStyle/>
          <a:p>
            <a:r>
              <a:rPr lang="sr-Latn-RS" smtClean="0">
                <a:solidFill>
                  <a:srgbClr val="C00000"/>
                </a:solidFill>
              </a:rPr>
              <a:t>Slika6: </a:t>
            </a:r>
            <a:r>
              <a:rPr lang="sr-Latn-RS" smtClean="0"/>
              <a:t>Primer automatskog upisa u fajl</a:t>
            </a:r>
          </a:p>
        </p:txBody>
      </p:sp>
    </p:spTree>
    <p:extLst>
      <p:ext uri="{BB962C8B-B14F-4D97-AF65-F5344CB8AC3E}">
        <p14:creationId xmlns:p14="http://schemas.microsoft.com/office/powerpoint/2010/main" val="3431859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p:cNvSpPr>
            <a:spLocks noGrp="1"/>
          </p:cNvSpPr>
          <p:nvPr>
            <p:ph idx="1"/>
          </p:nvPr>
        </p:nvSpPr>
        <p:spPr/>
        <p:txBody>
          <a:bodyPr>
            <a:normAutofit/>
          </a:bodyPr>
          <a:lstStyle/>
          <a:p>
            <a:r>
              <a:rPr lang="sr-Latn-RS" sz="1800" smtClean="0"/>
              <a:t>Svi ozbiljniji sistemi, kao što su na primer poslovni sistemi, imaju za cilj rad sa strankama , bilo da se radi o fizičkim ili pravnim licama. </a:t>
            </a:r>
          </a:p>
          <a:p>
            <a:endParaRPr lang="sr-Latn-RS" sz="1800" smtClean="0"/>
          </a:p>
          <a:p>
            <a:r>
              <a:rPr lang="sr-Latn-RS" sz="1800" smtClean="0"/>
              <a:t>Sistemi moraju da imaju razvijenu podršku za prikupljanje, arhiviranje i korišćenje informacija o licima koja su uključena u sistem.</a:t>
            </a:r>
          </a:p>
          <a:p>
            <a:endParaRPr lang="sr-Latn-RS" sz="1800" smtClean="0"/>
          </a:p>
          <a:p>
            <a:r>
              <a:rPr lang="sr-Latn-RS" sz="1800" smtClean="0"/>
              <a:t>Značaj ličnih podataka u svim sferama života je veoma prostranjen, tako da pri kupovini, pri prodaji, pri upisu na studije, pri bilo kakvoj drugoj prijavi ili sklapanju ugovora, potreba za Vašim ličnim podacima je neminovna.</a:t>
            </a:r>
            <a:br>
              <a:rPr lang="sr-Latn-RS" sz="1800" smtClean="0"/>
            </a:br>
            <a:endParaRPr lang="en-US" sz="1800"/>
          </a:p>
        </p:txBody>
      </p:sp>
      <p:sp>
        <p:nvSpPr>
          <p:cNvPr id="23" name="Title 22"/>
          <p:cNvSpPr>
            <a:spLocks noGrp="1"/>
          </p:cNvSpPr>
          <p:nvPr>
            <p:ph type="title"/>
          </p:nvPr>
        </p:nvSpPr>
        <p:spPr/>
        <p:txBody>
          <a:bodyPr/>
          <a:lstStyle/>
          <a:p>
            <a:r>
              <a:rPr lang="sr-Latn-RS" smtClean="0"/>
              <a:t>Motivacija</a:t>
            </a:r>
            <a:endParaRPr lang="en-US"/>
          </a:p>
        </p:txBody>
      </p:sp>
    </p:spTree>
    <p:extLst>
      <p:ext uri="{BB962C8B-B14F-4D97-AF65-F5344CB8AC3E}">
        <p14:creationId xmlns:p14="http://schemas.microsoft.com/office/powerpoint/2010/main" val="3681225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Hvala na pažnji</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625" y="2686844"/>
            <a:ext cx="4476750" cy="3000375"/>
          </a:xfrm>
        </p:spPr>
      </p:pic>
    </p:spTree>
    <p:extLst>
      <p:ext uri="{BB962C8B-B14F-4D97-AF65-F5344CB8AC3E}">
        <p14:creationId xmlns:p14="http://schemas.microsoft.com/office/powerpoint/2010/main" val="173284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sr-Latn-RS" sz="1800" smtClean="0"/>
              <a:t>Istina, vremenom tehnologija je napredovala i usavršila identifikovanje osoba pomoću čipova, koji su masovno krenuli da se ugradjuju i stavljaju na lična dokumenta.</a:t>
            </a:r>
          </a:p>
          <a:p>
            <a:endParaRPr lang="sr-Latn-RS" sz="1800" smtClean="0"/>
          </a:p>
          <a:p>
            <a:r>
              <a:rPr lang="sr-Latn-RS" sz="1800" smtClean="0"/>
              <a:t>To poprilično olakšava posao šalterskim službenicima i ljudima koji rade one zamorne poslove, pre svega misli se na svakodnevno prepisivanje ili prekucavanje podataka sa dostavljenih dokumenata.</a:t>
            </a:r>
          </a:p>
          <a:p>
            <a:endParaRPr lang="sr-Latn-RS" sz="1800"/>
          </a:p>
          <a:p>
            <a:r>
              <a:rPr lang="sr-Latn-RS" sz="1800" smtClean="0"/>
              <a:t>Prilikom ovakvog načina rada sa dokumentima, često su se javljale greške, odnosno pogrešno preuzimali podaci iz ličnih dokumenata, usled mehaničkog rada šalterskog službenika. Šalterski službenici nisu mašine i greška prilikom rada je moguća, a više faktora utiče na nju, kao što su na primer zamor, vreme provedeno na radom mestu, osvetljenje prostorije, opadanje koncentracije i ostali slični faktori.</a:t>
            </a:r>
          </a:p>
          <a:p>
            <a:endParaRPr lang="sr-Latn-RS" sz="1800"/>
          </a:p>
          <a:p>
            <a:endParaRPr lang="sr-Latn-RS" sz="1800" smtClean="0"/>
          </a:p>
        </p:txBody>
      </p:sp>
      <p:sp>
        <p:nvSpPr>
          <p:cNvPr id="4" name="Title 3"/>
          <p:cNvSpPr>
            <a:spLocks noGrp="1"/>
          </p:cNvSpPr>
          <p:nvPr>
            <p:ph type="title"/>
          </p:nvPr>
        </p:nvSpPr>
        <p:spPr/>
        <p:txBody>
          <a:bodyPr/>
          <a:lstStyle/>
          <a:p>
            <a:r>
              <a:rPr lang="sr-Latn-RS"/>
              <a:t>Motivacija</a:t>
            </a:r>
            <a:endParaRPr lang="en-US"/>
          </a:p>
        </p:txBody>
      </p:sp>
    </p:spTree>
    <p:extLst>
      <p:ext uri="{BB962C8B-B14F-4D97-AF65-F5344CB8AC3E}">
        <p14:creationId xmlns:p14="http://schemas.microsoft.com/office/powerpoint/2010/main" val="1773128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sr-Latn-RS" sz="1800" smtClean="0"/>
              <a:t>U skladu sa tim propratnim problemima, stručnjaci su uveli čipovane dokumente, što je donekle otklonilo prethodne probleme, ali ne i u potpunosti. </a:t>
            </a:r>
          </a:p>
          <a:p>
            <a:endParaRPr lang="sr-Latn-RS" sz="1800"/>
          </a:p>
          <a:p>
            <a:r>
              <a:rPr lang="sr-Latn-RS" sz="1800" smtClean="0"/>
              <a:t>Kao što je poznato, ljudi teško prihvataju nove stvari, pogotovo one što se tiču čipovanja i mnogi nisu radi da prilikom podizanja novih dokumentata podnesu zahtev za čipovanim dokumentom, već za dokumentom bez njega.</a:t>
            </a:r>
          </a:p>
          <a:p>
            <a:endParaRPr lang="sr-Latn-RS" sz="1800"/>
          </a:p>
          <a:p>
            <a:r>
              <a:rPr lang="sr-Latn-RS" sz="1800" smtClean="0"/>
              <a:t>Tom prilikom, dolazimo opet do počenog stanja i vraćamo se na predjašnji problem i otežavamo rad službenicima, koji ne mogu više samo pomoću čitača da odrade većinu posla.</a:t>
            </a:r>
            <a:endParaRPr lang="en-US" sz="1800"/>
          </a:p>
        </p:txBody>
      </p:sp>
      <p:sp>
        <p:nvSpPr>
          <p:cNvPr id="4" name="Title 3"/>
          <p:cNvSpPr>
            <a:spLocks noGrp="1"/>
          </p:cNvSpPr>
          <p:nvPr>
            <p:ph type="title"/>
          </p:nvPr>
        </p:nvSpPr>
        <p:spPr/>
        <p:txBody>
          <a:bodyPr/>
          <a:lstStyle/>
          <a:p>
            <a:r>
              <a:rPr lang="sr-Latn-RS" smtClean="0"/>
              <a:t>Motivacija</a:t>
            </a:r>
            <a:endParaRPr lang="en-US"/>
          </a:p>
        </p:txBody>
      </p:sp>
    </p:spTree>
    <p:extLst>
      <p:ext uri="{BB962C8B-B14F-4D97-AF65-F5344CB8AC3E}">
        <p14:creationId xmlns:p14="http://schemas.microsoft.com/office/powerpoint/2010/main" val="3117296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sr-Latn-RS" sz="1800" smtClean="0"/>
              <a:t>Prilikom tih nepredvidjenih okolnosti, dolazimo na ideju, kako na neki drugi način možemo pomoći šalterskim službenicima i podići njihovu produktivnost, kako ih učiniti efikasnijim i omogućiti im da greške svedu na minimum.</a:t>
            </a:r>
          </a:p>
          <a:p>
            <a:endParaRPr lang="sr-Latn-RS" sz="1800"/>
          </a:p>
          <a:p>
            <a:r>
              <a:rPr lang="sr-Latn-RS" sz="1800" smtClean="0"/>
              <a:t>Ideja koja se javlja, jeste da uvedemo aplikaciju, koja će automatski prepoznavati podatke sa dokumenata i dostaviti ih u čitljivoj formi na računaru, takve da će ih šalterski službenici sa lakoćom koristiti u daljem radu, a nadamo se i sa oduševljenjem prihvatiti.</a:t>
            </a:r>
          </a:p>
          <a:p>
            <a:endParaRPr lang="sr-Latn-RS" sz="1800"/>
          </a:p>
          <a:p>
            <a:r>
              <a:rPr lang="sr-Latn-RS" sz="1800" smtClean="0"/>
              <a:t>Celokupna ideja se odnosi na to, da računar odradi osetljiv posao, i da čovekove greške zamenimo radom mašine, odnosno u ovom slučaju radom računara.</a:t>
            </a:r>
          </a:p>
        </p:txBody>
      </p:sp>
      <p:sp>
        <p:nvSpPr>
          <p:cNvPr id="3" name="Title 2"/>
          <p:cNvSpPr>
            <a:spLocks noGrp="1"/>
          </p:cNvSpPr>
          <p:nvPr>
            <p:ph type="title"/>
          </p:nvPr>
        </p:nvSpPr>
        <p:spPr/>
        <p:txBody>
          <a:bodyPr/>
          <a:lstStyle/>
          <a:p>
            <a:r>
              <a:rPr lang="sr-Latn-RS" smtClean="0"/>
              <a:t>Motivacija</a:t>
            </a:r>
            <a:endParaRPr lang="en-US"/>
          </a:p>
        </p:txBody>
      </p:sp>
    </p:spTree>
    <p:extLst>
      <p:ext uri="{BB962C8B-B14F-4D97-AF65-F5344CB8AC3E}">
        <p14:creationId xmlns:p14="http://schemas.microsoft.com/office/powerpoint/2010/main" val="3686982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sr-Latn-RS" sz="1800" smtClean="0"/>
              <a:t>Ljudi su tokom višegodišnjeg iskustva sa radom na računaru uvideli da prepoznavanje skeniranih dokumenata im može olakšati posao i omogućiti mnoge stvari koje do tad nisu mogli da zamisle.</a:t>
            </a:r>
          </a:p>
          <a:p>
            <a:endParaRPr lang="sr-Latn-RS" sz="1800" smtClean="0"/>
          </a:p>
          <a:p>
            <a:r>
              <a:rPr lang="sr-Latn-RS" sz="1800" smtClean="0"/>
              <a:t>Shodno tome, razvijeno je par aplikativnih softvera koji predstavljaju OCR softvere (Optical Charachet Recognition), odnosno softvere za optičko prepoznavanje znakova.</a:t>
            </a:r>
          </a:p>
          <a:p>
            <a:endParaRPr lang="sr-Latn-RS" sz="1800" smtClean="0"/>
          </a:p>
          <a:p>
            <a:r>
              <a:rPr lang="sr-Latn-RS" sz="1800" smtClean="0"/>
              <a:t>Najpoznatiji </a:t>
            </a:r>
            <a:r>
              <a:rPr lang="sr-Latn-RS" sz="1800" u="sng" smtClean="0"/>
              <a:t>OCR softveri</a:t>
            </a:r>
            <a:r>
              <a:rPr lang="sr-Latn-RS" sz="1800" smtClean="0"/>
              <a:t> jesu </a:t>
            </a:r>
            <a:r>
              <a:rPr lang="sr-Latn-RS" sz="1800" smtClean="0">
                <a:solidFill>
                  <a:srgbClr val="C00000"/>
                </a:solidFill>
              </a:rPr>
              <a:t>ABBYY FineReader</a:t>
            </a:r>
            <a:r>
              <a:rPr lang="sr-Latn-RS" sz="1800" smtClean="0">
                <a:solidFill>
                  <a:srgbClr val="FFC000"/>
                </a:solidFill>
              </a:rPr>
              <a:t> </a:t>
            </a:r>
            <a:r>
              <a:rPr lang="sr-Latn-RS" sz="1800" smtClean="0"/>
              <a:t>i </a:t>
            </a:r>
            <a:r>
              <a:rPr lang="sr-Latn-RS" sz="1800" smtClean="0">
                <a:solidFill>
                  <a:srgbClr val="C00000"/>
                </a:solidFill>
              </a:rPr>
              <a:t>FreeOCR</a:t>
            </a:r>
            <a:r>
              <a:rPr lang="sr-Latn-RS" sz="1800" smtClean="0"/>
              <a:t>. Oni su našli primenu kako u profesionalnom radu, tako i u kućnom ambijentu.</a:t>
            </a:r>
            <a:endParaRPr lang="sr-Latn-RS" sz="1800"/>
          </a:p>
        </p:txBody>
      </p:sp>
      <p:sp>
        <p:nvSpPr>
          <p:cNvPr id="3" name="Title 2"/>
          <p:cNvSpPr>
            <a:spLocks noGrp="1"/>
          </p:cNvSpPr>
          <p:nvPr>
            <p:ph type="title"/>
          </p:nvPr>
        </p:nvSpPr>
        <p:spPr/>
        <p:txBody>
          <a:bodyPr/>
          <a:lstStyle/>
          <a:p>
            <a:r>
              <a:rPr lang="sr-Latn-RS" smtClean="0"/>
              <a:t>Slična rešenja u domenu srodnog problema</a:t>
            </a:r>
            <a:endParaRPr lang="en-US"/>
          </a:p>
        </p:txBody>
      </p:sp>
    </p:spTree>
    <p:extLst>
      <p:ext uri="{BB962C8B-B14F-4D97-AF65-F5344CB8AC3E}">
        <p14:creationId xmlns:p14="http://schemas.microsoft.com/office/powerpoint/2010/main" val="460427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sz="3200">
                <a:solidFill>
                  <a:srgbClr val="C00000"/>
                </a:solidFill>
              </a:rPr>
              <a:t>ABBYY </a:t>
            </a:r>
            <a:r>
              <a:rPr lang="sr-Latn-RS" sz="3200" smtClean="0">
                <a:solidFill>
                  <a:srgbClr val="C00000"/>
                </a:solidFill>
              </a:rPr>
              <a:t>FineReader</a:t>
            </a:r>
            <a:br>
              <a:rPr lang="sr-Latn-RS" sz="3200" smtClean="0">
                <a:solidFill>
                  <a:srgbClr val="C00000"/>
                </a:solidFill>
              </a:rPr>
            </a:br>
            <a:r>
              <a:rPr lang="sr-Latn-RS" sz="3200" smtClean="0">
                <a:solidFill>
                  <a:srgbClr val="C00000"/>
                </a:solidFill>
              </a:rPr>
              <a:t> i</a:t>
            </a:r>
            <a:r>
              <a:rPr lang="sr-Latn-RS" sz="3200" smtClean="0">
                <a:solidFill>
                  <a:srgbClr val="FFC000"/>
                </a:solidFill>
              </a:rPr>
              <a:t/>
            </a:r>
            <a:br>
              <a:rPr lang="sr-Latn-RS" sz="3200" smtClean="0">
                <a:solidFill>
                  <a:srgbClr val="FFC000"/>
                </a:solidFill>
              </a:rPr>
            </a:br>
            <a:r>
              <a:rPr lang="sr-Latn-RS" sz="3200" smtClean="0">
                <a:solidFill>
                  <a:srgbClr val="C00000"/>
                </a:solidFill>
              </a:rPr>
              <a:t>FreeOCR</a:t>
            </a:r>
            <a:endParaRPr lang="en-US" sz="320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667000"/>
            <a:ext cx="3905250" cy="29337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743200"/>
            <a:ext cx="3793510" cy="2776538"/>
          </a:xfrm>
          <a:prstGeom prst="rect">
            <a:avLst/>
          </a:prstGeom>
        </p:spPr>
      </p:pic>
    </p:spTree>
    <p:extLst>
      <p:ext uri="{BB962C8B-B14F-4D97-AF65-F5344CB8AC3E}">
        <p14:creationId xmlns:p14="http://schemas.microsoft.com/office/powerpoint/2010/main" val="2672477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sr-Latn-RS" sz="1800">
                <a:solidFill>
                  <a:srgbClr val="C00000"/>
                </a:solidFill>
              </a:rPr>
              <a:t>ABBYY FineReader</a:t>
            </a:r>
            <a:r>
              <a:rPr lang="sr-Latn-RS" sz="1800">
                <a:solidFill>
                  <a:srgbClr val="FFC000"/>
                </a:solidFill>
              </a:rPr>
              <a:t> </a:t>
            </a:r>
            <a:r>
              <a:rPr lang="sr-Latn-RS" sz="1800"/>
              <a:t>i </a:t>
            </a:r>
            <a:r>
              <a:rPr lang="sr-Latn-RS" sz="1800" smtClean="0">
                <a:solidFill>
                  <a:srgbClr val="C00000"/>
                </a:solidFill>
              </a:rPr>
              <a:t>FreeOCR </a:t>
            </a:r>
            <a:r>
              <a:rPr lang="sr-Latn-RS" sz="1800" smtClean="0">
                <a:solidFill>
                  <a:schemeClr val="tx1"/>
                </a:solidFill>
              </a:rPr>
              <a:t>su inteligentni OCR softveri za pretvaranje skeniranih papirnih dokumenata, PDF fajlova i digitalnih fotografija u izmenljive i pretraživačke elektronske fajlove. Omogućavaju transformaciju dokumenata i slika u upravljive i pristupačne informacije.</a:t>
            </a:r>
          </a:p>
          <a:p>
            <a:endParaRPr lang="sr-Latn-RS" sz="1800" smtClean="0">
              <a:solidFill>
                <a:schemeClr val="tx1"/>
              </a:solidFill>
            </a:endParaRPr>
          </a:p>
          <a:p>
            <a:r>
              <a:rPr lang="sr-Latn-RS" sz="1800" smtClean="0">
                <a:solidFill>
                  <a:schemeClr val="tx1"/>
                </a:solidFill>
              </a:rPr>
              <a:t>Aplikacije imaju tipične OCR mogućnosti kao što je prepoznavanje teksta, pa sve do obrade višestraničnih dokumenata, zadržavajući njihovu originalnu strukturu.</a:t>
            </a:r>
            <a:endParaRPr lang="en-US" sz="1800"/>
          </a:p>
        </p:txBody>
      </p:sp>
      <p:sp>
        <p:nvSpPr>
          <p:cNvPr id="5" name="Title 4"/>
          <p:cNvSpPr>
            <a:spLocks noGrp="1"/>
          </p:cNvSpPr>
          <p:nvPr>
            <p:ph type="title"/>
          </p:nvPr>
        </p:nvSpPr>
        <p:spPr/>
        <p:txBody>
          <a:bodyPr/>
          <a:lstStyle/>
          <a:p>
            <a:r>
              <a:rPr lang="sr-Latn-RS"/>
              <a:t>Slična rešenja u domenu srodnog problema</a:t>
            </a:r>
            <a:endParaRPr lang="en-US"/>
          </a:p>
        </p:txBody>
      </p:sp>
    </p:spTree>
    <p:extLst>
      <p:ext uri="{BB962C8B-B14F-4D97-AF65-F5344CB8AC3E}">
        <p14:creationId xmlns:p14="http://schemas.microsoft.com/office/powerpoint/2010/main" val="253808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sr-Latn-RS" sz="1800" smtClean="0"/>
              <a:t>Glavne i osnovne karakteristike prethodno navedenih OCR softvera jesu:</a:t>
            </a:r>
          </a:p>
          <a:p>
            <a:endParaRPr lang="sr-Latn-RS" sz="1800" smtClean="0"/>
          </a:p>
          <a:p>
            <a:pPr lvl="1"/>
            <a:r>
              <a:rPr lang="sr-Latn-RS" sz="1800" smtClean="0"/>
              <a:t>1.Inteligentna rekonstrukticja strukture dokumenata i forme</a:t>
            </a:r>
          </a:p>
          <a:p>
            <a:pPr lvl="1"/>
            <a:r>
              <a:rPr lang="sr-Latn-RS" sz="1800" smtClean="0"/>
              <a:t>2.Obrada slika snimljenih digitalnim aparatima  i telefonima</a:t>
            </a:r>
          </a:p>
          <a:p>
            <a:pPr lvl="1"/>
            <a:r>
              <a:rPr lang="sr-Latn-RS" sz="1800" smtClean="0"/>
              <a:t>3.Obimna podrška za jezike (u proseku oko 190)</a:t>
            </a:r>
          </a:p>
          <a:p>
            <a:pPr lvl="1"/>
            <a:r>
              <a:rPr lang="sr-Latn-RS" sz="1800" smtClean="0"/>
              <a:t>4.PDF konverzija, arihiviranje i bezbednost</a:t>
            </a:r>
          </a:p>
          <a:p>
            <a:pPr lvl="1"/>
            <a:r>
              <a:rPr lang="sr-Latn-RS" sz="1800" smtClean="0"/>
              <a:t>5.Čitanje barkodova</a:t>
            </a:r>
          </a:p>
          <a:p>
            <a:pPr lvl="1"/>
            <a:r>
              <a:rPr lang="sr-Latn-RS" sz="1800" smtClean="0"/>
              <a:t>6.Brzo višestruko obradjivanje</a:t>
            </a:r>
            <a:endParaRPr lang="en-US" sz="1800"/>
          </a:p>
        </p:txBody>
      </p:sp>
      <p:sp>
        <p:nvSpPr>
          <p:cNvPr id="3" name="Title 2"/>
          <p:cNvSpPr>
            <a:spLocks noGrp="1"/>
          </p:cNvSpPr>
          <p:nvPr>
            <p:ph type="title"/>
          </p:nvPr>
        </p:nvSpPr>
        <p:spPr/>
        <p:txBody>
          <a:bodyPr/>
          <a:lstStyle/>
          <a:p>
            <a:r>
              <a:rPr lang="sr-Latn-RS"/>
              <a:t>Slična rešenja u domenu srodnog problema</a:t>
            </a:r>
            <a:endParaRPr lang="en-US"/>
          </a:p>
        </p:txBody>
      </p:sp>
    </p:spTree>
    <p:extLst>
      <p:ext uri="{BB962C8B-B14F-4D97-AF65-F5344CB8AC3E}">
        <p14:creationId xmlns:p14="http://schemas.microsoft.com/office/powerpoint/2010/main" val="9869837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540</TotalTime>
  <Words>1099</Words>
  <Application>Microsoft Office PowerPoint</Application>
  <PresentationFormat>On-screen Show (4:3)</PresentationFormat>
  <Paragraphs>91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Hardcover</vt:lpstr>
      <vt:lpstr>Lična karta – OCR</vt:lpstr>
      <vt:lpstr>Motivacija</vt:lpstr>
      <vt:lpstr>Motivacija</vt:lpstr>
      <vt:lpstr>Motivacija</vt:lpstr>
      <vt:lpstr>Motivacija</vt:lpstr>
      <vt:lpstr>Slična rešenja u domenu srodnog problema</vt:lpstr>
      <vt:lpstr>ABBYY FineReader  i FreeOCR</vt:lpstr>
      <vt:lpstr>Slična rešenja u domenu srodnog problema</vt:lpstr>
      <vt:lpstr>Slična rešenja u domenu srodnog problema</vt:lpstr>
      <vt:lpstr>PowerPoint Presentation</vt:lpstr>
      <vt:lpstr>Slična rešenja u domenu srodnog problema</vt:lpstr>
      <vt:lpstr>Specifikacija</vt:lpstr>
      <vt:lpstr>Oprema</vt:lpstr>
      <vt:lpstr>Oprema</vt:lpstr>
      <vt:lpstr>Implementacija</vt:lpstr>
      <vt:lpstr>Implementacija</vt:lpstr>
      <vt:lpstr>Implementacija</vt:lpstr>
      <vt:lpstr>PowerPoint Presentation</vt:lpstr>
      <vt:lpstr>PowerPoint Presentation</vt:lpstr>
      <vt:lpstr>Hvala na pažnji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Svetislav</dc:creator>
  <cp:lastModifiedBy>Svetislav</cp:lastModifiedBy>
  <cp:revision>40</cp:revision>
  <dcterms:created xsi:type="dcterms:W3CDTF">2015-12-13T14:27:49Z</dcterms:created>
  <dcterms:modified xsi:type="dcterms:W3CDTF">2015-12-16T12:10:46Z</dcterms:modified>
</cp:coreProperties>
</file>