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3" r:id="rId5"/>
    <p:sldId id="265" r:id="rId6"/>
    <p:sldId id="266" r:id="rId7"/>
    <p:sldId id="268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>
        <p:scale>
          <a:sx n="90" d="100"/>
          <a:sy n="90" d="100"/>
        </p:scale>
        <p:origin x="664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9220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"/>
          <p:cNvSpPr/>
          <p:nvPr/>
        </p:nvSpPr>
        <p:spPr>
          <a:xfrm>
            <a:off x="4061866" y="-135186"/>
            <a:ext cx="9121280" cy="100239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Иван Арсентьев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3" name="«Место ввода цитаты».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ild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ild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Bild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6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ild"/>
          <p:cNvSpPr>
            <a:spLocks noGrp="1"/>
          </p:cNvSpPr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Bild"/>
          <p:cNvSpPr>
            <a:spLocks noGrp="1"/>
          </p:cNvSpPr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Bild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ie"/>
          <p:cNvSpPr/>
          <p:nvPr/>
        </p:nvSpPr>
        <p:spPr>
          <a:xfrm flipV="1">
            <a:off x="5206999" y="1140740"/>
            <a:ext cx="1" cy="197500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19" name="Presentation of Scientific Paper"/>
          <p:cNvSpPr txBox="1"/>
          <p:nvPr/>
        </p:nvSpPr>
        <p:spPr>
          <a:xfrm>
            <a:off x="5194298" y="2158250"/>
            <a:ext cx="6715325" cy="295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/>
          <a:lstStyle>
            <a:lvl1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algn="ctr"/>
            <a:r>
              <a:rPr lang="en-US" sz="3600" dirty="0"/>
              <a:t>Kaggle competition report (intermediate)</a:t>
            </a:r>
            <a:r>
              <a:rPr sz="3600" dirty="0"/>
              <a:t> </a:t>
            </a:r>
          </a:p>
        </p:txBody>
      </p:sp>
      <p:sp>
        <p:nvSpPr>
          <p:cNvPr id="120" name="Mean-variance portfolio optimisation using machine learning based stock price prediction"/>
          <p:cNvSpPr txBox="1"/>
          <p:nvPr/>
        </p:nvSpPr>
        <p:spPr>
          <a:xfrm>
            <a:off x="4284980" y="5639476"/>
            <a:ext cx="8966200" cy="1594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algn="ctr"/>
            <a:r>
              <a:rPr lang="en-US" dirty="0"/>
              <a:t>Sberbank Russian Housing Market</a:t>
            </a:r>
          </a:p>
        </p:txBody>
      </p:sp>
      <p:pic>
        <p:nvPicPr>
          <p:cNvPr id="12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5207" y="898870"/>
            <a:ext cx="1532874" cy="197614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Probability Theory and Mathematical Statistics…"/>
          <p:cNvSpPr txBox="1"/>
          <p:nvPr/>
        </p:nvSpPr>
        <p:spPr>
          <a:xfrm>
            <a:off x="5194300" y="650995"/>
            <a:ext cx="6715323" cy="1887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dirty="0"/>
              <a:t>Course: Machine learning and data mining</a:t>
            </a:r>
            <a:endParaRPr dirty="0"/>
          </a:p>
          <a:p>
            <a:pPr algn="l">
              <a:defRPr sz="3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dirty="0"/>
          </a:p>
          <a:p>
            <a:pPr algn="l">
              <a:defRPr sz="2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2800" dirty="0"/>
              <a:t>Lecturer: </a:t>
            </a:r>
            <a:r>
              <a:rPr lang="en-US" sz="2800" dirty="0">
                <a:sym typeface="Arial Narrow"/>
              </a:rPr>
              <a:t>Artem Maevskiy </a:t>
            </a:r>
          </a:p>
          <a:p>
            <a:pPr algn="l">
              <a:defRPr sz="20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sz="2800" dirty="0"/>
          </a:p>
        </p:txBody>
      </p:sp>
      <p:sp>
        <p:nvSpPr>
          <p:cNvPr id="123" name="Group 7 | 10.09.2021"/>
          <p:cNvSpPr txBox="1"/>
          <p:nvPr/>
        </p:nvSpPr>
        <p:spPr>
          <a:xfrm>
            <a:off x="9800167" y="8584091"/>
            <a:ext cx="3204633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b="1" dirty="0"/>
              <a:t>Group</a:t>
            </a:r>
            <a:r>
              <a:rPr lang="en-US" b="1" dirty="0"/>
              <a:t>: TMSS</a:t>
            </a:r>
            <a:r>
              <a:rPr b="1" dirty="0"/>
              <a:t> | </a:t>
            </a:r>
            <a:r>
              <a:rPr lang="en-US" b="1" dirty="0"/>
              <a:t>02..12</a:t>
            </a:r>
            <a:r>
              <a:rPr b="1" dirty="0"/>
              <a:t>.2021</a:t>
            </a:r>
            <a:endParaRPr lang="en-US" b="1" dirty="0"/>
          </a:p>
          <a:p>
            <a:r>
              <a:rPr lang="en-US" b="1" dirty="0"/>
              <a:t>Presenter: Zhornichenko Ilya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ie"/>
          <p:cNvSpPr/>
          <p:nvPr/>
        </p:nvSpPr>
        <p:spPr>
          <a:xfrm>
            <a:off x="787400" y="1574800"/>
            <a:ext cx="11430001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6" name="Presentation of Scientific Paper…"/>
          <p:cNvSpPr txBox="1"/>
          <p:nvPr/>
        </p:nvSpPr>
        <p:spPr>
          <a:xfrm>
            <a:off x="793361" y="2113981"/>
            <a:ext cx="11430002" cy="16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45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dirty="0"/>
              <a:t>Content</a:t>
            </a:r>
          </a:p>
          <a:p>
            <a:pPr algn="l">
              <a:defRPr sz="45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dirty="0"/>
          </a:p>
        </p:txBody>
      </p:sp>
      <p:sp>
        <p:nvSpPr>
          <p:cNvPr id="127" name="Urgency: Lost opportunities to achieve outperformance…"/>
          <p:cNvSpPr txBox="1"/>
          <p:nvPr/>
        </p:nvSpPr>
        <p:spPr>
          <a:xfrm>
            <a:off x="787400" y="3758943"/>
            <a:ext cx="11963401" cy="5486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3200" dirty="0"/>
              <a:t>Introduction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3200" dirty="0"/>
              <a:t>Intermediate results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3200" dirty="0"/>
              <a:t>Proposed method (Pipelines)</a:t>
            </a:r>
            <a:r>
              <a:rPr lang="ru-RU" sz="3200" dirty="0"/>
              <a:t> </a:t>
            </a:r>
            <a:endParaRPr lang="en-US" sz="3200" dirty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3200" dirty="0"/>
              <a:t>References </a:t>
            </a:r>
          </a:p>
          <a:p>
            <a:pPr algn="l">
              <a:lnSpc>
                <a:spcPct val="150000"/>
              </a:lnSpc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2400" dirty="0">
                <a:solidFill>
                  <a:srgbClr val="FF0000"/>
                </a:solidFill>
              </a:rPr>
              <a:t>Following headings will be added 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q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2400" dirty="0">
                <a:solidFill>
                  <a:srgbClr val="FF0000"/>
                </a:solidFill>
              </a:rPr>
              <a:t>Comparison of mixed(proposed method)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q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2400" dirty="0">
                <a:solidFill>
                  <a:srgbClr val="FF0000"/>
                </a:solidFill>
              </a:rPr>
              <a:t>Results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q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2400" dirty="0">
                <a:solidFill>
                  <a:srgbClr val="FF0000"/>
                </a:solidFill>
              </a:rPr>
              <a:t>Conclusion </a:t>
            </a:r>
          </a:p>
          <a:p>
            <a:pPr algn="l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dirty="0"/>
          </a:p>
          <a:p>
            <a:pPr algn="l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b="0" dirty="0"/>
          </a:p>
        </p:txBody>
      </p:sp>
      <p:pic>
        <p:nvPicPr>
          <p:cNvPr id="12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51" y="409411"/>
            <a:ext cx="875830" cy="87583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Probability Theory and Mathematical Statistics"/>
          <p:cNvSpPr txBox="1"/>
          <p:nvPr/>
        </p:nvSpPr>
        <p:spPr>
          <a:xfrm>
            <a:off x="4161666" y="616777"/>
            <a:ext cx="80827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sz="2400" dirty="0"/>
              <a:t>Machine learning and data mining</a:t>
            </a:r>
          </a:p>
        </p:txBody>
      </p:sp>
      <p:sp>
        <p:nvSpPr>
          <p:cNvPr id="18" name="Group 7 | 10.09.2021"/>
          <p:cNvSpPr txBox="1"/>
          <p:nvPr/>
        </p:nvSpPr>
        <p:spPr>
          <a:xfrm>
            <a:off x="9800167" y="8584091"/>
            <a:ext cx="3204633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b="1" dirty="0"/>
              <a:t>Group</a:t>
            </a:r>
            <a:r>
              <a:rPr lang="en-US" b="1" dirty="0"/>
              <a:t>: TMSS</a:t>
            </a:r>
            <a:r>
              <a:rPr b="1" dirty="0"/>
              <a:t> | </a:t>
            </a:r>
            <a:r>
              <a:rPr lang="en-US" b="1" dirty="0"/>
              <a:t>02.12</a:t>
            </a:r>
            <a:r>
              <a:rPr b="1" dirty="0"/>
              <a:t>.2021</a:t>
            </a:r>
            <a:endParaRPr lang="en-US" b="1" dirty="0"/>
          </a:p>
          <a:p>
            <a:r>
              <a:rPr lang="en-US" b="1" dirty="0"/>
              <a:t>Presenter: Zhornichenko Ilya</a:t>
            </a:r>
            <a:endParaRPr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8699C6-07FD-D949-85B2-44AA00C6C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083" y="3545005"/>
            <a:ext cx="4216400" cy="30779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75FAB8-0FBB-B94D-8604-2F4D6D9A8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003" y="103685"/>
            <a:ext cx="1462536" cy="14625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ie"/>
          <p:cNvSpPr/>
          <p:nvPr/>
        </p:nvSpPr>
        <p:spPr>
          <a:xfrm>
            <a:off x="787400" y="1574800"/>
            <a:ext cx="11430001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" name="Presentation of Scientific Paper…"/>
          <p:cNvSpPr txBox="1"/>
          <p:nvPr/>
        </p:nvSpPr>
        <p:spPr>
          <a:xfrm>
            <a:off x="793361" y="2113981"/>
            <a:ext cx="11430002" cy="16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45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dirty="0"/>
              <a:t>Introduction</a:t>
            </a:r>
            <a:endParaRPr dirty="0"/>
          </a:p>
        </p:txBody>
      </p:sp>
      <p:pic>
        <p:nvPicPr>
          <p:cNvPr id="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51" y="409411"/>
            <a:ext cx="875830" cy="87583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Probability Theory and Mathematical Statistics"/>
          <p:cNvSpPr txBox="1"/>
          <p:nvPr/>
        </p:nvSpPr>
        <p:spPr>
          <a:xfrm>
            <a:off x="4161666" y="616777"/>
            <a:ext cx="80827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sz="2400" dirty="0"/>
              <a:t>Machine learning and data mining</a:t>
            </a:r>
          </a:p>
        </p:txBody>
      </p:sp>
      <p:sp>
        <p:nvSpPr>
          <p:cNvPr id="8" name="Group 7 | 10.09.2021"/>
          <p:cNvSpPr txBox="1"/>
          <p:nvPr/>
        </p:nvSpPr>
        <p:spPr>
          <a:xfrm>
            <a:off x="9800167" y="8584091"/>
            <a:ext cx="3204633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b="1" dirty="0"/>
              <a:t>Group</a:t>
            </a:r>
            <a:r>
              <a:rPr lang="en-US" b="1" dirty="0"/>
              <a:t>: TMSS</a:t>
            </a:r>
            <a:r>
              <a:rPr b="1" dirty="0"/>
              <a:t> | </a:t>
            </a:r>
            <a:r>
              <a:rPr lang="en-US" b="1" dirty="0"/>
              <a:t>02.12</a:t>
            </a:r>
            <a:r>
              <a:rPr b="1" dirty="0"/>
              <a:t>.2021</a:t>
            </a:r>
            <a:endParaRPr lang="en-US" b="1" dirty="0"/>
          </a:p>
          <a:p>
            <a:r>
              <a:rPr lang="en-US" b="1" dirty="0"/>
              <a:t>Presenter: Zhornichenko Ilya</a:t>
            </a:r>
            <a:endParaRPr b="1" dirty="0"/>
          </a:p>
        </p:txBody>
      </p:sp>
      <p:sp>
        <p:nvSpPr>
          <p:cNvPr id="10" name="Urgency: Lost opportunities to achieve outperformance…"/>
          <p:cNvSpPr txBox="1"/>
          <p:nvPr/>
        </p:nvSpPr>
        <p:spPr>
          <a:xfrm>
            <a:off x="838201" y="3723384"/>
            <a:ext cx="11963401" cy="5486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dirty="0"/>
          </a:p>
          <a:p>
            <a:pPr algn="l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dirty="0"/>
          </a:p>
          <a:p>
            <a:pPr algn="l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dirty="0"/>
          </a:p>
          <a:p>
            <a:pPr algn="l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b="0" dirty="0"/>
          </a:p>
        </p:txBody>
      </p:sp>
      <p:sp>
        <p:nvSpPr>
          <p:cNvPr id="11" name="Urgency: Lost opportunities to achieve outperformance…"/>
          <p:cNvSpPr txBox="1"/>
          <p:nvPr/>
        </p:nvSpPr>
        <p:spPr>
          <a:xfrm>
            <a:off x="520699" y="3402619"/>
            <a:ext cx="12009439" cy="505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b="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92AFFA-D132-CF41-9695-CF713E85A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03" y="103685"/>
            <a:ext cx="1462536" cy="1462536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8D77B19-D117-0D4B-9D0D-652A9A16A110}"/>
              </a:ext>
            </a:extLst>
          </p:cNvPr>
          <p:cNvSpPr/>
          <p:nvPr/>
        </p:nvSpPr>
        <p:spPr>
          <a:xfrm>
            <a:off x="447675" y="3121595"/>
            <a:ext cx="127444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b="1" dirty="0">
                <a:solidFill>
                  <a:srgbClr val="253957"/>
                </a:solidFill>
                <a:sym typeface="Arial Narrow"/>
              </a:rPr>
              <a:t>The question is:</a:t>
            </a:r>
            <a:r>
              <a:rPr lang="ru-RU" b="1" dirty="0">
                <a:solidFill>
                  <a:srgbClr val="253957"/>
                </a:solidFill>
                <a:sym typeface="Arial Narrow"/>
              </a:rPr>
              <a:t> </a:t>
            </a:r>
            <a:r>
              <a:rPr lang="en-US" b="1" dirty="0">
                <a:solidFill>
                  <a:srgbClr val="253957"/>
                </a:solidFill>
                <a:sym typeface="Arial Narrow"/>
              </a:rPr>
              <a:t>To elaborate volatility of house pricing in Russia</a:t>
            </a:r>
          </a:p>
          <a:p>
            <a:pPr algn="l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ru-RU" b="1" dirty="0">
              <a:solidFill>
                <a:srgbClr val="253957"/>
              </a:solidFill>
              <a:sym typeface="Arial Narrow"/>
            </a:endParaRPr>
          </a:p>
          <a:p>
            <a:pPr algn="l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b="1" dirty="0">
                <a:solidFill>
                  <a:srgbClr val="253957"/>
                </a:solidFill>
                <a:sym typeface="Arial Narrow"/>
              </a:rPr>
              <a:t>The answer answer this question this steps will be proceeded</a:t>
            </a:r>
          </a:p>
          <a:p>
            <a:pPr marL="514350" indent="-514350" algn="l">
              <a:buFont typeface="+mj-lt"/>
              <a:buAutoNum type="arabicPeriod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b="1" dirty="0">
              <a:solidFill>
                <a:srgbClr val="253957"/>
              </a:solidFill>
              <a:sym typeface="Arial Narrow"/>
            </a:endParaRPr>
          </a:p>
          <a:p>
            <a:pPr marL="514350" indent="-514350" algn="l">
              <a:buFont typeface="+mj-lt"/>
              <a:buAutoNum type="arabicPeriod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b="1" dirty="0">
                <a:solidFill>
                  <a:srgbClr val="253957"/>
                </a:solidFill>
                <a:sym typeface="Arial Narrow"/>
              </a:rPr>
              <a:t>Preprocess data and get the most correlated features such as (pricing, distance and etc.)</a:t>
            </a:r>
          </a:p>
          <a:p>
            <a:pPr marL="514350" indent="-514350" algn="l">
              <a:buFont typeface="+mj-lt"/>
              <a:buAutoNum type="arabicPeriod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b="1" dirty="0">
              <a:solidFill>
                <a:srgbClr val="253957"/>
              </a:solidFill>
              <a:sym typeface="Arial Narrow"/>
            </a:endParaRPr>
          </a:p>
          <a:p>
            <a:pPr marL="514350" indent="-514350" algn="l">
              <a:buFont typeface="+mj-lt"/>
              <a:buAutoNum type="arabicPeriod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b="1" dirty="0">
                <a:solidFill>
                  <a:srgbClr val="253957"/>
                </a:solidFill>
                <a:sym typeface="Arial Narrow"/>
              </a:rPr>
              <a:t>Use gradient  boosting to obtain best performance</a:t>
            </a:r>
          </a:p>
          <a:p>
            <a:pPr marL="514350" indent="-514350" algn="l">
              <a:buFont typeface="+mj-lt"/>
              <a:buAutoNum type="arabicPeriod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b="1" dirty="0">
              <a:solidFill>
                <a:srgbClr val="253957"/>
              </a:solidFill>
              <a:sym typeface="Arial Narrow"/>
            </a:endParaRPr>
          </a:p>
          <a:p>
            <a:pPr marL="514350" indent="-514350" algn="l">
              <a:buFont typeface="+mj-lt"/>
              <a:buAutoNum type="arabicPeriod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b="1" dirty="0">
                <a:solidFill>
                  <a:srgbClr val="253957"/>
                </a:solidFill>
                <a:sym typeface="Arial Narrow"/>
              </a:rPr>
              <a:t>In addition: (Try to preprocess data in the way of averaging the missing data</a:t>
            </a:r>
          </a:p>
          <a:p>
            <a:pPr marL="514350" indent="-514350" algn="l">
              <a:buFont typeface="+mj-lt"/>
              <a:buAutoNum type="arabicPeriod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b="1" dirty="0">
              <a:solidFill>
                <a:srgbClr val="253957"/>
              </a:solidFill>
              <a:sym typeface="Arial Narrow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b="1" dirty="0">
              <a:solidFill>
                <a:srgbClr val="253957"/>
              </a:solidFill>
              <a:sym typeface="Arial Narrow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b="1" dirty="0">
              <a:solidFill>
                <a:srgbClr val="253957"/>
              </a:solidFill>
              <a:sym typeface="Arial Narrow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b="1" dirty="0">
              <a:solidFill>
                <a:srgbClr val="253957"/>
              </a:solidFill>
              <a:sym typeface="Arial Narrow"/>
            </a:endParaRPr>
          </a:p>
          <a:p>
            <a:pPr algn="l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dirty="0">
              <a:solidFill>
                <a:srgbClr val="253957"/>
              </a:solidFill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75524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>
            <a:off x="787400" y="1574800"/>
            <a:ext cx="11430001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Presentation of Scientific Paper…"/>
          <p:cNvSpPr txBox="1"/>
          <p:nvPr/>
        </p:nvSpPr>
        <p:spPr>
          <a:xfrm>
            <a:off x="793361" y="2113981"/>
            <a:ext cx="11430002" cy="16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45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dirty="0"/>
              <a:t>Intermediate work</a:t>
            </a:r>
          </a:p>
          <a:p>
            <a:pPr algn="l">
              <a:defRPr sz="45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dirty="0"/>
          </a:p>
        </p:txBody>
      </p:sp>
      <p:sp>
        <p:nvSpPr>
          <p:cNvPr id="4" name="Urgency: Lost opportunities to achieve outperformance…"/>
          <p:cNvSpPr txBox="1"/>
          <p:nvPr/>
        </p:nvSpPr>
        <p:spPr>
          <a:xfrm>
            <a:off x="787400" y="3758943"/>
            <a:ext cx="11963401" cy="5486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457200" indent="-457200" algn="l">
              <a:buFont typeface="Wingdings" panose="05000000000000000000" pitchFamily="2" charset="2"/>
              <a:buChar char="q"/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dirty="0"/>
          </a:p>
          <a:p>
            <a:pPr algn="l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dirty="0"/>
          </a:p>
          <a:p>
            <a:pPr algn="l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dirty="0"/>
          </a:p>
          <a:p>
            <a:pPr algn="l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b="0" dirty="0"/>
          </a:p>
        </p:txBody>
      </p:sp>
      <p:pic>
        <p:nvPicPr>
          <p:cNvPr id="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51" y="409411"/>
            <a:ext cx="875830" cy="87583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Probability Theory and Mathematical Statistics"/>
          <p:cNvSpPr txBox="1"/>
          <p:nvPr/>
        </p:nvSpPr>
        <p:spPr>
          <a:xfrm>
            <a:off x="4161666" y="616777"/>
            <a:ext cx="80827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sz="2400" dirty="0"/>
              <a:t>Machine learning and data mining</a:t>
            </a:r>
          </a:p>
        </p:txBody>
      </p:sp>
      <p:sp>
        <p:nvSpPr>
          <p:cNvPr id="7" name="Group 7 | 10.09.2021"/>
          <p:cNvSpPr txBox="1"/>
          <p:nvPr/>
        </p:nvSpPr>
        <p:spPr>
          <a:xfrm>
            <a:off x="9800167" y="8584091"/>
            <a:ext cx="3204633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b="1" dirty="0"/>
              <a:t>Group</a:t>
            </a:r>
            <a:r>
              <a:rPr lang="en-US" b="1" dirty="0"/>
              <a:t>: TMSS</a:t>
            </a:r>
            <a:r>
              <a:rPr b="1" dirty="0"/>
              <a:t> | </a:t>
            </a:r>
            <a:r>
              <a:rPr lang="en-US" b="1" dirty="0"/>
              <a:t>02.12</a:t>
            </a:r>
            <a:r>
              <a:rPr b="1" dirty="0"/>
              <a:t>.2021</a:t>
            </a:r>
            <a:endParaRPr lang="en-US" b="1" dirty="0"/>
          </a:p>
          <a:p>
            <a:r>
              <a:rPr lang="en-US" b="1" dirty="0"/>
              <a:t>Presenter: Zhornichenko Ilya</a:t>
            </a:r>
            <a:endParaRPr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39073B-B25F-E240-9F11-636B3509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03" y="103685"/>
            <a:ext cx="1462536" cy="14625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B8F7E3-18C3-6D43-8CEC-E625E7E15385}"/>
              </a:ext>
            </a:extLst>
          </p:cNvPr>
          <p:cNvSpPr txBox="1"/>
          <p:nvPr/>
        </p:nvSpPr>
        <p:spPr>
          <a:xfrm>
            <a:off x="801451" y="3744125"/>
            <a:ext cx="11443001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Preprocessing data and measuring feature importance</a:t>
            </a: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Splitting data with train_test_split() method</a:t>
            </a: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   Plotting response variable through features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endParaRPr kumimoji="0" lang="ru-RU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56944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>
            <a:off x="787400" y="1574800"/>
            <a:ext cx="11430001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Presentation of Scientific Paper…"/>
          <p:cNvSpPr txBox="1"/>
          <p:nvPr/>
        </p:nvSpPr>
        <p:spPr>
          <a:xfrm>
            <a:off x="793361" y="2113981"/>
            <a:ext cx="11430002" cy="16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45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dirty="0"/>
              <a:t>Further work</a:t>
            </a:r>
            <a:endParaRPr dirty="0"/>
          </a:p>
        </p:txBody>
      </p:sp>
      <p:sp>
        <p:nvSpPr>
          <p:cNvPr id="4" name="Urgency: Lost opportunities to achieve outperformance…"/>
          <p:cNvSpPr txBox="1"/>
          <p:nvPr/>
        </p:nvSpPr>
        <p:spPr>
          <a:xfrm>
            <a:off x="787400" y="3758943"/>
            <a:ext cx="11963401" cy="5486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dirty="0"/>
          </a:p>
          <a:p>
            <a:pPr algn="l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dirty="0"/>
          </a:p>
          <a:p>
            <a:pPr algn="l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dirty="0"/>
          </a:p>
          <a:p>
            <a:pPr algn="l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b="0" dirty="0"/>
          </a:p>
        </p:txBody>
      </p:sp>
      <p:pic>
        <p:nvPicPr>
          <p:cNvPr id="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51" y="409411"/>
            <a:ext cx="875830" cy="87583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Probability Theory and Mathematical Statistics"/>
          <p:cNvSpPr txBox="1"/>
          <p:nvPr/>
        </p:nvSpPr>
        <p:spPr>
          <a:xfrm>
            <a:off x="4161666" y="616777"/>
            <a:ext cx="80827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sz="2400" dirty="0"/>
              <a:t>Orthotransfomation of Satellite Scenes</a:t>
            </a:r>
          </a:p>
        </p:txBody>
      </p:sp>
      <p:sp>
        <p:nvSpPr>
          <p:cNvPr id="7" name="Group 7 | 10.09.2021"/>
          <p:cNvSpPr txBox="1"/>
          <p:nvPr/>
        </p:nvSpPr>
        <p:spPr>
          <a:xfrm>
            <a:off x="9800167" y="8584091"/>
            <a:ext cx="3204633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b="1" dirty="0"/>
              <a:t>Group</a:t>
            </a:r>
            <a:r>
              <a:rPr lang="en-US" b="1" dirty="0"/>
              <a:t>: TMSS</a:t>
            </a:r>
            <a:r>
              <a:rPr b="1" dirty="0"/>
              <a:t> | </a:t>
            </a:r>
            <a:r>
              <a:rPr lang="en-US" b="1" dirty="0"/>
              <a:t>02.12</a:t>
            </a:r>
            <a:r>
              <a:rPr b="1" dirty="0"/>
              <a:t>.2021</a:t>
            </a:r>
            <a:endParaRPr lang="en-US" b="1" dirty="0"/>
          </a:p>
          <a:p>
            <a:r>
              <a:rPr lang="en-US" b="1" dirty="0"/>
              <a:t>Presenter: Zhornichenko Ilya</a:t>
            </a:r>
            <a:endParaRPr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F15538-3908-0B48-B0CD-FBAA14BF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03" y="103685"/>
            <a:ext cx="1462536" cy="1462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CA45E-39FC-D048-9342-733C0B0CC26F}"/>
              </a:ext>
            </a:extLst>
          </p:cNvPr>
          <p:cNvSpPr txBox="1"/>
          <p:nvPr/>
        </p:nvSpPr>
        <p:spPr>
          <a:xfrm>
            <a:off x="265924" y="3092564"/>
            <a:ext cx="12738876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1.Filling in the missing data by averagin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 data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2.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implement Gradient boosting regressor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3.Implement Bagging regressor 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 Comparing methods with missing and fulfilled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datasets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5.Concl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usion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3692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>
            <a:off x="787400" y="1574800"/>
            <a:ext cx="11430001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Presentation of Scientific Paper…"/>
          <p:cNvSpPr txBox="1"/>
          <p:nvPr/>
        </p:nvSpPr>
        <p:spPr>
          <a:xfrm>
            <a:off x="793361" y="2113981"/>
            <a:ext cx="11430002" cy="16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45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dirty="0"/>
              <a:t>References </a:t>
            </a:r>
          </a:p>
          <a:p>
            <a:pPr algn="l">
              <a:defRPr sz="45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dirty="0"/>
          </a:p>
        </p:txBody>
      </p:sp>
      <p:sp>
        <p:nvSpPr>
          <p:cNvPr id="4" name="Urgency: Lost opportunities to achieve outperformance…"/>
          <p:cNvSpPr txBox="1"/>
          <p:nvPr/>
        </p:nvSpPr>
        <p:spPr>
          <a:xfrm>
            <a:off x="787400" y="2611333"/>
            <a:ext cx="11963401" cy="568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just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2800" dirty="0">
              <a:sym typeface="Arial Narrow"/>
            </a:endParaRPr>
          </a:p>
          <a:p>
            <a:pPr algn="just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dirty="0"/>
          </a:p>
          <a:p>
            <a:pPr algn="just">
              <a:defRPr sz="28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dirty="0"/>
          </a:p>
          <a:p>
            <a:pPr algn="l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3200" b="0" dirty="0"/>
          </a:p>
        </p:txBody>
      </p:sp>
      <p:pic>
        <p:nvPicPr>
          <p:cNvPr id="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451" y="409411"/>
            <a:ext cx="875830" cy="87583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Probability Theory and Mathematical Statistics"/>
          <p:cNvSpPr txBox="1"/>
          <p:nvPr/>
        </p:nvSpPr>
        <p:spPr>
          <a:xfrm>
            <a:off x="4161666" y="616777"/>
            <a:ext cx="80827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sz="2400" dirty="0"/>
              <a:t>Orthotransfomation of Satellite Scenes</a:t>
            </a:r>
          </a:p>
        </p:txBody>
      </p:sp>
      <p:sp>
        <p:nvSpPr>
          <p:cNvPr id="7" name="Group 7 | 10.09.2021"/>
          <p:cNvSpPr txBox="1"/>
          <p:nvPr/>
        </p:nvSpPr>
        <p:spPr>
          <a:xfrm>
            <a:off x="9800167" y="8584091"/>
            <a:ext cx="3204633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21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b="1" dirty="0"/>
              <a:t>Group</a:t>
            </a:r>
            <a:r>
              <a:rPr lang="en-US" b="1" dirty="0"/>
              <a:t>: TMSS</a:t>
            </a:r>
            <a:r>
              <a:rPr b="1" dirty="0"/>
              <a:t> | </a:t>
            </a:r>
            <a:r>
              <a:rPr lang="en-US" b="1" dirty="0"/>
              <a:t>02.12</a:t>
            </a:r>
            <a:r>
              <a:rPr b="1" dirty="0"/>
              <a:t>.2021</a:t>
            </a:r>
            <a:endParaRPr lang="en-US" b="1" dirty="0"/>
          </a:p>
          <a:p>
            <a:r>
              <a:rPr lang="en-US" b="1" dirty="0"/>
              <a:t>Presenter: Zhornichenko Ilya</a:t>
            </a:r>
            <a:endParaRPr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2A016-8FEA-2F47-93F0-DD0A376FE370}"/>
              </a:ext>
            </a:extLst>
          </p:cNvPr>
          <p:cNvSpPr txBox="1"/>
          <p:nvPr/>
        </p:nvSpPr>
        <p:spPr>
          <a:xfrm>
            <a:off x="-419983" y="9331063"/>
            <a:ext cx="45816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Only main references(Watch paper)</a:t>
            </a:r>
            <a:endParaRPr kumimoji="0" lang="ru-RU" sz="18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sym typeface="Helvetica Ligh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CB0EED-DF6F-F34A-9466-F41E1BD13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03" y="103685"/>
            <a:ext cx="1462536" cy="146253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3802370-3433-5546-A6E7-F1827A67CB13}"/>
              </a:ext>
            </a:extLst>
          </p:cNvPr>
          <p:cNvSpPr/>
          <p:nvPr/>
        </p:nvSpPr>
        <p:spPr>
          <a:xfrm>
            <a:off x="0" y="3758943"/>
            <a:ext cx="125577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Model evaluation: Two ensemble Scikit-Learn algorithms Gradient Boosting and Bagging</a:t>
            </a:r>
          </a:p>
          <a:p>
            <a:pPr marL="742950" indent="-742950" algn="just">
              <a:buFont typeface="+mj-lt"/>
              <a:buAutoNum type="arabicPeriod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Hastie T.,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Tibshirani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R., Friedman J., « The elements of Statistical Learning - Data Mining, Inference and Prediction », Springer, 2009; chapter 10.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6240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6469" y="3371136"/>
            <a:ext cx="2231862" cy="28772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183857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306</Words>
  <Application>Microsoft Macintosh PowerPoint</Application>
  <PresentationFormat>Произвольный</PresentationFormat>
  <Paragraphs>75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Helvetica</vt:lpstr>
      <vt:lpstr>Helvetica Light</vt:lpstr>
      <vt:lpstr>Helvetica Neue</vt:lpstr>
      <vt:lpstr>Wingdings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Жорниченко Илья Алексеевич</cp:lastModifiedBy>
  <cp:revision>51</cp:revision>
  <dcterms:modified xsi:type="dcterms:W3CDTF">2021-12-03T20:43:52Z</dcterms:modified>
</cp:coreProperties>
</file>