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9EC597D-78C7-427D-A294-B17BE54739B6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A3FB-1161-4696-87A9-3D8D71D03FC9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EBBD2-170F-40C3-BF49-C0645937F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91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EBBD2-170F-40C3-BF49-C0645937FCD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0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8A8-7277-4E31-8BF8-D9C32644B027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6DB-C96A-4418-9263-7F9A3780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8A8-7277-4E31-8BF8-D9C32644B027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6DB-C96A-4418-9263-7F9A3780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0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8A8-7277-4E31-8BF8-D9C32644B027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6DB-C96A-4418-9263-7F9A3780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5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8A8-7277-4E31-8BF8-D9C32644B027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6DB-C96A-4418-9263-7F9A3780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27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8A8-7277-4E31-8BF8-D9C32644B027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6DB-C96A-4418-9263-7F9A3780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8A8-7277-4E31-8BF8-D9C32644B027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6DB-C96A-4418-9263-7F9A3780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9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8A8-7277-4E31-8BF8-D9C32644B027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6DB-C96A-4418-9263-7F9A3780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54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8A8-7277-4E31-8BF8-D9C32644B027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6DB-C96A-4418-9263-7F9A3780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4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8A8-7277-4E31-8BF8-D9C32644B027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6DB-C96A-4418-9263-7F9A3780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9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8A8-7277-4E31-8BF8-D9C32644B027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6DB-C96A-4418-9263-7F9A3780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10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8A8-7277-4E31-8BF8-D9C32644B027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6DB-C96A-4418-9263-7F9A3780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46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198A8-7277-4E31-8BF8-D9C32644B027}" type="datetimeFigureOut">
              <a:rPr lang="ru-RU" smtClean="0"/>
              <a:t>02.08.2021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26DB-C96A-4418-9263-7F9A3780F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44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06392"/>
          </a:xfrm>
        </p:spPr>
        <p:txBody>
          <a:bodyPr>
            <a:noAutofit/>
          </a:bodyPr>
          <a:lstStyle/>
          <a:p>
            <a:r>
              <a:rPr lang="ru-RU" sz="8000" dirty="0" smtClean="0">
                <a:solidFill>
                  <a:srgbClr val="FF0000"/>
                </a:solidFill>
              </a:rPr>
              <a:t>АРМ сотрудника экономического отдела</a:t>
            </a:r>
            <a:endParaRPr lang="ru-RU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Анализ складских остатков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410790"/>
            <a:ext cx="5288280" cy="4690268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2412"/>
            <a:ext cx="5181600" cy="4787352"/>
          </a:xfrm>
        </p:spPr>
      </p:pic>
    </p:spTree>
    <p:extLst>
      <p:ext uri="{BB962C8B-B14F-4D97-AF65-F5344CB8AC3E}">
        <p14:creationId xmlns:p14="http://schemas.microsoft.com/office/powerpoint/2010/main" val="288853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Контроль ключевых экономических показателей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0160"/>
            <a:ext cx="5333999" cy="4571705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80160"/>
            <a:ext cx="5549537" cy="4571705"/>
          </a:xfrm>
        </p:spPr>
      </p:pic>
    </p:spTree>
    <p:extLst>
      <p:ext uri="{BB962C8B-B14F-4D97-AF65-F5344CB8AC3E}">
        <p14:creationId xmlns:p14="http://schemas.microsoft.com/office/powerpoint/2010/main" val="165151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32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Редактирование и сохранение данных по лизингополучателю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583"/>
            <a:ext cx="5181600" cy="4523789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37509"/>
            <a:ext cx="5181600" cy="4101737"/>
          </a:xfrm>
        </p:spPr>
      </p:pic>
    </p:spTree>
    <p:extLst>
      <p:ext uri="{BB962C8B-B14F-4D97-AF65-F5344CB8AC3E}">
        <p14:creationId xmlns:p14="http://schemas.microsoft.com/office/powerpoint/2010/main" val="255457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Редактирование и сохранение данных по договору лизинга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" y="1463040"/>
            <a:ext cx="5549537" cy="4594149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541417"/>
            <a:ext cx="5296989" cy="4580709"/>
          </a:xfrm>
        </p:spPr>
      </p:pic>
    </p:spTree>
    <p:extLst>
      <p:ext uri="{BB962C8B-B14F-4D97-AF65-F5344CB8AC3E}">
        <p14:creationId xmlns:p14="http://schemas.microsoft.com/office/powerpoint/2010/main" val="140155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049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Редактирование и сохранение данных по складу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5624"/>
            <a:ext cx="5181600" cy="4496415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45624"/>
            <a:ext cx="5436326" cy="4496414"/>
          </a:xfrm>
        </p:spPr>
      </p:pic>
    </p:spTree>
    <p:extLst>
      <p:ext uri="{BB962C8B-B14F-4D97-AF65-F5344CB8AC3E}">
        <p14:creationId xmlns:p14="http://schemas.microsoft.com/office/powerpoint/2010/main" val="306892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853441"/>
            <a:ext cx="10515600" cy="1402080"/>
          </a:xfrm>
        </p:spPr>
        <p:txBody>
          <a:bodyPr/>
          <a:lstStyle/>
          <a:p>
            <a:pPr algn="ctr"/>
            <a:r>
              <a:rPr lang="ru-RU" dirty="0" smtClean="0"/>
              <a:t>Цель проекта: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917371"/>
            <a:ext cx="10515600" cy="2656115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rgbClr val="FF0000"/>
                </a:solidFill>
              </a:rPr>
              <a:t>Систематизация хранения и автоматизация обработки данных по компаниям, ведущих учет в разных, не связанных между собой бухгалтерских программах</a:t>
            </a:r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2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830173"/>
            <a:ext cx="10515600" cy="1129256"/>
          </a:xfrm>
        </p:spPr>
        <p:txBody>
          <a:bodyPr/>
          <a:lstStyle/>
          <a:p>
            <a:pPr algn="ctr"/>
            <a:r>
              <a:rPr lang="ru-RU" b="1" dirty="0" smtClean="0"/>
              <a:t>Задачи проекта: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959428"/>
            <a:ext cx="10515600" cy="4145281"/>
          </a:xfrm>
        </p:spPr>
        <p:txBody>
          <a:bodyPr>
            <a:normAutofit fontScale="92500"/>
          </a:bodyPr>
          <a:lstStyle/>
          <a:p>
            <a:pPr marL="457200" indent="-457200" algn="just"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Организация хранения данных по компаниям с базе данных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Формирование консолидированных отчетов по связанным компаниям путем автоматизации процесса исключения взаимных обязательств и оборотов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Автоматизация работы с лизинговым портфелем, реализация возможности редактирования данных, содержащихся в портфеле внешним пользователем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Автоматизация работы с данными об объеме переданного в лизинг имущества с возможностью редактирования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Формирование сводного отчета по складским остаткам и расчет оборачиваемости склада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Автоматизация расчета ключевых финансовых индикаторов по компаниям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556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Исходные данные и их хранение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sz="2200" dirty="0"/>
              <a:t>Исходные данные хранятся и накапливаются в базе данных </a:t>
            </a:r>
            <a:r>
              <a:rPr lang="en-US" sz="2200" dirty="0"/>
              <a:t>SQL Server</a:t>
            </a:r>
            <a:r>
              <a:rPr lang="ru-RU" sz="2200" dirty="0" smtClean="0"/>
              <a:t>. Для данного приложения создана база данных</a:t>
            </a:r>
            <a:r>
              <a:rPr lang="en-US" sz="2200" dirty="0" smtClean="0"/>
              <a:t> </a:t>
            </a:r>
            <a:r>
              <a:rPr lang="ru-RU" sz="2200" dirty="0" smtClean="0"/>
              <a:t>под названием «</a:t>
            </a:r>
            <a:r>
              <a:rPr lang="en-US" sz="2200" dirty="0" err="1" smtClean="0"/>
              <a:t>GroupCompanies</a:t>
            </a:r>
            <a:r>
              <a:rPr lang="ru-RU" sz="2200" dirty="0" smtClean="0"/>
              <a:t>». </a:t>
            </a:r>
            <a:r>
              <a:rPr lang="ru-RU" sz="2200" dirty="0"/>
              <a:t/>
            </a:r>
            <a:br>
              <a:rPr lang="ru-RU" sz="2200" dirty="0"/>
            </a:br>
            <a:endParaRPr lang="ru-RU" sz="2200" b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6514"/>
            <a:ext cx="10515600" cy="4241075"/>
          </a:xfrm>
        </p:spPr>
      </p:pic>
    </p:spTree>
    <p:extLst>
      <p:ext uri="{BB962C8B-B14F-4D97-AF65-F5344CB8AC3E}">
        <p14:creationId xmlns:p14="http://schemas.microsoft.com/office/powerpoint/2010/main" val="264105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543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200" b="1" dirty="0" smtClean="0">
                <a:solidFill>
                  <a:srgbClr val="FF0000"/>
                </a:solidFill>
              </a:rPr>
              <a:t>Бухгалтерская отчетность материнской компании </a:t>
            </a:r>
            <a:br>
              <a:rPr lang="ru-RU" sz="1200" b="1" dirty="0" smtClean="0">
                <a:solidFill>
                  <a:srgbClr val="FF0000"/>
                </a:solidFill>
              </a:rPr>
            </a:br>
            <a:r>
              <a:rPr lang="ru-RU" sz="1200" b="1" dirty="0" smtClean="0">
                <a:solidFill>
                  <a:srgbClr val="FF0000"/>
                </a:solidFill>
              </a:rPr>
              <a:t>(вид деятельности оптовая торговля, учет в </a:t>
            </a:r>
            <a:r>
              <a:rPr lang="ru-RU" sz="1200" b="1" dirty="0" err="1" smtClean="0">
                <a:solidFill>
                  <a:srgbClr val="FF0000"/>
                </a:solidFill>
              </a:rPr>
              <a:t>Сбис</a:t>
            </a:r>
            <a:r>
              <a:rPr lang="ru-RU" sz="1200" b="1" dirty="0" smtClean="0">
                <a:solidFill>
                  <a:srgbClr val="FF0000"/>
                </a:solidFill>
              </a:rPr>
              <a:t> ++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583"/>
              </p:ext>
            </p:extLst>
          </p:nvPr>
        </p:nvGraphicFramePr>
        <p:xfrm>
          <a:off x="644434" y="775053"/>
          <a:ext cx="5582197" cy="5895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9684">
                  <a:extLst>
                    <a:ext uri="{9D8B030D-6E8A-4147-A177-3AD203B41FA5}">
                      <a16:colId xmlns:a16="http://schemas.microsoft.com/office/drawing/2014/main" val="3468438376"/>
                    </a:ext>
                  </a:extLst>
                </a:gridCol>
                <a:gridCol w="634342">
                  <a:extLst>
                    <a:ext uri="{9D8B030D-6E8A-4147-A177-3AD203B41FA5}">
                      <a16:colId xmlns:a16="http://schemas.microsoft.com/office/drawing/2014/main" val="3504239593"/>
                    </a:ext>
                  </a:extLst>
                </a:gridCol>
                <a:gridCol w="666057">
                  <a:extLst>
                    <a:ext uri="{9D8B030D-6E8A-4147-A177-3AD203B41FA5}">
                      <a16:colId xmlns:a16="http://schemas.microsoft.com/office/drawing/2014/main" val="1428318688"/>
                    </a:ext>
                  </a:extLst>
                </a:gridCol>
                <a:gridCol w="666057">
                  <a:extLst>
                    <a:ext uri="{9D8B030D-6E8A-4147-A177-3AD203B41FA5}">
                      <a16:colId xmlns:a16="http://schemas.microsoft.com/office/drawing/2014/main" val="2566116404"/>
                    </a:ext>
                  </a:extLst>
                </a:gridCol>
                <a:gridCol w="666057">
                  <a:extLst>
                    <a:ext uri="{9D8B030D-6E8A-4147-A177-3AD203B41FA5}">
                      <a16:colId xmlns:a16="http://schemas.microsoft.com/office/drawing/2014/main" val="3816228251"/>
                    </a:ext>
                  </a:extLst>
                </a:gridCol>
              </a:tblGrid>
              <a:tr h="117856"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3938358341"/>
                  </a:ext>
                </a:extLst>
              </a:tr>
              <a:tr h="11785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700" b="1" u="none" strike="noStrike" baseline="0" dirty="0">
                          <a:effectLst/>
                        </a:rPr>
                        <a:t>Бухгалтерский баланс материнской компании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67590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1396148442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22159288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Показатели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Код строки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2 018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2 019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2 020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637236697"/>
                  </a:ext>
                </a:extLst>
              </a:tr>
              <a:tr h="1207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 dirty="0">
                          <a:effectLst/>
                        </a:rPr>
                        <a:t>Актив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Код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2425104826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baseline="0" dirty="0">
                          <a:effectLst/>
                        </a:rPr>
                        <a:t>I. </a:t>
                      </a:r>
                      <a:r>
                        <a:rPr lang="ru-RU" sz="700" u="none" strike="noStrike" baseline="0" dirty="0" err="1">
                          <a:effectLst/>
                        </a:rPr>
                        <a:t>Внеоборотные</a:t>
                      </a:r>
                      <a:r>
                        <a:rPr lang="ru-RU" sz="700" u="none" strike="noStrike" baseline="0" dirty="0">
                          <a:effectLst/>
                        </a:rPr>
                        <a:t> активы        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38023304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Нематериальные активы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1 110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90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67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44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3139709280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Результаты исследований и разработок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1 120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996163692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Основные средства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1 150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21 839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27 621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33 686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1181252879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Доходные вложения в материальные ценности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1 160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396596772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Финансовые вложения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1 170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222 738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278 897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299 215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636817564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Отложенные налоговые активы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1 180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596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632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591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837322765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Прочие внеоборотные активы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1 190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466999302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Итого по разделу </a:t>
                      </a:r>
                      <a:r>
                        <a:rPr lang="en-US" sz="700" u="none" strike="noStrike" baseline="0">
                          <a:effectLst/>
                        </a:rPr>
                        <a:t>I</a:t>
                      </a:r>
                      <a:endParaRPr lang="en-US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1 100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245 263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307 217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333 536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279789351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16344867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baseline="0">
                          <a:effectLst/>
                        </a:rPr>
                        <a:t>II. </a:t>
                      </a:r>
                      <a:r>
                        <a:rPr lang="ru-RU" sz="700" u="none" strike="noStrike" baseline="0">
                          <a:effectLst/>
                        </a:rPr>
                        <a:t>Оборотные активы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3179835391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Запасы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1 210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338 964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409 503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503 388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3041596469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Налог на добавленную стоимость по приобретенным ценностям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1 220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12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26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3195902876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Дебиторская задолженность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1 230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505 956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575 750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638 193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739196021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Финансовые вложения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1 240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52 342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27 141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8 228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30387988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Денежные средства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1 250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22 054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2 189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363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870497168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Прочие оборотные активы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1 260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928819770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Итого по разделу </a:t>
                      </a:r>
                      <a:r>
                        <a:rPr lang="en-US" sz="700" u="none" strike="noStrike" baseline="0">
                          <a:effectLst/>
                        </a:rPr>
                        <a:t>II</a:t>
                      </a:r>
                      <a:endParaRPr lang="en-US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1 200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919 316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1 014 595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1 150 198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891932590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Баланс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1 600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1 164 579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1 321 812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1 483 734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521466310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720932497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Пассив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 dirty="0">
                          <a:effectLst/>
                        </a:rPr>
                        <a:t>Код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2595279958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baseline="0">
                          <a:effectLst/>
                        </a:rPr>
                        <a:t>III. </a:t>
                      </a:r>
                      <a:r>
                        <a:rPr lang="ru-RU" sz="700" u="none" strike="noStrike" baseline="0">
                          <a:effectLst/>
                        </a:rPr>
                        <a:t>Капитал и резервы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3951030966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Уставный капитал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1 310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1 000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1 000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1 000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445194764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Собственные акции, выкупленные у акционеров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1 320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3413876621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Переоценка внеоборотных активов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1 340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754326376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Добавочный капитал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1 350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3035471012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Резервный капитал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1 360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695529765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Нераспределенная  прибыль (непокрытый убыток)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1 370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537 384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544 300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628 329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1502754669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Итого по разделу </a:t>
                      </a:r>
                      <a:r>
                        <a:rPr lang="en-US" sz="700" u="none" strike="noStrike" baseline="0">
                          <a:effectLst/>
                        </a:rPr>
                        <a:t>III</a:t>
                      </a:r>
                      <a:endParaRPr lang="en-US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1 300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538 386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545 302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629 331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574830196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366374633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baseline="0">
                          <a:effectLst/>
                        </a:rPr>
                        <a:t>IV. </a:t>
                      </a:r>
                      <a:r>
                        <a:rPr lang="ru-RU" sz="700" u="none" strike="noStrike" baseline="0">
                          <a:effectLst/>
                        </a:rPr>
                        <a:t>Долгосрочные обязательства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998826177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Займы и кредиты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1 410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250 000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250 000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250 000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2024481177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Отложенные налоговые обязательства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1 420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62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81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68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1493724016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Прочие долгосрочные обязательства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1 450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1260660844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Итого по разделу </a:t>
                      </a:r>
                      <a:r>
                        <a:rPr lang="en-US" sz="700" u="none" strike="noStrike" baseline="0">
                          <a:effectLst/>
                        </a:rPr>
                        <a:t>IV</a:t>
                      </a:r>
                      <a:endParaRPr lang="en-US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1 400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250 062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250 081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250 068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126832958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1959934365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baseline="0">
                          <a:effectLst/>
                        </a:rPr>
                        <a:t>V. </a:t>
                      </a:r>
                      <a:r>
                        <a:rPr lang="ru-RU" sz="700" u="none" strike="noStrike" baseline="0">
                          <a:effectLst/>
                        </a:rPr>
                        <a:t>Краткосрочные обязательства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3955991653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Займы и кредиты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1 510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243 265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5 687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40 170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3889114686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Кредиторская задолженность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1 520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130 045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517 724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561 353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98150591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Доходы будущих периодов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1 530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627546469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Резервы предстоящих расходов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1 540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2 821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3 018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2 812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3246073155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Прочие краткосрочные обязательства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1 550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521500050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Итого по разделу </a:t>
                      </a:r>
                      <a:r>
                        <a:rPr lang="en-US" sz="700" u="none" strike="noStrike" baseline="0">
                          <a:effectLst/>
                        </a:rPr>
                        <a:t>V</a:t>
                      </a:r>
                      <a:endParaRPr lang="en-US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1 500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376 131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526 429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604 335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3726528450"/>
                  </a:ext>
                </a:extLst>
              </a:tr>
              <a:tr h="117856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Баланс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1 700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1 164 579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1 321 812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1 483 734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978" marR="3978" marT="3978" marB="0" anchor="b"/>
                </a:tc>
                <a:extLst>
                  <a:ext uri="{0D108BD9-81ED-4DB2-BD59-A6C34878D82A}">
                    <a16:rowId xmlns:a16="http://schemas.microsoft.com/office/drawing/2014/main" val="1845921027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61385"/>
              </p:ext>
            </p:extLst>
          </p:nvPr>
        </p:nvGraphicFramePr>
        <p:xfrm>
          <a:off x="6372792" y="775053"/>
          <a:ext cx="5315992" cy="5895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3323">
                  <a:extLst>
                    <a:ext uri="{9D8B030D-6E8A-4147-A177-3AD203B41FA5}">
                      <a16:colId xmlns:a16="http://schemas.microsoft.com/office/drawing/2014/main" val="1763019158"/>
                    </a:ext>
                  </a:extLst>
                </a:gridCol>
                <a:gridCol w="639198">
                  <a:extLst>
                    <a:ext uri="{9D8B030D-6E8A-4147-A177-3AD203B41FA5}">
                      <a16:colId xmlns:a16="http://schemas.microsoft.com/office/drawing/2014/main" val="4284292951"/>
                    </a:ext>
                  </a:extLst>
                </a:gridCol>
                <a:gridCol w="671157">
                  <a:extLst>
                    <a:ext uri="{9D8B030D-6E8A-4147-A177-3AD203B41FA5}">
                      <a16:colId xmlns:a16="http://schemas.microsoft.com/office/drawing/2014/main" val="3254418264"/>
                    </a:ext>
                  </a:extLst>
                </a:gridCol>
                <a:gridCol w="671157">
                  <a:extLst>
                    <a:ext uri="{9D8B030D-6E8A-4147-A177-3AD203B41FA5}">
                      <a16:colId xmlns:a16="http://schemas.microsoft.com/office/drawing/2014/main" val="2686751853"/>
                    </a:ext>
                  </a:extLst>
                </a:gridCol>
                <a:gridCol w="671157">
                  <a:extLst>
                    <a:ext uri="{9D8B030D-6E8A-4147-A177-3AD203B41FA5}">
                      <a16:colId xmlns:a16="http://schemas.microsoft.com/office/drawing/2014/main" val="1685969015"/>
                    </a:ext>
                  </a:extLst>
                </a:gridCol>
              </a:tblGrid>
              <a:tr h="25981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</a:rPr>
                        <a:t>Отчет о финансовых результатах материнской компании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90556"/>
                  </a:ext>
                </a:extLst>
              </a:tr>
              <a:tr h="259819">
                <a:tc>
                  <a:txBody>
                    <a:bodyPr/>
                    <a:lstStyle/>
                    <a:p>
                      <a:pPr algn="l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2659567980"/>
                  </a:ext>
                </a:extLst>
              </a:tr>
              <a:tr h="270645">
                <a:tc>
                  <a:txBody>
                    <a:bodyPr/>
                    <a:lstStyle/>
                    <a:p>
                      <a:pPr algn="l" fontAlgn="b"/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2971696286"/>
                  </a:ext>
                </a:extLst>
              </a:tr>
              <a:tr h="1840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Показатели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Код строки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2 018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2 019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2 020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extLst>
                  <a:ext uri="{0D108BD9-81ED-4DB2-BD59-A6C34878D82A}">
                    <a16:rowId xmlns:a16="http://schemas.microsoft.com/office/drawing/2014/main" val="1251847812"/>
                  </a:ext>
                </a:extLst>
              </a:tr>
              <a:tr h="8552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Выручка (нетто) от продажи товаров, продукции, работ, услуг (за минусом налога на добавленную стоимость, акцизов и аналогичных обязательных платежей)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2 110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3 300 962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5 416 365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5 662 472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192355320"/>
                  </a:ext>
                </a:extLst>
              </a:tr>
              <a:tr h="322609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Себестоимость проданных товаров, продукции, работ, услуг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2 120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-3 087 278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-5 097 118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-5 389 098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3040412349"/>
                  </a:ext>
                </a:extLst>
              </a:tr>
              <a:tr h="2165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Валовая прибыль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2 100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213 684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319 247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273 374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2396321160"/>
                  </a:ext>
                </a:extLst>
              </a:tr>
              <a:tr h="2165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Коммерческие расходы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2 210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-169 646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-294 525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-250 161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1733107122"/>
                  </a:ext>
                </a:extLst>
              </a:tr>
              <a:tr h="2165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Управленческие расходы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2 220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4024285473"/>
                  </a:ext>
                </a:extLst>
              </a:tr>
              <a:tr h="2165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Прибыль (убыток) от продаж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2 200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44 038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24 722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23 213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1435882137"/>
                  </a:ext>
                </a:extLst>
              </a:tr>
              <a:tr h="2165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Доходы от участия в других организациях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2 310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12 000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6 728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40 000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3295876261"/>
                  </a:ext>
                </a:extLst>
              </a:tr>
              <a:tr h="2165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Проценты к получению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2 320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9 985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7 504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8 031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3892509468"/>
                  </a:ext>
                </a:extLst>
              </a:tr>
              <a:tr h="2273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Проценты к уплате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2 330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-58 247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-63 916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-56 152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3831252398"/>
                  </a:ext>
                </a:extLst>
              </a:tr>
              <a:tr h="2273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Прочие доходы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2 340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176 931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63 051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183 765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2707607094"/>
                  </a:ext>
                </a:extLst>
              </a:tr>
              <a:tr h="2165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Прочие расходы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2 350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-168 685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-26 810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-112 646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2684327482"/>
                  </a:ext>
                </a:extLst>
              </a:tr>
              <a:tr h="2273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Прибыль (убыток) до налогообложения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2 300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16 022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11 279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86 211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4256442733"/>
                  </a:ext>
                </a:extLst>
              </a:tr>
              <a:tr h="2165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Текущий налог на прибыль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2 410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-1 180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-4 357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-1 211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1064947278"/>
                  </a:ext>
                </a:extLst>
              </a:tr>
              <a:tr h="3464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 том числе постоянные налоговые обязательства (активы)</a:t>
                      </a:r>
                      <a:endParaRPr lang="ru-RU" sz="800" b="1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2 421 </a:t>
                      </a:r>
                      <a:endParaRPr lang="ru-RU" sz="800" b="1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-1 938 </a:t>
                      </a:r>
                      <a:endParaRPr lang="ru-RU" sz="8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2 084 </a:t>
                      </a:r>
                      <a:endParaRPr lang="ru-RU" sz="8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-972 </a:t>
                      </a:r>
                      <a:endParaRPr lang="ru-RU" sz="8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4267574872"/>
                  </a:ext>
                </a:extLst>
              </a:tr>
              <a:tr h="322609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Изменение отложенных налоговых обязательств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2 430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-25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-19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99486933"/>
                  </a:ext>
                </a:extLst>
              </a:tr>
              <a:tr h="2165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Изменение отложенных налоговых активов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2 450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-61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1803901315"/>
                  </a:ext>
                </a:extLst>
              </a:tr>
              <a:tr h="21651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Прочее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2 460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-31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-23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4148878485"/>
                  </a:ext>
                </a:extLst>
              </a:tr>
              <a:tr h="2273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Чистая прибыль (убыток)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2 400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14 725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6 916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84 029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990" marR="7990" marT="7990" marB="0" anchor="b"/>
                </a:tc>
                <a:extLst>
                  <a:ext uri="{0D108BD9-81ED-4DB2-BD59-A6C34878D82A}">
                    <a16:rowId xmlns:a16="http://schemas.microsoft.com/office/drawing/2014/main" val="2248139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5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657" y="208371"/>
            <a:ext cx="10515600" cy="30543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200" b="1" dirty="0" smtClean="0">
                <a:solidFill>
                  <a:srgbClr val="FF0000"/>
                </a:solidFill>
              </a:rPr>
              <a:t>Бухгалтерская отчетность дочерней компании </a:t>
            </a:r>
            <a:br>
              <a:rPr lang="ru-RU" sz="1200" b="1" dirty="0" smtClean="0">
                <a:solidFill>
                  <a:srgbClr val="FF0000"/>
                </a:solidFill>
              </a:rPr>
            </a:br>
            <a:r>
              <a:rPr lang="ru-RU" sz="1200" b="1" dirty="0" smtClean="0">
                <a:solidFill>
                  <a:srgbClr val="FF0000"/>
                </a:solidFill>
              </a:rPr>
              <a:t>(вид деятельности финансовый лизинг, учет в 1С)</a:t>
            </a:r>
            <a:endParaRPr lang="ru-RU" sz="1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39485"/>
              </p:ext>
            </p:extLst>
          </p:nvPr>
        </p:nvGraphicFramePr>
        <p:xfrm>
          <a:off x="246689" y="627008"/>
          <a:ext cx="5657722" cy="6153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9151">
                  <a:extLst>
                    <a:ext uri="{9D8B030D-6E8A-4147-A177-3AD203B41FA5}">
                      <a16:colId xmlns:a16="http://schemas.microsoft.com/office/drawing/2014/main" val="3497844531"/>
                    </a:ext>
                  </a:extLst>
                </a:gridCol>
                <a:gridCol w="524268">
                  <a:extLst>
                    <a:ext uri="{9D8B030D-6E8A-4147-A177-3AD203B41FA5}">
                      <a16:colId xmlns:a16="http://schemas.microsoft.com/office/drawing/2014/main" val="3636800994"/>
                    </a:ext>
                  </a:extLst>
                </a:gridCol>
                <a:gridCol w="688101">
                  <a:extLst>
                    <a:ext uri="{9D8B030D-6E8A-4147-A177-3AD203B41FA5}">
                      <a16:colId xmlns:a16="http://schemas.microsoft.com/office/drawing/2014/main" val="421586724"/>
                    </a:ext>
                  </a:extLst>
                </a:gridCol>
                <a:gridCol w="688101">
                  <a:extLst>
                    <a:ext uri="{9D8B030D-6E8A-4147-A177-3AD203B41FA5}">
                      <a16:colId xmlns:a16="http://schemas.microsoft.com/office/drawing/2014/main" val="3049126196"/>
                    </a:ext>
                  </a:extLst>
                </a:gridCol>
                <a:gridCol w="688101">
                  <a:extLst>
                    <a:ext uri="{9D8B030D-6E8A-4147-A177-3AD203B41FA5}">
                      <a16:colId xmlns:a16="http://schemas.microsoft.com/office/drawing/2014/main" val="2742776489"/>
                    </a:ext>
                  </a:extLst>
                </a:gridCol>
              </a:tblGrid>
              <a:tr h="12512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700" b="1" u="none" strike="noStrike" baseline="0" dirty="0">
                          <a:effectLst/>
                        </a:rPr>
                        <a:t>Бухгалтерский баланс дочерней компании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80204"/>
                  </a:ext>
                </a:extLst>
              </a:tr>
              <a:tr h="125127">
                <a:tc>
                  <a:txBody>
                    <a:bodyPr/>
                    <a:lstStyle/>
                    <a:p>
                      <a:pPr algn="l" fontAlgn="b"/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1799494896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3101933948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Показатели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Код строки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2 018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2 019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2 020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2744848613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 dirty="0">
                          <a:effectLst/>
                        </a:rPr>
                        <a:t>Актив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Код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ctr"/>
                </a:tc>
                <a:extLst>
                  <a:ext uri="{0D108BD9-81ED-4DB2-BD59-A6C34878D82A}">
                    <a16:rowId xmlns:a16="http://schemas.microsoft.com/office/drawing/2014/main" val="3131621183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baseline="0">
                          <a:effectLst/>
                        </a:rPr>
                        <a:t>I. </a:t>
                      </a:r>
                      <a:r>
                        <a:rPr lang="ru-RU" sz="700" u="none" strike="noStrike" baseline="0">
                          <a:effectLst/>
                        </a:rPr>
                        <a:t>Внеоборотные активы        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573165677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Нематериальные активы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1 110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3581336121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Результаты исследований и разработок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1 120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1875606964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Основные средства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1 150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326 854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310 274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285 333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3864366714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Доходные вложения в материальные ценности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1 160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284 306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500 101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348 335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2824061264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Финансовые вложения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1 170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3 207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3 025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3348138119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Отложенные налоговые активы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1 180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23 663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30 940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29 249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2746066795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Прочие внеоборотные активы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1 190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765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765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955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220085749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Итого по разделу </a:t>
                      </a:r>
                      <a:r>
                        <a:rPr lang="en-US" sz="700" u="none" strike="noStrike" baseline="0">
                          <a:effectLst/>
                        </a:rPr>
                        <a:t>I</a:t>
                      </a:r>
                      <a:endParaRPr lang="en-US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1 100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635 588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845 287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666 897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2830435558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3877395168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baseline="0">
                          <a:effectLst/>
                        </a:rPr>
                        <a:t>II. </a:t>
                      </a:r>
                      <a:r>
                        <a:rPr lang="ru-RU" sz="700" u="none" strike="noStrike" baseline="0">
                          <a:effectLst/>
                        </a:rPr>
                        <a:t>Оборотные активы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740996351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Запасы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1 210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632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743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8 928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3455212669"/>
                  </a:ext>
                </a:extLst>
              </a:tr>
              <a:tr h="823038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Налог на добавленную стоимость по приобретенным ценностям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1 220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27286477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Дебиторская задолженность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1 230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268 228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259 922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289 080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999756679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Финансовые вложения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 dirty="0">
                          <a:effectLst/>
                        </a:rPr>
                        <a:t>1 240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25 393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9 690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1728104324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Денежные средства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1 250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3 747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2 707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932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2026376208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Прочие оборотные активы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1 260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1 429 524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1 968 065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2 001 678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3444516928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Итого по разделу </a:t>
                      </a:r>
                      <a:r>
                        <a:rPr lang="en-US" sz="700" u="none" strike="noStrike" baseline="0">
                          <a:effectLst/>
                        </a:rPr>
                        <a:t>II</a:t>
                      </a:r>
                      <a:endParaRPr lang="en-US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1 200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1 727 524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2 231 437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2 310 308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1160086929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Баланс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1 600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2 363 112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3 076 723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2 977 205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468368555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3349477614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Пассив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Код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ctr"/>
                </a:tc>
                <a:extLst>
                  <a:ext uri="{0D108BD9-81ED-4DB2-BD59-A6C34878D82A}">
                    <a16:rowId xmlns:a16="http://schemas.microsoft.com/office/drawing/2014/main" val="1993504856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baseline="0">
                          <a:effectLst/>
                        </a:rPr>
                        <a:t>III. </a:t>
                      </a:r>
                      <a:r>
                        <a:rPr lang="ru-RU" sz="700" u="none" strike="noStrike" baseline="0">
                          <a:effectLst/>
                        </a:rPr>
                        <a:t>Капитал и резервы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358023116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Уставный капитал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1 310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174 050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174 050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174 050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487345180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Собственные акции, выкупленные у акционеров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1 320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950732124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Переоценка внеоборотных активов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1 340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446058539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Добавочный капитал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1 350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3644900257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Резервный капитал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1 360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3511812662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Нераспределенная  прибыль (непокрытый убыток)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1 370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335 022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367 222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348 235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111450617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Итого по разделу </a:t>
                      </a:r>
                      <a:r>
                        <a:rPr lang="en-US" sz="700" u="none" strike="noStrike" baseline="0">
                          <a:effectLst/>
                        </a:rPr>
                        <a:t>III</a:t>
                      </a:r>
                      <a:endParaRPr lang="en-US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1 300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509 072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541 272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522 286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3637407461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3951838711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baseline="0">
                          <a:effectLst/>
                        </a:rPr>
                        <a:t>IV. </a:t>
                      </a:r>
                      <a:r>
                        <a:rPr lang="ru-RU" sz="700" u="none" strike="noStrike" baseline="0">
                          <a:effectLst/>
                        </a:rPr>
                        <a:t>Долгосрочные обязательства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933650044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Займы и кредиты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1 410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1 643 811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2 217 218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2 056 157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1471142556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Отложенные налоговые обязательства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1 420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10 835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24 858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32 364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2639972127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Прочие долгосрочные обязательства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1 450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2167910669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Итого по разделу </a:t>
                      </a:r>
                      <a:r>
                        <a:rPr lang="en-US" sz="700" u="none" strike="noStrike" baseline="0">
                          <a:effectLst/>
                        </a:rPr>
                        <a:t>IV</a:t>
                      </a:r>
                      <a:endParaRPr lang="en-US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1 400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1 654 646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2 242 076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2 088 521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2634611219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4155844675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baseline="0">
                          <a:effectLst/>
                        </a:rPr>
                        <a:t>V. </a:t>
                      </a:r>
                      <a:r>
                        <a:rPr lang="ru-RU" sz="700" u="none" strike="noStrike" baseline="0">
                          <a:effectLst/>
                        </a:rPr>
                        <a:t>Краткосрочные обязательства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799788446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Займы и кредиты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1 510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10 456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25 161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10 989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1023786381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Кредиторская задолженность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1 520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161 884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249 594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330 383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2974853776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Доходы будущих периодов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1 530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 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981375903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Резервы предстоящих расходов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1 540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17 001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18 621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25 027 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1189291584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>
                          <a:effectLst/>
                        </a:rPr>
                        <a:t>Прочие краткосрочные обязательства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1 550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10 053 </a:t>
                      </a:r>
                      <a:endParaRPr lang="ru-RU" sz="700" b="0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baseline="0" dirty="0">
                          <a:effectLst/>
                        </a:rPr>
                        <a:t> </a:t>
                      </a:r>
                      <a:endParaRPr lang="ru-RU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902181926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Итого по разделу </a:t>
                      </a:r>
                      <a:r>
                        <a:rPr lang="en-US" sz="700" u="none" strike="noStrike" baseline="0">
                          <a:effectLst/>
                        </a:rPr>
                        <a:t>V</a:t>
                      </a:r>
                      <a:endParaRPr lang="en-US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1 500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199 394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293 376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366 399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530858211"/>
                  </a:ext>
                </a:extLst>
              </a:tr>
              <a:tr h="108054"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Баланс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baseline="0">
                          <a:effectLst/>
                        </a:rPr>
                        <a:t>1 700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>
                          <a:effectLst/>
                        </a:rPr>
                        <a:t>2 363 112 </a:t>
                      </a:r>
                      <a:endParaRPr lang="ru-RU" sz="700" b="1" i="0" u="none" strike="noStrike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3 076 723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baseline="0" dirty="0">
                          <a:effectLst/>
                        </a:rPr>
                        <a:t>2 977 205 </a:t>
                      </a:r>
                      <a:endParaRPr lang="ru-RU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749" marR="3749" marT="3749" marB="0" anchor="b"/>
                </a:tc>
                <a:extLst>
                  <a:ext uri="{0D108BD9-81ED-4DB2-BD59-A6C34878D82A}">
                    <a16:rowId xmlns:a16="http://schemas.microsoft.com/office/drawing/2014/main" val="1571470788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70942"/>
              </p:ext>
            </p:extLst>
          </p:nvPr>
        </p:nvGraphicFramePr>
        <p:xfrm>
          <a:off x="6128245" y="627009"/>
          <a:ext cx="5785080" cy="6000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4008">
                  <a:extLst>
                    <a:ext uri="{9D8B030D-6E8A-4147-A177-3AD203B41FA5}">
                      <a16:colId xmlns:a16="http://schemas.microsoft.com/office/drawing/2014/main" val="3692146430"/>
                    </a:ext>
                  </a:extLst>
                </a:gridCol>
                <a:gridCol w="600268">
                  <a:extLst>
                    <a:ext uri="{9D8B030D-6E8A-4147-A177-3AD203B41FA5}">
                      <a16:colId xmlns:a16="http://schemas.microsoft.com/office/drawing/2014/main" val="3816640660"/>
                    </a:ext>
                  </a:extLst>
                </a:gridCol>
                <a:gridCol w="600268">
                  <a:extLst>
                    <a:ext uri="{9D8B030D-6E8A-4147-A177-3AD203B41FA5}">
                      <a16:colId xmlns:a16="http://schemas.microsoft.com/office/drawing/2014/main" val="1848949929"/>
                    </a:ext>
                  </a:extLst>
                </a:gridCol>
                <a:gridCol w="600268">
                  <a:extLst>
                    <a:ext uri="{9D8B030D-6E8A-4147-A177-3AD203B41FA5}">
                      <a16:colId xmlns:a16="http://schemas.microsoft.com/office/drawing/2014/main" val="368321304"/>
                    </a:ext>
                  </a:extLst>
                </a:gridCol>
                <a:gridCol w="600268">
                  <a:extLst>
                    <a:ext uri="{9D8B030D-6E8A-4147-A177-3AD203B41FA5}">
                      <a16:colId xmlns:a16="http://schemas.microsoft.com/office/drawing/2014/main" val="2440638455"/>
                    </a:ext>
                  </a:extLst>
                </a:gridCol>
              </a:tblGrid>
              <a:tr h="59367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effectLst/>
                        </a:rPr>
                        <a:t>Отчет о финансовых результатах дочерней компании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58947"/>
                  </a:ext>
                </a:extLst>
              </a:tr>
              <a:tr h="298245"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976287989"/>
                  </a:ext>
                </a:extLst>
              </a:tr>
              <a:tr h="2134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 dirty="0">
                          <a:effectLst/>
                        </a:rPr>
                        <a:t>Показатели</a:t>
                      </a:r>
                      <a:endParaRPr lang="ru-RU" sz="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Код строки</a:t>
                      </a:r>
                      <a:endParaRPr lang="ru-RU" sz="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2 018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2 019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2 020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extLst>
                  <a:ext uri="{0D108BD9-81ED-4DB2-BD59-A6C34878D82A}">
                    <a16:rowId xmlns:a16="http://schemas.microsoft.com/office/drawing/2014/main" val="1432844652"/>
                  </a:ext>
                </a:extLst>
              </a:tr>
              <a:tr h="5487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 dirty="0">
                          <a:effectLst/>
                        </a:rPr>
                        <a:t>Выручка (нетто) от продажи товаров, продукции, работ, услуг (за минусом налога на добавленную стоимость, акцизов и аналогичных обязательных платежей)</a:t>
                      </a:r>
                      <a:endParaRPr lang="ru-RU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2 110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1 486 862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1 940 879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1 846 375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532372512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Себестоимость проданных товаров, продукции, работ, услуг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2 120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-1 282 386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-1 681 629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-1 624 131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2526212872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Валовая прибыль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2 100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204 476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259 250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222 244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2873963458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Коммерческие расходы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2 210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594552065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Управленческие расходы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2 220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-1 608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-1 155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3280194280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Прибыль (убыток) от продаж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2 200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204 476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257 642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221 089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4232988168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 dirty="0">
                          <a:effectLst/>
                        </a:rPr>
                        <a:t>Доходы от участия в других организациях</a:t>
                      </a:r>
                      <a:endParaRPr lang="ru-RU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2 310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286073127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Проценты к получению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2 320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1 648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3 057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910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27595455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Проценты к уплате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2 330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-184 054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-218 568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-236 435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2813072868"/>
                  </a:ext>
                </a:extLst>
              </a:tr>
              <a:tr h="25052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 dirty="0">
                          <a:effectLst/>
                        </a:rPr>
                        <a:t>Прочие доходы</a:t>
                      </a:r>
                      <a:endParaRPr lang="ru-RU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2 340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176 695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175 732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379 993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2361739192"/>
                  </a:ext>
                </a:extLst>
              </a:tr>
              <a:tr h="25052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Прочие расходы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2 350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-179 812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-174 153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-335 777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631365142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 dirty="0">
                          <a:effectLst/>
                        </a:rPr>
                        <a:t>Прибыль (убыток) до налогообложения </a:t>
                      </a:r>
                      <a:endParaRPr lang="ru-RU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2 300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18 953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43 710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29 780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483770093"/>
                  </a:ext>
                </a:extLst>
              </a:tr>
              <a:tr h="25052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Текущий налог на прибыль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2 410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-12 601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-6 746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-9 197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411922393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в том числе постоянные налоговые обязательства (активы)</a:t>
                      </a:r>
                      <a:endParaRPr lang="ru-RU" sz="700" b="1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2 421 </a:t>
                      </a:r>
                      <a:endParaRPr lang="ru-RU" sz="700" b="1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-9 708 </a:t>
                      </a:r>
                      <a:endParaRPr lang="ru-RU" sz="7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433 </a:t>
                      </a:r>
                      <a:endParaRPr lang="ru-RU" sz="7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1011602844"/>
                  </a:ext>
                </a:extLst>
              </a:tr>
              <a:tr h="480794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 dirty="0">
                          <a:effectLst/>
                        </a:rPr>
                        <a:t>Изменение отложенных налоговых обязательств</a:t>
                      </a:r>
                      <a:endParaRPr lang="ru-RU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2 430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-8 742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682854840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Изменение отложенных налоговых активов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2 450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7 891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3942313988"/>
                  </a:ext>
                </a:extLst>
              </a:tr>
              <a:tr h="2385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Прочее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2 460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-103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-4 765 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2257916468"/>
                  </a:ext>
                </a:extLst>
              </a:tr>
              <a:tr h="250525">
                <a:tc>
                  <a:txBody>
                    <a:bodyPr/>
                    <a:lstStyle/>
                    <a:p>
                      <a:pPr algn="l" fontAlgn="ctr"/>
                      <a:r>
                        <a:rPr lang="ru-RU" sz="700" u="none" strike="noStrike">
                          <a:effectLst/>
                        </a:rPr>
                        <a:t>Чистая прибыль (убыток)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2 400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5 398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>
                          <a:effectLst/>
                        </a:rPr>
                        <a:t>32 199 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u="none" strike="noStrike" dirty="0">
                          <a:effectLst/>
                        </a:rPr>
                        <a:t>21 016 </a:t>
                      </a:r>
                      <a:endParaRPr lang="ru-RU" sz="7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16" marR="7216" marT="7216" marB="0" anchor="b"/>
                </a:tc>
                <a:extLst>
                  <a:ext uri="{0D108BD9-81ED-4DB2-BD59-A6C34878D82A}">
                    <a16:rowId xmlns:a16="http://schemas.microsoft.com/office/drawing/2014/main" val="2572110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890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Формирование консолидированного отчета по группе компаний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1681163"/>
            <a:ext cx="5489031" cy="4702628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" y="1611085"/>
            <a:ext cx="5457644" cy="4772705"/>
          </a:xfrm>
        </p:spPr>
      </p:pic>
    </p:spTree>
    <p:extLst>
      <p:ext uri="{BB962C8B-B14F-4D97-AF65-F5344CB8AC3E}">
        <p14:creationId xmlns:p14="http://schemas.microsoft.com/office/powerpoint/2010/main" val="88332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Анализ лизингового портфеля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62745"/>
            <a:ext cx="5333999" cy="4802840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62745"/>
            <a:ext cx="5209903" cy="4819076"/>
          </a:xfrm>
        </p:spPr>
      </p:pic>
    </p:spTree>
    <p:extLst>
      <p:ext uri="{BB962C8B-B14F-4D97-AF65-F5344CB8AC3E}">
        <p14:creationId xmlns:p14="http://schemas.microsoft.com/office/powerpoint/2010/main" val="248890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864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Анализ объемов нового бизнеса за период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4034"/>
            <a:ext cx="5181600" cy="479842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75658"/>
            <a:ext cx="5181600" cy="4808776"/>
          </a:xfrm>
        </p:spPr>
      </p:pic>
    </p:spTree>
    <p:extLst>
      <p:ext uri="{BB962C8B-B14F-4D97-AF65-F5344CB8AC3E}">
        <p14:creationId xmlns:p14="http://schemas.microsoft.com/office/powerpoint/2010/main" val="760980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1561</Words>
  <Application>Microsoft Office PowerPoint</Application>
  <PresentationFormat>Широкоэкранный</PresentationFormat>
  <Paragraphs>640</Paragraphs>
  <Slides>14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Тема Office</vt:lpstr>
      <vt:lpstr>АРМ сотрудника экономического отдела</vt:lpstr>
      <vt:lpstr>Цель проекта:</vt:lpstr>
      <vt:lpstr>Задачи проекта:</vt:lpstr>
      <vt:lpstr>Исходные данные и их хранение Исходные данные хранятся и накапливаются в базе данных SQL Server. Для данного приложения создана база данных под названием «GroupCompanies».  </vt:lpstr>
      <vt:lpstr>Бухгалтерская отчетность материнской компании  (вид деятельности оптовая торговля, учет в Сбис ++)</vt:lpstr>
      <vt:lpstr>Бухгалтерская отчетность дочерней компании  (вид деятельности финансовый лизинг, учет в 1С)</vt:lpstr>
      <vt:lpstr>Формирование консолидированного отчета по группе компаний</vt:lpstr>
      <vt:lpstr>Анализ лизингового портфеля</vt:lpstr>
      <vt:lpstr>Анализ объемов нового бизнеса за период</vt:lpstr>
      <vt:lpstr>Анализ складских остатков</vt:lpstr>
      <vt:lpstr>Контроль ключевых экономических показателей</vt:lpstr>
      <vt:lpstr>Редактирование и сохранение данных по лизингополучателю</vt:lpstr>
      <vt:lpstr>Редактирование и сохранение данных по договору лизинга</vt:lpstr>
      <vt:lpstr>Редактирование и сохранение данных по складу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АРМ сотрудника экономического отдела</dc:title>
  <dc:creator>Asus</dc:creator>
  <cp:lastModifiedBy>Asus</cp:lastModifiedBy>
  <cp:revision>27</cp:revision>
  <dcterms:created xsi:type="dcterms:W3CDTF">2021-07-26T19:02:16Z</dcterms:created>
  <dcterms:modified xsi:type="dcterms:W3CDTF">2021-08-02T19:31:17Z</dcterms:modified>
</cp:coreProperties>
</file>