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9" r:id="rId14"/>
    <p:sldId id="266" r:id="rId15"/>
    <p:sldId id="268" r:id="rId16"/>
    <p:sldId id="278" r:id="rId17"/>
    <p:sldId id="267" r:id="rId18"/>
    <p:sldId id="265" r:id="rId19"/>
    <p:sldId id="271" r:id="rId20"/>
    <p:sldId id="272" r:id="rId21"/>
    <p:sldId id="273" r:id="rId22"/>
    <p:sldId id="274" r:id="rId23"/>
    <p:sldId id="275" r:id="rId24"/>
    <p:sldId id="276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5E"/>
    <a:srgbClr val="00A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5455" autoAdjust="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-zp.ru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65610" y="651641"/>
            <a:ext cx="8791575" cy="1386873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ВЫПУСКНАЯ </a:t>
            </a:r>
            <a:br>
              <a:rPr lang="ru-RU" b="1" dirty="0" smtClean="0"/>
            </a:br>
            <a:r>
              <a:rPr lang="ru-RU" b="1" dirty="0" smtClean="0"/>
              <a:t>КВАЛИФИКАЦИОННАЯ  работа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49997" y="2487941"/>
            <a:ext cx="8791575" cy="1655762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rgbClr val="002060"/>
                </a:solidFill>
              </a:rPr>
              <a:t>Тестирование функционала сайта </a:t>
            </a:r>
            <a:r>
              <a:rPr lang="en-US" sz="4400" b="1" dirty="0">
                <a:solidFill>
                  <a:srgbClr val="002060"/>
                </a:solidFill>
              </a:rPr>
              <a:t>sp-zp.ru</a:t>
            </a:r>
            <a:endParaRPr lang="ru-RU" sz="4400" b="1" dirty="0">
              <a:solidFill>
                <a:srgbClr val="002060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065610" y="4763424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cap="none" dirty="0" smtClean="0">
                <a:solidFill>
                  <a:srgbClr val="002060"/>
                </a:solidFill>
              </a:rPr>
              <a:t>Лукьянова Светлана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cap="none" dirty="0" smtClean="0">
                <a:solidFill>
                  <a:srgbClr val="002060"/>
                </a:solidFill>
              </a:rPr>
              <a:t>Курс «Тестирование ПО (</a:t>
            </a:r>
            <a:r>
              <a:rPr lang="en-US" sz="1800" cap="none" dirty="0" smtClean="0">
                <a:solidFill>
                  <a:srgbClr val="002060"/>
                </a:solidFill>
              </a:rPr>
              <a:t>QA)</a:t>
            </a:r>
            <a:r>
              <a:rPr lang="ru-RU" sz="1800" cap="none" dirty="0" smtClean="0">
                <a:solidFill>
                  <a:srgbClr val="002060"/>
                </a:solidFill>
              </a:rPr>
              <a:t>»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2060"/>
                </a:solidFill>
              </a:rPr>
              <a:t>К</a:t>
            </a:r>
            <a:r>
              <a:rPr lang="ru-RU" sz="1800" cap="none" dirty="0">
                <a:solidFill>
                  <a:srgbClr val="002060"/>
                </a:solidFill>
              </a:rPr>
              <a:t>омпьютерная Академия ТОР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630621"/>
            <a:ext cx="8791575" cy="6726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ЧЕК-ЛИСТ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V="1">
            <a:off x="1876425" y="6411310"/>
            <a:ext cx="8234528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211796"/>
              </p:ext>
            </p:extLst>
          </p:nvPr>
        </p:nvGraphicFramePr>
        <p:xfrm>
          <a:off x="1996965" y="1303283"/>
          <a:ext cx="9697767" cy="5238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07">
                  <a:extLst>
                    <a:ext uri="{9D8B030D-6E8A-4147-A177-3AD203B41FA5}">
                      <a16:colId xmlns:a16="http://schemas.microsoft.com/office/drawing/2014/main" val="4221784698"/>
                    </a:ext>
                  </a:extLst>
                </a:gridCol>
                <a:gridCol w="4333369">
                  <a:extLst>
                    <a:ext uri="{9D8B030D-6E8A-4147-A177-3AD203B41FA5}">
                      <a16:colId xmlns:a16="http://schemas.microsoft.com/office/drawing/2014/main" val="4148196672"/>
                    </a:ext>
                  </a:extLst>
                </a:gridCol>
                <a:gridCol w="826265">
                  <a:extLst>
                    <a:ext uri="{9D8B030D-6E8A-4147-A177-3AD203B41FA5}">
                      <a16:colId xmlns:a16="http://schemas.microsoft.com/office/drawing/2014/main" val="843206209"/>
                    </a:ext>
                  </a:extLst>
                </a:gridCol>
                <a:gridCol w="4049026">
                  <a:extLst>
                    <a:ext uri="{9D8B030D-6E8A-4147-A177-3AD203B41FA5}">
                      <a16:colId xmlns:a16="http://schemas.microsoft.com/office/drawing/2014/main" val="58875400"/>
                    </a:ext>
                  </a:extLst>
                </a:gridCol>
              </a:tblGrid>
              <a:tr h="351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проверки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Итог</a:t>
                      </a:r>
                      <a:endParaRPr lang="ru-RU" sz="1400" dirty="0"/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Комментарии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714166"/>
                  </a:ext>
                </a:extLst>
              </a:tr>
              <a:tr h="35189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Тестирование сайта со стороны зарегистрированного пользователя,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регистрационный сбор не оплачен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59147"/>
                  </a:ext>
                </a:extLst>
              </a:tr>
              <a:tr h="4332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разделе 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Экскурсии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пользователь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может также, как и до регистрации, посмотреть полное описание экскурсий, услуг, стоимости.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Прежняя </a:t>
                      </a: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реализация: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 нажатии кнопки </a:t>
                      </a: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Забронировать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система выдаёт сообщение «Невозможно создать заказ: не оплачен регистрационный сбор»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802665"/>
                  </a:ext>
                </a:extLst>
              </a:tr>
              <a:tr h="8664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разделе 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Театры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пользователь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может увидеть информацию о спектаклях, концертах, получить информацию о выбранном мероприятии: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предоставляемые диапазоны рядов в зале,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цена билета,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сумма сервисного сбора,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способ рассадки (вход по фамилии, электронный билет без выбора места)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нажатии кнопки </a:t>
                      </a: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Оформить заказ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система выдаёт сообщение «Невозможно создать заказ: не оплачен регистрационный сбор»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3595333"/>
                  </a:ext>
                </a:extLst>
              </a:tr>
              <a:tr h="4332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разделе 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Спорт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пользователь также как и до регистрации может ознакомиться с подробным описанием тренировок, ценами абонементов и разовых занятий, тренерами, расписанием, увидеть, на какую тренировку осталось свободное место, увидеть, куда мест нет («Встать в очередь»)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выборе абонемента или пробного занятия после нажатия кнопки </a:t>
                      </a: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Забронировать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система выдаёт сообщение «Невозможно создать заказ: не оплачен регистрационный сбор»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56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0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630621"/>
            <a:ext cx="8791575" cy="6726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ЧЕК-ЛИСТ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91622"/>
              </p:ext>
            </p:extLst>
          </p:nvPr>
        </p:nvGraphicFramePr>
        <p:xfrm>
          <a:off x="1996965" y="1303283"/>
          <a:ext cx="9697767" cy="3412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07">
                  <a:extLst>
                    <a:ext uri="{9D8B030D-6E8A-4147-A177-3AD203B41FA5}">
                      <a16:colId xmlns:a16="http://schemas.microsoft.com/office/drawing/2014/main" val="4221784698"/>
                    </a:ext>
                  </a:extLst>
                </a:gridCol>
                <a:gridCol w="4807094">
                  <a:extLst>
                    <a:ext uri="{9D8B030D-6E8A-4147-A177-3AD203B41FA5}">
                      <a16:colId xmlns:a16="http://schemas.microsoft.com/office/drawing/2014/main" val="4148196672"/>
                    </a:ext>
                  </a:extLst>
                </a:gridCol>
                <a:gridCol w="863700">
                  <a:extLst>
                    <a:ext uri="{9D8B030D-6E8A-4147-A177-3AD203B41FA5}">
                      <a16:colId xmlns:a16="http://schemas.microsoft.com/office/drawing/2014/main" val="3665456006"/>
                    </a:ext>
                  </a:extLst>
                </a:gridCol>
                <a:gridCol w="3537866">
                  <a:extLst>
                    <a:ext uri="{9D8B030D-6E8A-4147-A177-3AD203B41FA5}">
                      <a16:colId xmlns:a16="http://schemas.microsoft.com/office/drawing/2014/main" val="2573238205"/>
                    </a:ext>
                  </a:extLst>
                </a:gridCol>
              </a:tblGrid>
              <a:tr h="351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проверки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Итог</a:t>
                      </a:r>
                      <a:endParaRPr lang="ru-RU" sz="15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Комментарии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714166"/>
                  </a:ext>
                </a:extLst>
              </a:tr>
              <a:tr h="35189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Тестирование сайта со стороны зарегистрированного пользователя,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регистрационный сбор не оплачен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59147"/>
                  </a:ext>
                </a:extLst>
              </a:tr>
              <a:tr h="4332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1.Попытка оплатить регистрационный</a:t>
                      </a:r>
                      <a:r>
                        <a:rPr lang="ru-RU" sz="1400" baseline="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сбор. Пользователь ошибочно изменил цифру 1 на 2 (оплата за двух человек).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2.Система разрешила ввести цифру 2, но выдала нечитаемый 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ответ</a:t>
                      </a:r>
                      <a:r>
                        <a:rPr lang="ru-RU" sz="1400" baseline="0" dirty="0"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baseline="0" dirty="0">
                        <a:effectLst/>
                        <a:latin typeface="Calibri" panose="020F0502020204030204" pitchFamily="34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Всё 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верно, оплатить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регистрационный 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сбор за 2 человек нельзя. Но уведомление на нечитаемой кодировке.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Баг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тривиальный.</a:t>
                      </a:r>
                      <a:r>
                        <a:rPr lang="ru-RU" sz="14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Баг-репорт на </a:t>
                      </a:r>
                      <a:r>
                        <a:rPr lang="ru-RU" sz="14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отдельном </a:t>
                      </a:r>
                      <a:r>
                        <a:rPr lang="ru-RU" sz="14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слайде.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802665"/>
                  </a:ext>
                </a:extLst>
              </a:tr>
              <a:tr h="6846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Попытка оплатить регистрационный сбор. Пройти все этапы для внесения оплаты. Выбрать способ «Оплатить через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SberPay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».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потребовала установить последнюю версию приложения.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 обновления  вносить оплату стало возможно.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3595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4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17098" y="381701"/>
            <a:ext cx="8791575" cy="6726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ЧЕК-ЛИСТ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64758"/>
              </p:ext>
            </p:extLst>
          </p:nvPr>
        </p:nvGraphicFramePr>
        <p:xfrm>
          <a:off x="1996965" y="1054363"/>
          <a:ext cx="9697769" cy="541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46">
                  <a:extLst>
                    <a:ext uri="{9D8B030D-6E8A-4147-A177-3AD203B41FA5}">
                      <a16:colId xmlns:a16="http://schemas.microsoft.com/office/drawing/2014/main" val="422178469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48196672"/>
                    </a:ext>
                  </a:extLst>
                </a:gridCol>
                <a:gridCol w="815248">
                  <a:extLst>
                    <a:ext uri="{9D8B030D-6E8A-4147-A177-3AD203B41FA5}">
                      <a16:colId xmlns:a16="http://schemas.microsoft.com/office/drawing/2014/main" val="246821596"/>
                    </a:ext>
                  </a:extLst>
                </a:gridCol>
                <a:gridCol w="5712575">
                  <a:extLst>
                    <a:ext uri="{9D8B030D-6E8A-4147-A177-3AD203B41FA5}">
                      <a16:colId xmlns:a16="http://schemas.microsoft.com/office/drawing/2014/main" val="2612197448"/>
                    </a:ext>
                  </a:extLst>
                </a:gridCol>
              </a:tblGrid>
              <a:tr h="7558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проверки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Итог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Комментарии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714166"/>
                  </a:ext>
                </a:extLst>
              </a:tr>
              <a:tr h="65930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Тестирование сайта со стороны зарегистрированного пользователя,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регистрационный сбор оплачен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59147"/>
                  </a:ext>
                </a:extLst>
              </a:tr>
              <a:tr h="2116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разделе 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Экскурсии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пользователь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может также, как и до регистрации и оплаты взноса, посмотреть полное описание экскурсий, услуг, стоимости.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 только теперь может нажать кнопку  </a:t>
                      </a: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Забронировать.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Созданный заказ ожидает оплаты в Личном кабинете 24 часа.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Статус до оплаты: Ожидает оплату.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Система отработала как нужно: требовала проставления галочек в чек-боксах (персональные данные, согласие с договором). Кнопка </a:t>
                      </a: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Оплатить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заказ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работает должным образом: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 мобильном телефоне при нажатии </a:t>
                      </a: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Оплатить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происходит перенаправление на страницу оплаты, при выборе оплаты в приложении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SberPay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система просит ввести пароль от приложения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802665"/>
                  </a:ext>
                </a:extLst>
              </a:tr>
              <a:tr h="1881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110 билетов (выкупить весь автобус для большой делегации).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Выполнена также проверка для числа 200.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Редкий случай, редко</a:t>
                      </a:r>
                      <a:r>
                        <a:rPr lang="ru-RU" sz="1400" b="1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воспроизводимый</a:t>
                      </a: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баг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Система выдаёт нечитаемое сообщение на не распознаваемой кодировке. Нажать ОК.</a:t>
                      </a:r>
                      <a:r>
                        <a:rPr lang="ru-RU" sz="1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Увидеть в зелёном поле «Создан Заказ №…..».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 меню слева вкладка «Неоплаченные заказы» на данном шаге не отображается. Нажать Мои заказы, не сработает. Нажать Новые -  тогда Неоплаченные заказы отобразятся.  Зайти в Неоплаченные Заказы. Увидеть созданный заказ на </a:t>
                      </a: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одного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человека вместо 110 человек. 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Нажать кнопку Отмена. Заказ отменился.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3595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7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630621"/>
            <a:ext cx="8791575" cy="6726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879824"/>
              </p:ext>
            </p:extLst>
          </p:nvPr>
        </p:nvGraphicFramePr>
        <p:xfrm>
          <a:off x="2327863" y="966952"/>
          <a:ext cx="9550400" cy="548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231">
                  <a:extLst>
                    <a:ext uri="{9D8B030D-6E8A-4147-A177-3AD203B41FA5}">
                      <a16:colId xmlns:a16="http://schemas.microsoft.com/office/drawing/2014/main" val="93553240"/>
                    </a:ext>
                  </a:extLst>
                </a:gridCol>
                <a:gridCol w="6697169">
                  <a:extLst>
                    <a:ext uri="{9D8B030D-6E8A-4147-A177-3AD203B41FA5}">
                      <a16:colId xmlns:a16="http://schemas.microsoft.com/office/drawing/2014/main" val="239075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Тест-кейс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ru-RU" sz="18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ТС</a:t>
                      </a:r>
                      <a:r>
                        <a:rPr lang="en-US" sz="1800" b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ru-RU" sz="1800" b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9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Title/Defect Description/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Заголовок/Описание дефекта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[Оплата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регистрационного сбора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] 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Уведомление на нечитаемой кодировке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6440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Priority/</a:t>
                      </a:r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Приоритет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0514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Device/Browser/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Окружение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ПК OS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Windows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10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Firefox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(v. 114.0.1, 64-разрядный)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разрешение экрана  1600х900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162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Modul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Submodul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Раздел/ подраздел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Регистрация/Оплата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регистрационного сбора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3527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Precondition/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Предусловие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1. Открыта страница https://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sp-zp.ru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/>
                      </a:r>
                      <a:b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</a:b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2. Пользователь</a:t>
                      </a: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зарегистрирован</a:t>
                      </a:r>
                      <a:endParaRPr lang="ru-RU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7693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Steps/</a:t>
                      </a:r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Шаги</a:t>
                      </a:r>
                    </a:p>
                    <a:p>
                      <a:pPr algn="l" fontAlgn="t"/>
                      <a:endParaRPr lang="ru-RU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1. Зайти в Личный кабинет / Мои заказы / Неоплаченные (Регистрационный Сбор).  </a:t>
                      </a:r>
                      <a:endParaRPr lang="en-US" sz="1600" b="0" i="0" u="none" strike="noStrike" kern="120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2. </a:t>
                      </a: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Нажать Оплатить. </a:t>
                      </a:r>
                      <a:endParaRPr lang="en-US" sz="1600" b="0" i="0" u="none" strike="noStrike" kern="120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3. </a:t>
                      </a: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Заменить цифру «1» в поле</a:t>
                      </a:r>
                      <a:r>
                        <a:rPr 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для количества на цифру «2».</a:t>
                      </a:r>
                      <a:endParaRPr lang="ru-RU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Expected result/</a:t>
                      </a:r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Ожидаемый результат</a:t>
                      </a:r>
                      <a:endParaRPr lang="ru-RU" sz="1600" b="0" i="0" u="none" strike="noStrike" kern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Цифра «1» зашита</a:t>
                      </a:r>
                      <a:r>
                        <a:rPr lang="ru-RU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по умолчанию ИЛИ с</a:t>
                      </a: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истема выдаёт уведомление с понятными правилами "Оплатить регистрационный взнос за 2 человек нельзя"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74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Actual result/</a:t>
                      </a:r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Фактический результат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Система выдала уведомление на нечитаемой кодировке.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2309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Status/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Статус</a:t>
                      </a:r>
                    </a:p>
                  </a:txBody>
                  <a:tcPr marL="9525" marR="9525" marT="9525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Failed</a:t>
                      </a:r>
                      <a:endParaRPr lang="ru-RU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12413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10" y="3396286"/>
            <a:ext cx="2086632" cy="3058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630621"/>
            <a:ext cx="8791575" cy="6726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32660"/>
              </p:ext>
            </p:extLst>
          </p:nvPr>
        </p:nvGraphicFramePr>
        <p:xfrm>
          <a:off x="2338879" y="519970"/>
          <a:ext cx="9550400" cy="593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231">
                  <a:extLst>
                    <a:ext uri="{9D8B030D-6E8A-4147-A177-3AD203B41FA5}">
                      <a16:colId xmlns:a16="http://schemas.microsoft.com/office/drawing/2014/main" val="93553240"/>
                    </a:ext>
                  </a:extLst>
                </a:gridCol>
                <a:gridCol w="6697169">
                  <a:extLst>
                    <a:ext uri="{9D8B030D-6E8A-4147-A177-3AD203B41FA5}">
                      <a16:colId xmlns:a16="http://schemas.microsoft.com/office/drawing/2014/main" val="239075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Баг-репорт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BR001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9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Title/Defect Description/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Заголовок/Описание дефекта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[Оплата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регистрационного сбора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] 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Уведомление на нечитаемой кодировке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6440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Status/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Статус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0514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Device/Browser/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Окружение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ПК OS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Windows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10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Firefox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(v. 114.0.1, 64-разрядный)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разрешение экрана  1600х900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162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Modul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Submodul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Раздел/ подраздел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Регистрация/Оплата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регистрационного сбора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3527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Precondition/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Предусловие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1. Открыта страница https://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sp-zp.ru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/>
                      </a:r>
                      <a:b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</a:b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2. Пользователь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зарегистрирован</a:t>
                      </a:r>
                      <a:b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</a:b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3. Пользователь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вошёл в личный кабинет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7693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Severity/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Серьезность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Trivial</a:t>
                      </a:r>
                      <a:endParaRPr lang="ru-RU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Priority/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Приоритет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Проставляет руководитель проекта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74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Steps/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Шаги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1. Зайти в Личный кабинет / Мои заказы / Неоплаченные (Регистрационный Сбор).  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2. Нажать Оплатить. 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3. Заменить цифру «1» в поле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для количества на цифру «2».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2309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Actual result/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Фактический результат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Система выдала уведомление на нечитаемой кодировке.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8831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Expected result/</a:t>
                      </a: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Ожидаемый результат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Цифра «1» зашита</a:t>
                      </a:r>
                      <a:r>
                        <a:rPr lang="ru-RU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по умолчанию ИЛИ с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истема выдаёт уведомление с понятными правилами "Оплатить регистрационный взнос за 2 человек нельзя"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50120367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1" y="3400154"/>
            <a:ext cx="2086632" cy="3058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15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31824"/>
            <a:ext cx="10471345" cy="5942548"/>
          </a:xfrm>
          <a:prstGeom prst="rect">
            <a:avLst/>
          </a:prstGeom>
        </p:spPr>
      </p:pic>
      <p:sp>
        <p:nvSpPr>
          <p:cNvPr id="5" name="Прямоугольник с двумя усеченными противолежащими углами 4"/>
          <p:cNvSpPr/>
          <p:nvPr/>
        </p:nvSpPr>
        <p:spPr>
          <a:xfrm>
            <a:off x="3005958" y="3941379"/>
            <a:ext cx="788275" cy="294290"/>
          </a:xfrm>
          <a:prstGeom prst="snip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усеченными противолежащими углами 8"/>
          <p:cNvSpPr/>
          <p:nvPr/>
        </p:nvSpPr>
        <p:spPr>
          <a:xfrm>
            <a:off x="5575727" y="4020209"/>
            <a:ext cx="788275" cy="294290"/>
          </a:xfrm>
          <a:prstGeom prst="snip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усеченными противолежащими углами 9"/>
          <p:cNvSpPr/>
          <p:nvPr/>
        </p:nvSpPr>
        <p:spPr>
          <a:xfrm>
            <a:off x="8156009" y="4014956"/>
            <a:ext cx="788275" cy="294290"/>
          </a:xfrm>
          <a:prstGeom prst="snip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усеченными противолежащими углами 10"/>
          <p:cNvSpPr/>
          <p:nvPr/>
        </p:nvSpPr>
        <p:spPr>
          <a:xfrm>
            <a:off x="10830888" y="4062254"/>
            <a:ext cx="788275" cy="294290"/>
          </a:xfrm>
          <a:prstGeom prst="snip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5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02786"/>
              </p:ext>
            </p:extLst>
          </p:nvPr>
        </p:nvGraphicFramePr>
        <p:xfrm>
          <a:off x="1981526" y="935420"/>
          <a:ext cx="9550400" cy="548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592">
                  <a:extLst>
                    <a:ext uri="{9D8B030D-6E8A-4147-A177-3AD203B41FA5}">
                      <a16:colId xmlns:a16="http://schemas.microsoft.com/office/drawing/2014/main" val="93553240"/>
                    </a:ext>
                  </a:extLst>
                </a:gridCol>
                <a:gridCol w="6882808">
                  <a:extLst>
                    <a:ext uri="{9D8B030D-6E8A-4147-A177-3AD203B41FA5}">
                      <a16:colId xmlns:a16="http://schemas.microsoft.com/office/drawing/2014/main" val="239075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Тест-кейс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ru-RU" sz="1800" b="1" baseline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ТС</a:t>
                      </a:r>
                      <a:r>
                        <a:rPr lang="en-US" sz="1800" b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9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Title/Defect Description/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Заголовок/Описание дефекта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[</a:t>
                      </a:r>
                      <a:r>
                        <a:rPr lang="ru-RU" sz="1600" b="0" i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Фирменная продукция 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]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Соответствие количества 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сумок, которые можно 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купить, 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тому количеству, которое можно указать на степпере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6440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Priority/</a:t>
                      </a:r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Приоритет</a:t>
                      </a:r>
                      <a:endParaRPr lang="ru-RU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Low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0514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Device/Browser/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Окружение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ПК OS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Windows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10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Firefox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(v. 114.0.1, 64-разрядный)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разрешение экрана  1600х900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162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Modul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Submodul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Раздел/ подраздел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Фирменная продукция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/Сумка-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шоппер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3527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Precondition/</a:t>
                      </a:r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Предусловие</a:t>
                      </a:r>
                    </a:p>
                    <a:p>
                      <a:pPr algn="l" fontAlgn="t"/>
                      <a:endParaRPr lang="ru-RU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1. Открыта страница https://</a:t>
                      </a: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sp-zp.ru</a:t>
                      </a: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/>
                      </a:r>
                      <a:b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</a:b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2. Пользователь</a:t>
                      </a:r>
                      <a:r>
                        <a:rPr 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зарегистрирован</a:t>
                      </a:r>
                      <a:endParaRPr lang="en-US" sz="1600" b="0" i="0" u="none" strike="noStrike" kern="120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Регистрационный сбор оплачен</a:t>
                      </a:r>
                      <a:endParaRPr lang="ru-RU" sz="1600" b="0" i="0" u="none" strike="noStrike" kern="120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7693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Steps/</a:t>
                      </a:r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Шаги</a:t>
                      </a:r>
                    </a:p>
                    <a:p>
                      <a:pPr algn="l" fontAlgn="t"/>
                      <a:endParaRPr lang="ru-RU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1. Зайти в раздел </a:t>
                      </a:r>
                      <a:r>
                        <a:rPr lang="ru-RU" sz="1600" i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Фирменная продукция </a:t>
                      </a:r>
                    </a:p>
                    <a:p>
                      <a:pPr algn="l" fontAlgn="t"/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2. Нажать Сумка-</a:t>
                      </a:r>
                      <a:r>
                        <a:rPr lang="ru-RU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шоппер</a:t>
                      </a: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Купить. </a:t>
                      </a:r>
                      <a:endParaRPr lang="en-US" sz="1600" b="0" i="0" u="none" strike="noStrike" kern="120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3. </a:t>
                      </a: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Увеличивать </a:t>
                      </a:r>
                      <a:r>
                        <a:rPr lang="ru-RU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степпер</a:t>
                      </a: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в поле «количество» до максимальной цифры «10». </a:t>
                      </a:r>
                    </a:p>
                    <a:p>
                      <a:pPr algn="l" fontAlgn="t"/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4. Нажать Купить.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Actual result/</a:t>
                      </a:r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Фактический результат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Система выдала уведомление «Запрошенное количество билетов на `Сумка-</a:t>
                      </a:r>
                      <a:r>
                        <a:rPr lang="ru-RU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шоппер</a:t>
                      </a:r>
                      <a:r>
                        <a:rPr lang="ru-RU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, цвет сливочный, вариант 1` больше допустимого (максимум 4 шт.)»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74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Expected result/</a:t>
                      </a:r>
                      <a:r>
                        <a:rPr lang="ru-RU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Ожидаемый результат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Степпер</a:t>
                      </a:r>
                      <a:r>
                        <a:rPr lang="ru-RU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работает до максимального количества «4». В уведомлении отсутствует слово «билетов».</a:t>
                      </a:r>
                      <a:endParaRPr lang="ru-RU" sz="16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2309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Status/</a:t>
                      </a:r>
                      <a:r>
                        <a:rPr lang="ru-RU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Статус</a:t>
                      </a:r>
                      <a:endParaRPr lang="ru-RU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Failed</a:t>
                      </a:r>
                    </a:p>
                  </a:txBody>
                  <a:tcPr marL="9525" marR="9525" marT="9525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1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9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21176" y="1344058"/>
            <a:ext cx="10565176" cy="4896173"/>
          </a:xfrm>
          <a:prstGeom prst="rect">
            <a:avLst/>
          </a:prstGeom>
        </p:spPr>
      </p:pic>
      <p:sp>
        <p:nvSpPr>
          <p:cNvPr id="7" name="Прямоугольник с двумя усеченными противолежащими углами 6"/>
          <p:cNvSpPr/>
          <p:nvPr/>
        </p:nvSpPr>
        <p:spPr>
          <a:xfrm>
            <a:off x="5391808" y="4498426"/>
            <a:ext cx="880404" cy="294290"/>
          </a:xfrm>
          <a:prstGeom prst="snip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3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85896"/>
              </p:ext>
            </p:extLst>
          </p:nvPr>
        </p:nvGraphicFramePr>
        <p:xfrm>
          <a:off x="1981526" y="935420"/>
          <a:ext cx="9550400" cy="545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231">
                  <a:extLst>
                    <a:ext uri="{9D8B030D-6E8A-4147-A177-3AD203B41FA5}">
                      <a16:colId xmlns:a16="http://schemas.microsoft.com/office/drawing/2014/main" val="93553240"/>
                    </a:ext>
                  </a:extLst>
                </a:gridCol>
                <a:gridCol w="6697169">
                  <a:extLst>
                    <a:ext uri="{9D8B030D-6E8A-4147-A177-3AD203B41FA5}">
                      <a16:colId xmlns:a16="http://schemas.microsoft.com/office/drawing/2014/main" val="239075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Баг-репорт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BR00</a:t>
                      </a: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9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Title/Defect Description/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Заголовок/Описание дефекта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[</a:t>
                      </a:r>
                      <a:r>
                        <a:rPr lang="ru-RU" sz="1600" b="0" i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Фирменная продукция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]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Несоответствие количества сумок, которые можно купить тому количеству, которое можно указать на степпере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6440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Status/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Статус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0514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Device/Browser/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Окружение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ПК OS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Windows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10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Firefox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(v. 114.0.1, 64-разрядный)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разрешение экрана  1600х900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162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Modul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Submodul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 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Раздел/ подраздел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Фирменная продукция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/Сумка-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шоппер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3527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Precondition/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Предусловие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1. Открыта страница https://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sp-zp.ru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/>
                      </a:r>
                      <a:b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</a:b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2. Пользователь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зарегистрирован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7693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Severity/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Серьезность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Minor</a:t>
                      </a:r>
                      <a:endParaRPr lang="ru-RU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Priority/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Приоритет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Проставляет руководитель проекта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74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Steps/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Шаги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1. Зайти в раздел </a:t>
                      </a:r>
                      <a:r>
                        <a:rPr lang="ru-RU" sz="160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Фирменная продукция </a:t>
                      </a:r>
                    </a:p>
                    <a:p>
                      <a:pPr algn="l" fontAlgn="t"/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2. Нажать Сумка-</a:t>
                      </a:r>
                      <a:r>
                        <a:rPr lang="ru-RU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шоппер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Купить. 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3. Увеличивать </a:t>
                      </a:r>
                      <a:r>
                        <a:rPr lang="ru-RU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степпер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в поле «количество» до максимальной цифры «10». </a:t>
                      </a:r>
                    </a:p>
                    <a:p>
                      <a:pPr algn="l" fontAlgn="t"/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4. Нажать Купить.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2309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Actual result/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Фактический результат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Система выдала уведомление «Запрошенное количество билетов на `Сумка-</a:t>
                      </a:r>
                      <a:r>
                        <a:rPr lang="ru-RU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шоппер</a:t>
                      </a:r>
                      <a:r>
                        <a:rPr lang="ru-RU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, цвет сливочный, вариант 1` больше допустимого (максимум 4 шт.)»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8831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Expected result/</a:t>
                      </a:r>
                      <a:r>
                        <a:rPr lang="ru-RU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Ожидаемый результат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Степпер</a:t>
                      </a:r>
                      <a:r>
                        <a:rPr lang="ru-RU" sz="16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работает до максимального количества «4». В уведомлении отсутствует слово «билетов».</a:t>
                      </a:r>
                      <a:endParaRPr lang="ru-RU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50120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6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Автотесты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881625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Написано несколько автотестов на языке программирования </a:t>
            </a:r>
            <a:r>
              <a:rPr lang="en-US" dirty="0"/>
              <a:t>Java</a:t>
            </a:r>
            <a:r>
              <a:rPr lang="ru-RU" dirty="0"/>
              <a:t>. Прогон каждого из них прошёл успешно.</a:t>
            </a:r>
            <a:r>
              <a:rPr lang="en-US" dirty="0"/>
              <a:t> </a:t>
            </a:r>
            <a:r>
              <a:rPr lang="ru-RU" dirty="0"/>
              <a:t>Вот некоторые </a:t>
            </a:r>
            <a:r>
              <a:rPr lang="ru-RU" dirty="0" err="1"/>
              <a:t>автотесты</a:t>
            </a:r>
            <a:r>
              <a:rPr lang="ru-RU" dirty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1. Проверка номера телефона офиса компании в Санкт-Петербурге. Номер должен быть: +7 (812) 309-17-32.</a:t>
            </a:r>
          </a:p>
          <a:p>
            <a:pPr marL="0" indent="0">
              <a:buNone/>
            </a:pP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50377" y="5423339"/>
            <a:ext cx="4391025" cy="123825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41411" y="3517850"/>
            <a:ext cx="7799991" cy="17697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33B3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@Test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getOkTest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RestAssured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"https://sp-zp.ru/"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StatusCo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200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html.body.div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[0].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[0].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[2].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div.div.div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[3].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div.div.div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[0]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.a"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Matchers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containsString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"+7 (81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309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17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32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07" y="756059"/>
            <a:ext cx="10689020" cy="297462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70235" y="3920358"/>
            <a:ext cx="9333185" cy="21467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100" b="1" u="sng" cap="none" dirty="0">
                <a:solidFill>
                  <a:srgbClr val="C00000"/>
                </a:solidFill>
                <a:hlinkClick r:id="rId3"/>
              </a:rPr>
              <a:t>h</a:t>
            </a:r>
            <a:r>
              <a:rPr lang="ru-RU" sz="3100" b="1" u="sng" cap="none" dirty="0">
                <a:solidFill>
                  <a:srgbClr val="C00000"/>
                </a:solidFill>
                <a:hlinkClick r:id="rId3"/>
              </a:rPr>
              <a:t>ttps://sp-zp.ru</a:t>
            </a:r>
            <a:r>
              <a:rPr lang="ru-RU" sz="3100" b="1" cap="none" dirty="0">
                <a:solidFill>
                  <a:srgbClr val="C00000"/>
                </a:solidFill>
              </a:rPr>
              <a:t> </a:t>
            </a:r>
            <a:r>
              <a:rPr lang="ru-RU" sz="3100" b="1" cap="none" dirty="0"/>
              <a:t>–  сайт социального проекта «Золотая  пора».  Главная цель проекта – разнообразить досуг людей старше 45 лет </a:t>
            </a:r>
            <a:r>
              <a:rPr lang="ru-RU" sz="3100" b="1" cap="none" dirty="0" smtClean="0"/>
              <a:t>путём организации экскурсий </a:t>
            </a:r>
            <a:r>
              <a:rPr lang="ru-RU" sz="3100" b="1" cap="none" dirty="0"/>
              <a:t>по достопримечательностям Санкт-Петербурга, интересным уголкам России по доступным ценам. Также участники имеют возможность посещать театры нашего города по сниженным ценам, заниматься фитнесом.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Автотесты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5962" y="1651752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2. Проверка номера телефона офиса компании в </a:t>
            </a:r>
            <a:r>
              <a:rPr lang="ru-RU" dirty="0" err="1"/>
              <a:t>В.Новгороде</a:t>
            </a:r>
            <a:r>
              <a:rPr lang="ru-RU" dirty="0"/>
              <a:t>. Номер должен быть: +7 (816) 220-04-17.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44928" y="5193466"/>
            <a:ext cx="4391025" cy="12382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5962" y="2866277"/>
            <a:ext cx="7799991" cy="20159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033B3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@Test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getOkTest2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RestAssured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"https://novgorod.sp-zp.ru/"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 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ifStatusCodeIsEqualTo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200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html.body.div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[0].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[0].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[2].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div.div.div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[3].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div.div.div.a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Matchers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containsString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"+7 (816) 220-04-17"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Автотесты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5962" y="1651752"/>
            <a:ext cx="9905999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3</a:t>
            </a:r>
            <a:r>
              <a:rPr lang="ru-RU" dirty="0"/>
              <a:t>. Проверка стоимости экскурсии по набережным Санкт-Петербурга с посещением музея «Петровская акватория». </a:t>
            </a:r>
            <a:r>
              <a:rPr lang="en-US" dirty="0"/>
              <a:t>                                    </a:t>
            </a:r>
            <a:r>
              <a:rPr lang="ru-RU" dirty="0"/>
              <a:t>Сумма должна составлять 1 980.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5962" y="2808198"/>
            <a:ext cx="8630310" cy="2508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@Test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getOkTest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RestAssured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https://sp-zp.ru/excursions/info/naberezhnye-sankt-peterburga-s-posescheniem-muzeya-petrovskaya-akvatoriya-92870</a:t>
            </a:r>
            <a:r>
              <a:rPr lang="ru-RU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            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ifStatusCodeIsEqualTo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200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u-RU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ru-RU" altLang="ru-RU" sz="1600" dirty="0" err="1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lang="ru-RU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html.body.div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[0].</a:t>
            </a:r>
            <a:r>
              <a:rPr lang="ru-RU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[3].</a:t>
            </a:r>
            <a:r>
              <a:rPr lang="ru-RU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div.div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[3].</a:t>
            </a:r>
            <a:r>
              <a:rPr lang="ru-RU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div.form.div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[0].</a:t>
            </a:r>
            <a:r>
              <a:rPr lang="ru-RU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[2].</a:t>
            </a:r>
            <a:r>
              <a:rPr lang="ru-RU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div.div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[9].</a:t>
            </a:r>
            <a:r>
              <a:rPr lang="ru-RU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span.span</a:t>
            </a:r>
            <a:r>
              <a:rPr lang="ru-RU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",</a:t>
            </a:r>
            <a:br>
              <a:rPr lang="ru-RU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lang="en-US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lang="ru-RU" altLang="ru-RU" sz="1600" dirty="0" err="1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Matchers</a:t>
            </a:r>
            <a:r>
              <a:rPr lang="ru-RU" altLang="ru-RU" sz="1600" dirty="0" err="1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ru-RU" altLang="ru-RU" sz="1600" i="1" dirty="0" err="1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containsString</a:t>
            </a:r>
            <a:r>
              <a:rPr lang="ru-RU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1 980</a:t>
            </a:r>
            <a:r>
              <a:rPr lang="ru-RU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r>
              <a:rPr lang="ru-RU" altLang="ru-RU" sz="1600" dirty="0"/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5784797" y="5356173"/>
            <a:ext cx="41814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Автотесты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5962" y="1651752"/>
            <a:ext cx="9905999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4</a:t>
            </a:r>
            <a:r>
              <a:rPr lang="ru-RU" dirty="0"/>
              <a:t>. Проверка стоимости абонемента в Фитнес Хаус. Для Абонемента "</a:t>
            </a:r>
            <a:r>
              <a:rPr lang="ru-RU" dirty="0" err="1"/>
              <a:t>Мультикарта</a:t>
            </a:r>
            <a:r>
              <a:rPr lang="ru-RU" dirty="0"/>
              <a:t>" (1 год, 07.00-17.00, неограниченно) цена составляет 18 150 руб.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5962" y="2823487"/>
            <a:ext cx="10225419" cy="2508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@Test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getOkTest</a:t>
            </a:r>
            <a:r>
              <a:rPr lang="en-US" altLang="ru-RU" sz="1600" dirty="0">
                <a:solidFill>
                  <a:srgbClr val="00627A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6Price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RestAssured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https://sp-zp.ru/uslugi/fitness/abonement-multikarta-1-god-07-00-17-00-neogranichenno-93152</a:t>
            </a:r>
            <a:r>
              <a:rPr lang="ru-RU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</a:t>
            </a:r>
            <a:r>
              <a:rPr kumimoji="0" lang="en-US" altLang="ru-RU" sz="16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then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            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ifStatusCodeIsEqualTo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200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u-RU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ru-RU" altLang="ru-RU" sz="1600" dirty="0" err="1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lang="ru-RU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html.body.div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[0].</a:t>
            </a:r>
            <a:r>
              <a:rPr lang="ru-RU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[3].</a:t>
            </a:r>
            <a:r>
              <a:rPr lang="ru-RU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div.div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].</a:t>
            </a:r>
            <a:r>
              <a:rPr lang="ru-RU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</a:t>
            </a:r>
            <a:r>
              <a:rPr lang="en-US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[0]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ru-RU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[0].</a:t>
            </a:r>
            <a:r>
              <a:rPr lang="ru-RU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</a:t>
            </a:r>
            <a:r>
              <a:rPr lang="en-US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.form.</a:t>
            </a:r>
            <a:r>
              <a:rPr lang="ru-RU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</a:t>
            </a:r>
            <a:r>
              <a:rPr lang="en-US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[0]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ru-RU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].</a:t>
            </a:r>
            <a:r>
              <a:rPr lang="en-US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div.div</a:t>
            </a:r>
            <a:r>
              <a:rPr lang="en-US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[5]</a:t>
            </a:r>
            <a:r>
              <a:rPr lang="ru-RU" sz="1600" dirty="0" err="1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span.span</a:t>
            </a:r>
            <a:r>
              <a:rPr lang="ru-RU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",</a:t>
            </a:r>
            <a:br>
              <a:rPr lang="ru-RU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</a:t>
            </a:r>
            <a:r>
              <a:rPr lang="en-US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lang="ru-RU" altLang="ru-RU" sz="1600" dirty="0" err="1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Matchers</a:t>
            </a:r>
            <a:r>
              <a:rPr lang="ru-RU" altLang="ru-RU" sz="1600" dirty="0" err="1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ru-RU" altLang="ru-RU" sz="1600" i="1" dirty="0" err="1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containsString</a:t>
            </a:r>
            <a:r>
              <a:rPr lang="ru-RU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18 150</a:t>
            </a:r>
            <a:r>
              <a:rPr lang="ru-RU" altLang="ru-RU" sz="1600" dirty="0">
                <a:solidFill>
                  <a:srgbClr val="067D17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r>
              <a:rPr lang="ru-RU" altLang="ru-RU" sz="1600" dirty="0"/>
              <a:t> </a:t>
            </a:r>
            <a:r>
              <a:rPr lang="ru-RU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80808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240039" y="5367702"/>
            <a:ext cx="41529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1" y="366849"/>
            <a:ext cx="9905998" cy="1478570"/>
          </a:xfrm>
        </p:spPr>
        <p:txBody>
          <a:bodyPr/>
          <a:lstStyle/>
          <a:p>
            <a:r>
              <a:rPr lang="ru-RU" dirty="0"/>
              <a:t>ТЕСТ РЕПОРТ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1" y="1431541"/>
            <a:ext cx="9905999" cy="199745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Запланировано</a:t>
            </a:r>
            <a:r>
              <a:rPr lang="en-US" smtClean="0"/>
              <a:t> 50 </a:t>
            </a:r>
            <a:r>
              <a:rPr lang="ru-RU" smtClean="0"/>
              <a:t>тестов</a:t>
            </a:r>
            <a:r>
              <a:rPr lang="ru-RU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Выполнено всего </a:t>
            </a:r>
            <a:r>
              <a:rPr lang="ru-RU" dirty="0" smtClean="0"/>
              <a:t>36 (</a:t>
            </a:r>
            <a:r>
              <a:rPr lang="en-US" smtClean="0"/>
              <a:t>48</a:t>
            </a:r>
            <a:r>
              <a:rPr lang="ru-RU" smtClean="0"/>
              <a:t>) </a:t>
            </a:r>
            <a:r>
              <a:rPr lang="ru-RU" dirty="0"/>
              <a:t>тестов.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Успешно пройдено </a:t>
            </a:r>
            <a:r>
              <a:rPr lang="en-US" smtClean="0"/>
              <a:t>32</a:t>
            </a:r>
            <a:r>
              <a:rPr lang="ru-RU" smtClean="0"/>
              <a:t> тест</a:t>
            </a:r>
            <a:r>
              <a:rPr lang="ru-RU"/>
              <a:t>а</a:t>
            </a:r>
            <a:r>
              <a:rPr lang="ru-RU" smtClean="0"/>
              <a:t>.</a:t>
            </a:r>
            <a:endParaRPr lang="ru-RU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Провалено </a:t>
            </a:r>
            <a:r>
              <a:rPr lang="ru-RU" dirty="0" smtClean="0"/>
              <a:t>4 теста.</a:t>
            </a:r>
            <a:endParaRPr lang="ru-RU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Багов 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2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48" y="1919548"/>
            <a:ext cx="7359268" cy="436378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505870" y="3244334"/>
            <a:ext cx="1180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Автотесты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ru-RU" dirty="0" smtClean="0"/>
              <a:t>Предложения на </a:t>
            </a:r>
            <a:r>
              <a:rPr lang="ru-RU" dirty="0" smtClean="0"/>
              <a:t>улучшение</a:t>
            </a:r>
            <a:br>
              <a:rPr lang="ru-RU" dirty="0" smtClean="0"/>
            </a:br>
            <a:r>
              <a:rPr lang="ru-RU" sz="1400" dirty="0" smtClean="0"/>
              <a:t>ДОБАВИТЬ </a:t>
            </a:r>
            <a:r>
              <a:rPr lang="en-US" sz="1400" dirty="0" smtClean="0"/>
              <a:t>CAPTCHA </a:t>
            </a:r>
            <a:r>
              <a:rPr lang="ru-RU" sz="1400" dirty="0" smtClean="0"/>
              <a:t>ВО ИЗБЕЖАНИЕ ЗАПОНЕНИЯ ФОРМЫ РОБОТОМ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Предложения на </a:t>
            </a:r>
            <a:r>
              <a:rPr lang="ru-RU" dirty="0" smtClean="0"/>
              <a:t>улучшение</a:t>
            </a:r>
            <a:br>
              <a:rPr lang="ru-RU" dirty="0" smtClean="0"/>
            </a:br>
            <a:r>
              <a:rPr lang="ru-RU" sz="1400" dirty="0" smtClean="0"/>
              <a:t>ДОБАВИТЬ ВОЗМОЖНОСТЬ РЕДАКТИРОВАНИЯ ПРОФИЛЯ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21" y="2235101"/>
            <a:ext cx="9002381" cy="417253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365214" y="3767769"/>
            <a:ext cx="1057620" cy="3305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17614" y="3920169"/>
            <a:ext cx="1057620" cy="3305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045464" y="4667479"/>
            <a:ext cx="1057620" cy="3305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142780" y="3589663"/>
            <a:ext cx="1057620" cy="3305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43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0" y="742978"/>
            <a:ext cx="10842307" cy="585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03" y="623756"/>
            <a:ext cx="10347793" cy="60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31824"/>
            <a:ext cx="10471345" cy="5942548"/>
          </a:xfrm>
          <a:prstGeom prst="rect">
            <a:avLst/>
          </a:prstGeom>
        </p:spPr>
      </p:pic>
      <p:sp>
        <p:nvSpPr>
          <p:cNvPr id="5" name="Прямоугольник с двумя усеченными противолежащими углами 4"/>
          <p:cNvSpPr/>
          <p:nvPr/>
        </p:nvSpPr>
        <p:spPr>
          <a:xfrm>
            <a:off x="3005958" y="3941379"/>
            <a:ext cx="788275" cy="294290"/>
          </a:xfrm>
          <a:prstGeom prst="snip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усеченными противолежащими углами 8"/>
          <p:cNvSpPr/>
          <p:nvPr/>
        </p:nvSpPr>
        <p:spPr>
          <a:xfrm>
            <a:off x="5575727" y="4020209"/>
            <a:ext cx="788275" cy="294290"/>
          </a:xfrm>
          <a:prstGeom prst="snip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усеченными противолежащими углами 9"/>
          <p:cNvSpPr/>
          <p:nvPr/>
        </p:nvSpPr>
        <p:spPr>
          <a:xfrm>
            <a:off x="8156009" y="4014956"/>
            <a:ext cx="788275" cy="294290"/>
          </a:xfrm>
          <a:prstGeom prst="snip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усеченными противолежащими углами 10"/>
          <p:cNvSpPr/>
          <p:nvPr/>
        </p:nvSpPr>
        <p:spPr>
          <a:xfrm>
            <a:off x="10830888" y="4062254"/>
            <a:ext cx="788275" cy="294290"/>
          </a:xfrm>
          <a:prstGeom prst="snip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0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630621"/>
            <a:ext cx="8791575" cy="6726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ЧЕК-ЛИСТ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1303283"/>
            <a:ext cx="8791575" cy="5108027"/>
          </a:xfrm>
        </p:spPr>
        <p:txBody>
          <a:bodyPr>
            <a:normAutofit fontScale="85000" lnSpcReduction="10000"/>
          </a:bodyPr>
          <a:lstStyle/>
          <a:p>
            <a:r>
              <a:rPr lang="ru-RU" sz="2600" cap="none" dirty="0">
                <a:solidFill>
                  <a:schemeClr val="bg1"/>
                </a:solidFill>
              </a:rPr>
              <a:t>Чек-лист (от англ. </a:t>
            </a:r>
            <a:r>
              <a:rPr lang="ru-RU" sz="2600" cap="none" dirty="0" err="1">
                <a:solidFill>
                  <a:schemeClr val="bg1"/>
                </a:solidFill>
              </a:rPr>
              <a:t>checklist</a:t>
            </a:r>
            <a:r>
              <a:rPr lang="ru-RU" sz="2600" cap="none" dirty="0">
                <a:solidFill>
                  <a:schemeClr val="bg1"/>
                </a:solidFill>
              </a:rPr>
              <a:t>) – это список необходимых проверок.</a:t>
            </a:r>
          </a:p>
          <a:p>
            <a:pPr algn="just"/>
            <a:r>
              <a:rPr lang="ru-RU" sz="2600" cap="none" dirty="0">
                <a:solidFill>
                  <a:schemeClr val="bg1"/>
                </a:solidFill>
              </a:rPr>
              <a:t>Высокоуровневый чек-лист – документ, содержащий общие положения без углубления в детали. И наоборот, </a:t>
            </a:r>
            <a:r>
              <a:rPr lang="ru-RU" sz="2600" b="1" cap="none" dirty="0">
                <a:solidFill>
                  <a:schemeClr val="bg1"/>
                </a:solidFill>
              </a:rPr>
              <a:t>низкоуровневый чек-лист </a:t>
            </a:r>
            <a:r>
              <a:rPr lang="ru-RU" sz="2600" cap="none" dirty="0">
                <a:solidFill>
                  <a:schemeClr val="bg1"/>
                </a:solidFill>
              </a:rPr>
              <a:t>– список детализированных проверок, как в данной работе.</a:t>
            </a:r>
            <a:endParaRPr lang="ru-RU" sz="2600" dirty="0">
              <a:solidFill>
                <a:schemeClr val="bg1"/>
              </a:solidFill>
            </a:endParaRPr>
          </a:p>
          <a:p>
            <a:pPr algn="just"/>
            <a:r>
              <a:rPr lang="ru-RU" sz="2600" cap="none" dirty="0">
                <a:solidFill>
                  <a:schemeClr val="bg1"/>
                </a:solidFill>
              </a:rPr>
              <a:t>Бывают такие проекты, где все проверки проводятся исключительно по чек-листам и не пишутся тест-кейсы. При написании данной работы чек-лист был взят за основной рабочий инструмент, с целью посмотреть на систему свежим взглядом пользователя с универсальными потребностями. Написание многочисленных подробных тест-кейсов было не оправдано в связи с тем, что проект успешно действует не первый год. При этом, написание и прогон ряда тест-кейсов были важны в связи с вносимыми в систему новшествами.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8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630621"/>
            <a:ext cx="8791575" cy="6726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ЧЕК-ЛИСТ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78708"/>
              </p:ext>
            </p:extLst>
          </p:nvPr>
        </p:nvGraphicFramePr>
        <p:xfrm>
          <a:off x="1982954" y="1303283"/>
          <a:ext cx="9767611" cy="524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36">
                  <a:extLst>
                    <a:ext uri="{9D8B030D-6E8A-4147-A177-3AD203B41FA5}">
                      <a16:colId xmlns:a16="http://schemas.microsoft.com/office/drawing/2014/main" val="4221784698"/>
                    </a:ext>
                  </a:extLst>
                </a:gridCol>
                <a:gridCol w="5625086">
                  <a:extLst>
                    <a:ext uri="{9D8B030D-6E8A-4147-A177-3AD203B41FA5}">
                      <a16:colId xmlns:a16="http://schemas.microsoft.com/office/drawing/2014/main" val="4148196672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val="2573238205"/>
                    </a:ext>
                  </a:extLst>
                </a:gridCol>
                <a:gridCol w="2921875">
                  <a:extLst>
                    <a:ext uri="{9D8B030D-6E8A-4147-A177-3AD203B41FA5}">
                      <a16:colId xmlns:a16="http://schemas.microsoft.com/office/drawing/2014/main" val="4122551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проверки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Итог</a:t>
                      </a:r>
                      <a:endParaRPr lang="ru-RU" sz="15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Комментарии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71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Незарегистрированный  пользователь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5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Может перейти по ссылке на Бота помощник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Telegram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80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Может вступить в группы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WhatsApp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Telegram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для СПб и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В.Новгорода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359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 может ничего купить и положить в корзину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перебрасывает на окно Войти/Регистрация</a:t>
                      </a:r>
                      <a:endParaRPr lang="ru-RU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567057"/>
                  </a:ext>
                </a:extLst>
              </a:tr>
              <a:tr h="4392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разделе </a:t>
                      </a: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Билеты</a:t>
                      </a:r>
                      <a:r>
                        <a:rPr lang="ru-RU" sz="1400" i="1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 т</a:t>
                      </a: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еатр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не может посмотреть представления,</a:t>
                      </a:r>
                      <a:r>
                        <a:rPr lang="ru-RU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видит только театры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перебрасывает на окно Войти/Регистрация</a:t>
                      </a:r>
                      <a:endParaRPr lang="ru-RU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31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разделе 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Экскурсии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может посмотреть полное описание экскурсий , услуг, стоимости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разделе 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Спорт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может ознакомиться с подробным описанием тренировок, ценами абонементов и разовых занятий, тренерами, расписанием, увидеть, на какую тренировку осталось свободное место, увидеть, куда мест нет («Встать в очередь»)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Для совершения покупки или брони места требуется авторизация</a:t>
                      </a:r>
                      <a:endParaRPr lang="ru-RU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98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Раздел 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Партнёры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доступен. Переадресация на сайты кафе, гостиниц работают.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Пока все объединены в кнопку Другое. (Кнопки категорий Отели, Кафе пока пустые)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+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Десктоп, планшет, смартфон</a:t>
                      </a:r>
                      <a:endParaRPr lang="ru-RU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814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Раздел 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Контакты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доступен (адреса, телефоны,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mail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карта, переход на Яндекс карты)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+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Десктоп, планшет, смартфон</a:t>
                      </a:r>
                      <a:endParaRPr lang="ru-RU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9265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630621"/>
            <a:ext cx="8791575" cy="6726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ЧЕК-ЛИСТ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V="1">
            <a:off x="1876425" y="6411310"/>
            <a:ext cx="8234528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21860"/>
              </p:ext>
            </p:extLst>
          </p:nvPr>
        </p:nvGraphicFramePr>
        <p:xfrm>
          <a:off x="1996965" y="1303283"/>
          <a:ext cx="9921766" cy="523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0">
                  <a:extLst>
                    <a:ext uri="{9D8B030D-6E8A-4147-A177-3AD203B41FA5}">
                      <a16:colId xmlns:a16="http://schemas.microsoft.com/office/drawing/2014/main" val="4221784698"/>
                    </a:ext>
                  </a:extLst>
                </a:gridCol>
                <a:gridCol w="3944038">
                  <a:extLst>
                    <a:ext uri="{9D8B030D-6E8A-4147-A177-3AD203B41FA5}">
                      <a16:colId xmlns:a16="http://schemas.microsoft.com/office/drawing/2014/main" val="4148196672"/>
                    </a:ext>
                  </a:extLst>
                </a:gridCol>
                <a:gridCol w="641638">
                  <a:extLst>
                    <a:ext uri="{9D8B030D-6E8A-4147-A177-3AD203B41FA5}">
                      <a16:colId xmlns:a16="http://schemas.microsoft.com/office/drawing/2014/main" val="1237497750"/>
                    </a:ext>
                  </a:extLst>
                </a:gridCol>
                <a:gridCol w="4887310">
                  <a:extLst>
                    <a:ext uri="{9D8B030D-6E8A-4147-A177-3AD203B41FA5}">
                      <a16:colId xmlns:a16="http://schemas.microsoft.com/office/drawing/2014/main" val="2573238205"/>
                    </a:ext>
                  </a:extLst>
                </a:gridCol>
              </a:tblGrid>
              <a:tr h="351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5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проверки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Итог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Комментарии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714166"/>
                  </a:ext>
                </a:extLst>
              </a:tr>
              <a:tr h="35189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Незарегистрированный  пользователь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59147"/>
                  </a:ext>
                </a:extLst>
              </a:tr>
              <a:tr h="4332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Ссылка Правила для участников открывается,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pdf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документ можно прочесть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+++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Десктоп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планшет, смартфон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802665"/>
                  </a:ext>
                </a:extLst>
              </a:tr>
              <a:tr h="721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Нажать на кнопки меню в футере: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Личный </a:t>
                      </a:r>
                      <a:r>
                        <a:rPr lang="ru-RU" sz="14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кабинет         История 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заказов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Обращения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перебрасывает на окно Войти/Регистрация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3595333"/>
                  </a:ext>
                </a:extLst>
              </a:tr>
              <a:tr h="4332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Иконки в футере на </a:t>
                      </a:r>
                      <a:r>
                        <a:rPr lang="ru-RU" sz="14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соцсеть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ВКонтакте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 мессенджеры </a:t>
                      </a:r>
                      <a:r>
                        <a:rPr lang="ru-RU" sz="14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кликабельны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ведут на соответствующий ресурс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+++</a:t>
                      </a:r>
                      <a:endParaRPr lang="ru-RU" sz="14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Десктоп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планшет, смартфон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567057"/>
                  </a:ext>
                </a:extLst>
              </a:tr>
              <a:tr h="351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Регистрация пользователя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315779"/>
                  </a:ext>
                </a:extLst>
              </a:tr>
              <a:tr h="489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регистрации нового пользователя (ввод валидных данных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Дымовой тест прошёл успешно,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Пользователь №129777  </a:t>
                      </a:r>
                      <a:endParaRPr lang="ru-RU" sz="14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111211"/>
                  </a:ext>
                </a:extLst>
              </a:tr>
              <a:tr h="16713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графического интерфейса - функциональности элементов формы регистрации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вводятся и отображаются в полях ввода: Фамилия, Имя, Отчество, Электронная почта;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формах ввода: Телефон, День рождения (число, месяц). В выпадающем меню Ваш город отображается выбранный ранее в хедере город: Санкт-Петербург или Великий Новгород.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Работает кнопка</a:t>
                      </a: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Зарегистрироваться»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98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5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630621"/>
            <a:ext cx="8791575" cy="6726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ЧЕК-ЛИСТ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V="1">
            <a:off x="1876425" y="6411310"/>
            <a:ext cx="8234528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72564"/>
              </p:ext>
            </p:extLst>
          </p:nvPr>
        </p:nvGraphicFramePr>
        <p:xfrm>
          <a:off x="1996965" y="1303283"/>
          <a:ext cx="9697767" cy="540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107">
                  <a:extLst>
                    <a:ext uri="{9D8B030D-6E8A-4147-A177-3AD203B41FA5}">
                      <a16:colId xmlns:a16="http://schemas.microsoft.com/office/drawing/2014/main" val="4221784698"/>
                    </a:ext>
                  </a:extLst>
                </a:gridCol>
                <a:gridCol w="3242699">
                  <a:extLst>
                    <a:ext uri="{9D8B030D-6E8A-4147-A177-3AD203B41FA5}">
                      <a16:colId xmlns:a16="http://schemas.microsoft.com/office/drawing/2014/main" val="4148196672"/>
                    </a:ext>
                  </a:extLst>
                </a:gridCol>
                <a:gridCol w="661012">
                  <a:extLst>
                    <a:ext uri="{9D8B030D-6E8A-4147-A177-3AD203B41FA5}">
                      <a16:colId xmlns:a16="http://schemas.microsoft.com/office/drawing/2014/main" val="3507516271"/>
                    </a:ext>
                  </a:extLst>
                </a:gridCol>
                <a:gridCol w="5304949">
                  <a:extLst>
                    <a:ext uri="{9D8B030D-6E8A-4147-A177-3AD203B41FA5}">
                      <a16:colId xmlns:a16="http://schemas.microsoft.com/office/drawing/2014/main" val="2573238205"/>
                    </a:ext>
                  </a:extLst>
                </a:gridCol>
              </a:tblGrid>
              <a:tr h="351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проверки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Итог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Комментарии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714166"/>
                  </a:ext>
                </a:extLst>
              </a:tr>
              <a:tr h="35189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Регистрация пользователя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59147"/>
                  </a:ext>
                </a:extLst>
              </a:tr>
              <a:tr h="4332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регистрации нового пользователя (ввод невалидных данных):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Невалидный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телефон (недостаточно цифр, неверный формат, пустое поле, введение ранее зарегистрированного телефона)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заполнены все поля со звёздочкой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Невалидные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число и месяц: 32 декабря, 30 февраля, 31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ноября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 тестовый профиль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Белый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бим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ЧерноУх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отработала отлично: не приняла ни один вариант в скобках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требует заполнения обязательных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полей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Баг незначительный </a:t>
                      </a:r>
                      <a:r>
                        <a:rPr lang="en-US" sz="1400" b="1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(Minor)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Система приняла дату рождения 30 февраля. День рождения пользователя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400" b="1" i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БАГ  ИСПРАВЛЕН</a:t>
                      </a:r>
                      <a:r>
                        <a:rPr lang="ru-RU" sz="1400" b="0" i="0" baseline="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 декабря – выпало сообщение «Пожалуйста, выберите значение не более 31»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802665"/>
                  </a:ext>
                </a:extLst>
              </a:tr>
              <a:tr h="674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15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Некорректный адрес необязательного поля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62100" algn="l"/>
                        </a:tabLst>
                        <a:defRPr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bim@mail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bim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mail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bimmail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562100" algn="l"/>
                        </a:tabLs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не приняла, выдала сообщение «Некорректный формат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адреса»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3595333"/>
                  </a:ext>
                </a:extLst>
              </a:tr>
              <a:tr h="4332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Некорретные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данные в полях Фамилия, Имя, Отчество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не приняла латиницу 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Johnson 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Иван)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приняла сочетание кириллицы с цифрами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приняла набор одних цифр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Допускается любой регистр (заглавные и строчные буквы вперемешку)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Фамилия: Белый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Имя: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бим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Отчество: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ЧерноУх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567057"/>
                  </a:ext>
                </a:extLst>
              </a:tr>
            </a:tbl>
          </a:graphicData>
        </a:graphic>
      </p:graphicFrame>
      <p:sp>
        <p:nvSpPr>
          <p:cNvPr id="4" name="Стрелка вправо 3"/>
          <p:cNvSpPr/>
          <p:nvPr/>
        </p:nvSpPr>
        <p:spPr>
          <a:xfrm rot="20483732">
            <a:off x="5390907" y="4033633"/>
            <a:ext cx="1005700" cy="326640"/>
          </a:xfrm>
          <a:prstGeom prst="rightArrow">
            <a:avLst>
              <a:gd name="adj1" fmla="val 50000"/>
              <a:gd name="adj2" fmla="val 9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875</TotalTime>
  <Words>1967</Words>
  <Application>Microsoft Office PowerPoint</Application>
  <PresentationFormat>Широкоэкранный</PresentationFormat>
  <Paragraphs>320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 Unicode MS</vt:lpstr>
      <vt:lpstr>Arial</vt:lpstr>
      <vt:lpstr>Calibri</vt:lpstr>
      <vt:lpstr>Courier New</vt:lpstr>
      <vt:lpstr>Times New Roman</vt:lpstr>
      <vt:lpstr>Trebuchet MS</vt:lpstr>
      <vt:lpstr>Tw Cen MT</vt:lpstr>
      <vt:lpstr>Контур</vt:lpstr>
      <vt:lpstr>ВЫПУСКНАЯ  КВАЛИФИКАЦИОННАЯ 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       ЧЕК-ЛИСТ</vt:lpstr>
      <vt:lpstr>               ЧЕК-ЛИСТ</vt:lpstr>
      <vt:lpstr>               ЧЕК-ЛИСТ</vt:lpstr>
      <vt:lpstr>               ЧЕК-ЛИСТ</vt:lpstr>
      <vt:lpstr>               ЧЕК-ЛИСТ</vt:lpstr>
      <vt:lpstr>               ЧЕК-ЛИСТ</vt:lpstr>
      <vt:lpstr>               ЧЕК-ЛИСТ</vt:lpstr>
      <vt:lpstr>               </vt:lpstr>
      <vt:lpstr>               </vt:lpstr>
      <vt:lpstr>Презентация PowerPoint</vt:lpstr>
      <vt:lpstr>Презентация PowerPoint</vt:lpstr>
      <vt:lpstr>Презентация PowerPoint</vt:lpstr>
      <vt:lpstr>Презентация PowerPoint</vt:lpstr>
      <vt:lpstr>Автотесты </vt:lpstr>
      <vt:lpstr>Автотесты </vt:lpstr>
      <vt:lpstr>Автотесты </vt:lpstr>
      <vt:lpstr>Автотесты </vt:lpstr>
      <vt:lpstr>ТЕСТ РЕПОРТ</vt:lpstr>
      <vt:lpstr>Предложения на улучшение ДОБАВИТЬ CAPTCHA ВО ИЗБЕЖАНИЕ ЗАПОНЕНИЯ ФОРМЫ РОБОТОМ</vt:lpstr>
      <vt:lpstr>Предложения на улучшение ДОБАВИТЬ ВОЗМОЖНОСТЬ РЕДАКТИРОВАНИЯ ПРОФИЛЯ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user</dc:creator>
  <cp:lastModifiedBy>user</cp:lastModifiedBy>
  <cp:revision>48</cp:revision>
  <dcterms:created xsi:type="dcterms:W3CDTF">2024-12-15T17:08:05Z</dcterms:created>
  <dcterms:modified xsi:type="dcterms:W3CDTF">2024-12-19T21:42:05Z</dcterms:modified>
</cp:coreProperties>
</file>